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95"/>
  </p:notesMasterIdLst>
  <p:handoutMasterIdLst>
    <p:handoutMasterId r:id="rId96"/>
  </p:handoutMasterIdLst>
  <p:sldIdLst>
    <p:sldId id="257" r:id="rId2"/>
    <p:sldId id="258" r:id="rId3"/>
    <p:sldId id="259" r:id="rId4"/>
    <p:sldId id="262" r:id="rId5"/>
    <p:sldId id="590" r:id="rId6"/>
    <p:sldId id="290" r:id="rId7"/>
    <p:sldId id="595" r:id="rId8"/>
    <p:sldId id="472" r:id="rId9"/>
    <p:sldId id="500" r:id="rId10"/>
    <p:sldId id="473" r:id="rId11"/>
    <p:sldId id="501" r:id="rId12"/>
    <p:sldId id="688" r:id="rId13"/>
    <p:sldId id="446" r:id="rId14"/>
    <p:sldId id="477" r:id="rId15"/>
    <p:sldId id="263" r:id="rId16"/>
    <p:sldId id="443" r:id="rId17"/>
    <p:sldId id="444" r:id="rId18"/>
    <p:sldId id="445" r:id="rId19"/>
    <p:sldId id="449" r:id="rId20"/>
    <p:sldId id="474" r:id="rId21"/>
    <p:sldId id="448" r:id="rId22"/>
    <p:sldId id="479" r:id="rId23"/>
    <p:sldId id="478" r:id="rId24"/>
    <p:sldId id="450" r:id="rId25"/>
    <p:sldId id="647" r:id="rId26"/>
    <p:sldId id="441" r:id="rId27"/>
    <p:sldId id="646" r:id="rId28"/>
    <p:sldId id="655" r:id="rId29"/>
    <p:sldId id="442" r:id="rId30"/>
    <p:sldId id="648" r:id="rId31"/>
    <p:sldId id="483" r:id="rId32"/>
    <p:sldId id="486" r:id="rId33"/>
    <p:sldId id="271" r:id="rId34"/>
    <p:sldId id="272" r:id="rId35"/>
    <p:sldId id="273" r:id="rId36"/>
    <p:sldId id="451" r:id="rId37"/>
    <p:sldId id="279" r:id="rId38"/>
    <p:sldId id="484" r:id="rId39"/>
    <p:sldId id="663" r:id="rId40"/>
    <p:sldId id="485" r:id="rId41"/>
    <p:sldId id="487" r:id="rId42"/>
    <p:sldId id="453" r:id="rId43"/>
    <p:sldId id="455" r:id="rId44"/>
    <p:sldId id="460" r:id="rId45"/>
    <p:sldId id="664" r:id="rId46"/>
    <p:sldId id="689" r:id="rId47"/>
    <p:sldId id="489" r:id="rId48"/>
    <p:sldId id="488" r:id="rId49"/>
    <p:sldId id="687" r:id="rId50"/>
    <p:sldId id="660" r:id="rId51"/>
    <p:sldId id="490" r:id="rId52"/>
    <p:sldId id="690" r:id="rId53"/>
    <p:sldId id="480" r:id="rId54"/>
    <p:sldId id="354" r:id="rId55"/>
    <p:sldId id="397" r:id="rId56"/>
    <p:sldId id="596" r:id="rId57"/>
    <p:sldId id="656" r:id="rId58"/>
    <p:sldId id="482" r:id="rId59"/>
    <p:sldId id="649" r:id="rId60"/>
    <p:sldId id="340" r:id="rId61"/>
    <p:sldId id="351" r:id="rId62"/>
    <p:sldId id="650" r:id="rId63"/>
    <p:sldId id="653" r:id="rId64"/>
    <p:sldId id="639" r:id="rId65"/>
    <p:sldId id="661" r:id="rId66"/>
    <p:sldId id="662" r:id="rId67"/>
    <p:sldId id="693" r:id="rId68"/>
    <p:sldId id="692" r:id="rId69"/>
    <p:sldId id="651" r:id="rId70"/>
    <p:sldId id="657" r:id="rId71"/>
    <p:sldId id="644" r:id="rId72"/>
    <p:sldId id="645" r:id="rId73"/>
    <p:sldId id="463" r:id="rId74"/>
    <p:sldId id="493" r:id="rId75"/>
    <p:sldId id="492" r:id="rId76"/>
    <p:sldId id="286" r:id="rId77"/>
    <p:sldId id="494" r:id="rId78"/>
    <p:sldId id="491" r:id="rId79"/>
    <p:sldId id="496" r:id="rId80"/>
    <p:sldId id="495" r:id="rId81"/>
    <p:sldId id="497" r:id="rId82"/>
    <p:sldId id="498" r:id="rId83"/>
    <p:sldId id="505" r:id="rId84"/>
    <p:sldId id="504" r:id="rId85"/>
    <p:sldId id="506" r:id="rId86"/>
    <p:sldId id="507" r:id="rId87"/>
    <p:sldId id="509" r:id="rId88"/>
    <p:sldId id="508" r:id="rId89"/>
    <p:sldId id="510" r:id="rId90"/>
    <p:sldId id="511" r:id="rId91"/>
    <p:sldId id="691" r:id="rId92"/>
    <p:sldId id="499" r:id="rId93"/>
    <p:sldId id="686" r:id="rId94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6949"/>
  </p:normalViewPr>
  <p:slideViewPr>
    <p:cSldViewPr snapToGrid="0">
      <p:cViewPr varScale="1">
        <p:scale>
          <a:sx n="128" d="100"/>
          <a:sy n="128" d="100"/>
        </p:scale>
        <p:origin x="11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FEEE2DF-2C17-5186-7823-3CA61B1EB0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BF5803D-CF5F-CF11-B263-DECF3A6C11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kumimoji="1" lang="en-US" altLang="ko-KR"/>
              <a:t>2024. 4. 3.</a:t>
            </a:r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F587DCE-981B-A063-EF99-9CBB241976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kumimoji="1" lang="en-US" altLang="ko-Kore-KR"/>
              <a:t>1234</a:t>
            </a:r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F6AE84-4D00-8913-FECC-7CCFFCE8161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AFB5DD-6BAF-3445-9FAE-34F585A418D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580776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kumimoji="1" lang="en-US" altLang="ko-KR"/>
              <a:t>2024. 4. 3.</a:t>
            </a:r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kumimoji="1" lang="en-US" altLang="ko-Kore-KR"/>
              <a:t>1234</a:t>
            </a:r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AAD8B-754B-6642-86E0-11211C03038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592114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259FBD-8740-FA74-6040-CC2CB948A0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AAD8B-754B-6642-86E0-11211C030387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" name="Google Shape;13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351716-8822-7E44-2042-69D0455B03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AAD8B-754B-6642-86E0-11211C030387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391363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" name="Google Shape;13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86993B-1472-8F70-DB09-E0F76E066D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AAD8B-754B-6642-86E0-11211C030387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73378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7368a76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7368a767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127368a767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83147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" name="Google Shape;13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BF9034-0A19-3550-BE3B-42D835EFA5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AAD8B-754B-6642-86E0-11211C030387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434846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27368a7673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27368a7673_0_3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127368a7673_0_3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27368a7673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27368a7673_0_3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127368a7673_0_3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3374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27368a7673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27368a7673_0_3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127368a7673_0_3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41387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27368a7673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27368a7673_0_3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g127368a7673_0_3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2976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27368a7673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27368a7673_0_3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g127368a7673_0_3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5607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27368a7673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27368a7673_0_3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g127368a7673_0_3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8218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" name="Google Shape;13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7BA74C-942B-889E-A57F-959E407E66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AAD8B-754B-6642-86E0-11211C030387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27368a7673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27368a7673_0_3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g127368a7673_0_3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99863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" name="Google Shape;13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8CEA67-254C-96E0-DD03-0D0187FF64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AAD8B-754B-6642-86E0-11211C030387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24161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27368a7673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27368a7673_0_3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g127368a7673_0_3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63205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AAD8B-754B-6642-86E0-11211C030387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74317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" name="Google Shape;13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69F245-71A2-AE3F-58F6-1D432359D1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AAD8B-754B-6642-86E0-11211C030387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991892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702DD-2921-0343-8E44-9281C13B0E2F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75822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AAD8B-754B-6642-86E0-11211C030387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810504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702DD-2921-0343-8E44-9281C13B0E2F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399177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702DD-2921-0343-8E44-9281C13B0E2F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60544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702DD-2921-0343-8E44-9281C13B0E2F}" type="slidenum">
              <a:rPr kumimoji="1" lang="ko-Kore-KR" altLang="en-US" smtClean="0"/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32521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C9CBCA-8D5D-D7D8-88EB-62920644F8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AAD8B-754B-6642-86E0-11211C030387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702DD-2921-0343-8E44-9281C13B0E2F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87716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" name="Google Shape;13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371DDB-AB6A-B674-D9DD-678E3EC800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AAD8B-754B-6642-86E0-11211C030387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43040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702DD-2921-0343-8E44-9281C13B0E2F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367355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702DD-2921-0343-8E44-9281C13B0E2F}" type="slidenum">
              <a:rPr kumimoji="1" lang="ko-Kore-KR" altLang="en-US" smtClean="0"/>
              <a:t>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309774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702DD-2921-0343-8E44-9281C13B0E2F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498449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27368a7673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27368a7673_0_3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g127368a7673_0_3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01342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7368a76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7368a767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127368a767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54096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" name="Google Shape;13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26DCFE-82D5-CC95-E827-52F01F9A9A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AAD8B-754B-6642-86E0-11211C030387}" type="slidenum">
              <a:rPr kumimoji="1" lang="ko-Kore-KR" altLang="en-US" smtClean="0"/>
              <a:t>48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935199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" name="Google Shape;13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5764E0-A2CA-2FC3-51EB-201E4EDC5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AAD8B-754B-6642-86E0-11211C030387}" type="slidenum">
              <a:rPr kumimoji="1" lang="ko-Kore-KR" altLang="en-US" smtClean="0"/>
              <a:t>49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758267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AAD8B-754B-6642-86E0-11211C030387}" type="slidenum">
              <a:rPr kumimoji="1" lang="ko-Kore-KR" altLang="en-US" smtClean="0"/>
              <a:t>51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50960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7368a76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7368a767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127368a767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7368a76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7368a767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127368a767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57827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702DD-2921-0343-8E44-9281C13B0E2F}" type="slidenum">
              <a:rPr kumimoji="1" lang="ko-Kore-KR" altLang="en-US" smtClean="0"/>
              <a:t>53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926465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546E1-71EB-5D4C-8393-7F7DAFD5A30F}" type="slidenum">
              <a:rPr kumimoji="1" lang="ko-Kore-KR" altLang="en-US" smtClean="0"/>
              <a:t>54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4481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7368a7673_0_4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127368a767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7CFC0F-BC20-3575-BE4E-EC567092D0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AAD8B-754B-6642-86E0-11211C030387}" type="slidenum">
              <a:rPr kumimoji="1" lang="ko-Kore-KR" altLang="en-US" smtClean="0"/>
              <a:t>56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419500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27368a7673_0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27368a7673_0_5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g127368a7673_0_5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05900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27368a7673_0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27368a7673_0_5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g127368a7673_0_5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46037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7368a7673_0_4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127368a767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83D2CD-448C-FD20-3F1F-5F5D352147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AAD8B-754B-6642-86E0-11211C030387}" type="slidenum">
              <a:rPr kumimoji="1" lang="ko-Kore-KR" altLang="en-US" smtClean="0"/>
              <a:t>59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24022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AAD8B-754B-6642-86E0-11211C030387}" type="slidenum">
              <a:rPr kumimoji="1" lang="ko-Kore-KR" altLang="en-US" smtClean="0"/>
              <a:t>60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59880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7368a7673_0_4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127368a767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ACD7A3-2A25-C176-194F-4466E76F71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AAD8B-754B-6642-86E0-11211C030387}" type="slidenum">
              <a:rPr kumimoji="1" lang="ko-Kore-KR" altLang="en-US" smtClean="0"/>
              <a:t>62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83301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7368a7673_0_4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127368a767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7394C0-EE86-C6FA-7C02-37B8CCBE8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AAD8B-754B-6642-86E0-11211C030387}" type="slidenum">
              <a:rPr kumimoji="1" lang="ko-Kore-KR" altLang="en-US" smtClean="0"/>
              <a:t>63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52734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AAD8B-754B-6642-86E0-11211C030387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50356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7368a7673_0_4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127368a767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D309DD-EADB-1EF9-AA8F-65D7BBC996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AAD8B-754B-6642-86E0-11211C030387}" type="slidenum">
              <a:rPr kumimoji="1" lang="ko-Kore-KR" altLang="en-US" smtClean="0"/>
              <a:t>64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302707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7368a7673_0_4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127368a767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356EC5-D82D-EA22-A1C9-F86CAE2EF7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AAD8B-754B-6642-86E0-11211C030387}" type="slidenum">
              <a:rPr kumimoji="1" lang="ko-Kore-KR" altLang="en-US" smtClean="0"/>
              <a:t>65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74077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7368a7673_0_4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127368a767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F6573F-9D9D-639E-3169-FAB56E8E09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AAD8B-754B-6642-86E0-11211C030387}" type="slidenum">
              <a:rPr kumimoji="1" lang="ko-Kore-KR" altLang="en-US" smtClean="0"/>
              <a:t>66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4851465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AAD8B-754B-6642-86E0-11211C030387}" type="slidenum">
              <a:rPr kumimoji="1" lang="ko-Kore-KR" altLang="en-US" smtClean="0"/>
              <a:t>67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759104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7368a7673_0_4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127368a767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F224A1-A0FF-EDC8-996B-C6D8246220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AAD8B-754B-6642-86E0-11211C030387}" type="slidenum">
              <a:rPr kumimoji="1" lang="ko-Kore-KR" altLang="en-US" smtClean="0"/>
              <a:t>69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11774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7368a7673_0_4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127368a767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F19A4A-D963-D637-C2BE-6E88F6817E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AAD8B-754B-6642-86E0-11211C030387}" type="slidenum">
              <a:rPr kumimoji="1" lang="ko-Kore-KR" altLang="en-US" smtClean="0"/>
              <a:t>70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327736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27368a7673_0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27368a7673_0_5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g127368a7673_0_5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71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88648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27368a7673_0_5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g127368a7673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2F87C-0E95-DB37-96BE-AD1E37D739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AAD8B-754B-6642-86E0-11211C030387}" type="slidenum">
              <a:rPr kumimoji="1" lang="ko-Kore-KR" altLang="en-US" smtClean="0"/>
              <a:t>72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542768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7368a76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7368a767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8" name="Google Shape;158;g127368a767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"/>
              <a:t>73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905342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" name="Google Shape;13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36E23F-3F45-F395-8832-1372C191E2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AAD8B-754B-6642-86E0-11211C030387}" type="slidenum">
              <a:rPr kumimoji="1" lang="ko-Kore-KR" altLang="en-US" smtClean="0"/>
              <a:t>75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2416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R="0" lvl="0" defTabSz="914400" rtl="0" eaLnBrk="1" fontAlgn="auto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대표적인 양자 알고리즘 중 하나인 </a:t>
                </a:r>
                <a:r>
                  <a:rPr kumimoji="0" lang="en-US" altLang="ko-KR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grover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알고리즘은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1996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년 로브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그루버에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의해 제안된 양자 검색 알고리즘으로 양자컴퓨터의 큐비트가 가지는 중첩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,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얽힘 성질을 활용하여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N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개의 정렬 되지 않은 데이터에 </a:t>
                </a:r>
                <a:r>
                  <a:rPr kumimoji="0" lang="ko-KR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서울남산체 L" panose="02020503020101020101" pitchFamily="18" charset="-127"/>
                  </a:rPr>
                  <a:t>√</a:t>
                </a:r>
                <a:r>
                  <a:rPr kumimoji="0" lang="en-US" altLang="ko-KR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서울남산체 L" panose="02020503020101020101" pitchFamily="18" charset="-127"/>
                  </a:rPr>
                  <a:t>𝑁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번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검색하여 특정 데이터를 찾을 수 있게</a:t>
                </a:r>
                <a:r>
                  <a:rPr kumimoji="0" lang="ko-KR" altLang="en-US" sz="12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해줍니다</a:t>
                </a:r>
                <a:r>
                  <a:rPr kumimoji="0" lang="en-US" altLang="ko-KR" sz="12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</a:p>
              <a:p>
                <a:pPr marR="0" lvl="0" defTabSz="914400" rtl="0" eaLnBrk="1" fontAlgn="auto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대칭키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암호의 비밀키 검색에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알고리즘을 적용할 경우 암호의 보안 강도가 절반으로 감소합니다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따라서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ㅇ라고리즘은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대칭키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암호드르이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양자 자원 추정에 사용됩니다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서울남산체 L" panose="02020503020101020101" pitchFamily="18" charset="-127"/>
                  <a:ea typeface="서울남산체 L" panose="02020503020101020101" pitchFamily="18" charset="-127"/>
                </a:endParaRP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70170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29adc835c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29adc835c2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g129adc835c2_0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76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27368a7673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27368a7673_0_3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127368a7673_0_3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77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" name="Google Shape;13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529A1D-6434-07A3-8137-FD86E429C5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AAD8B-754B-6642-86E0-11211C030387}" type="slidenum">
              <a:rPr kumimoji="1" lang="ko-Kore-KR" altLang="en-US" smtClean="0"/>
              <a:t>80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334916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27368a7673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27368a7673_0_3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127368a7673_0_3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81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306664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3b36d13737_8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3b36d13737_8_3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23b36d13737_8_3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358238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" name="Google Shape;13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89A3E7-282D-2852-F3A5-A56172FCF9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AAD8B-754B-6642-86E0-11211C030387}" type="slidenum">
              <a:rPr kumimoji="1" lang="ko-Kore-KR" altLang="en-US" smtClean="0"/>
              <a:t>84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6574729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27368a7673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27368a7673_0_3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127368a7673_0_3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"/>
              <a:t>85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10109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27368a7673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27368a7673_0_3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127368a7673_0_3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"/>
              <a:t>86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337430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" name="Google Shape;13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442672-1A61-29A1-2636-66BE19144A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AAD8B-754B-6642-86E0-11211C030387}" type="slidenum">
              <a:rPr kumimoji="1" lang="ko-Kore-KR" altLang="en-US" smtClean="0"/>
              <a:t>88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6111559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27368a7673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27368a7673_0_3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127368a7673_0_3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"/>
              <a:t>89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4849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R="0" lvl="0" defTabSz="914400" rtl="0" eaLnBrk="1" fontAlgn="auto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대표적인 양자 알고리즘 중 하나인 </a:t>
                </a:r>
                <a:r>
                  <a:rPr kumimoji="0" lang="en-US" altLang="ko-KR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grover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알고리즘은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1996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년 로브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그루버에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의해 제안된 양자 검색 알고리즘으로 양자컴퓨터의 큐비트가 가지는 중첩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,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얽힘 성질을 활용하여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N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개의 정렬 되지 않은 데이터에 </a:t>
                </a:r>
                <a:r>
                  <a:rPr kumimoji="0" lang="ko-KR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서울남산체 L" panose="02020503020101020101" pitchFamily="18" charset="-127"/>
                  </a:rPr>
                  <a:t>√</a:t>
                </a:r>
                <a:r>
                  <a:rPr kumimoji="0" lang="en-US" altLang="ko-KR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서울남산체 L" panose="02020503020101020101" pitchFamily="18" charset="-127"/>
                  </a:rPr>
                  <a:t>𝑁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번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검색하여 특정 데이터를 찾을 수 있게</a:t>
                </a:r>
                <a:r>
                  <a:rPr kumimoji="0" lang="ko-KR" altLang="en-US" sz="12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해줍니다</a:t>
                </a:r>
                <a:r>
                  <a:rPr kumimoji="0" lang="en-US" altLang="ko-KR" sz="12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</a:p>
              <a:p>
                <a:pPr marR="0" lvl="0" defTabSz="914400" rtl="0" eaLnBrk="1" fontAlgn="auto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대칭키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암호의 비밀키 검색에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알고리즘을 적용할 경우 암호의 보안 강도가 절반으로 감소합니다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따라서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ㅇ라고리즘은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대칭키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암호드르이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양자 자원 추정에 사용됩니다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서울남산체 L" panose="02020503020101020101" pitchFamily="18" charset="-127"/>
                  <a:ea typeface="서울남산체 L" panose="02020503020101020101" pitchFamily="18" charset="-127"/>
                </a:endParaRP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85380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7368a76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7368a767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127368a767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"/>
              <a:t>91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246666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8" name="Google Shape;828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104A54-BC15-D12C-2615-439C25AB66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AAD8B-754B-6642-86E0-11211C030387}" type="slidenum">
              <a:rPr kumimoji="1" lang="ko-Kore-KR" altLang="en-US" smtClean="0"/>
              <a:t>93</a:t>
            </a:fld>
            <a:endParaRPr kumimoji="1" lang="ko-Kore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" name="Google Shape;13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0F1B74-E8DC-6F12-6152-343602E9C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AAD8B-754B-6642-86E0-11211C030387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08957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" name="Google Shape;13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3FE379-0FC5-1DE5-AC3B-E90D408D7F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AAD8B-754B-6642-86E0-11211C030387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08957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C0E7C1-0BCD-55DC-E3B9-E5C08A0BBE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4F72C4A-A800-60CB-CF0D-38D4170939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CE8B7E-38BA-64B7-B13B-F3E5227E1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EC32C3-F9B8-A13E-0066-A893AF117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2750DA-9D65-8973-A52D-6C44A6E56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AB9D3-EAF0-7A44-B522-0A500B1E98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20594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8E3283-0700-DE6B-3D28-33FC9861D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E8E2701-4092-ECD6-37C0-F0F20232A1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C41EFA-B1F9-DD2A-EADF-2A1932EA9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FD002F-2D78-99D7-8EA2-921AD022E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9A518A-7EB5-33B5-AD16-8FD94B6A4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AB9D3-EAF0-7A44-B522-0A500B1E98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45146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CA2361A-379A-5226-F128-3141781E14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885250-5B8C-FF78-508D-44EAFE647D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9F78C2-F565-9C60-83A2-F7CA05439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AB1FD5-EA96-CD74-95FA-257A6E685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A926D4-6291-4DE2-E103-68B1103A9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AB9D3-EAF0-7A44-B522-0A500B1E98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10107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">
  <p:cSld name="제목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2">
            <a:alphaModFix/>
          </a:blip>
          <a:srcRect l="40230" t="65597" b="9375"/>
          <a:stretch/>
        </p:blipFill>
        <p:spPr>
          <a:xfrm>
            <a:off x="0" y="6646331"/>
            <a:ext cx="1809148" cy="160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3">
            <a:alphaModFix/>
          </a:blip>
          <a:srcRect t="62459" b="12513"/>
          <a:stretch/>
        </p:blipFill>
        <p:spPr>
          <a:xfrm>
            <a:off x="10880202" y="6675969"/>
            <a:ext cx="1311798" cy="160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01506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1_제목 및 내용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/>
          <p:nvPr/>
        </p:nvSpPr>
        <p:spPr>
          <a:xfrm>
            <a:off x="411920" y="207747"/>
            <a:ext cx="11368160" cy="762163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411163" y="1152525"/>
            <a:ext cx="11369675" cy="560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A671B26A-2EA1-4BBF-A3FF-D6288133AA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52B28-D290-2A4B-A90A-47EAEF72A8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73845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7430863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및 내용">
  <p:cSld name="2_제목 및 내용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411920" y="207747"/>
            <a:ext cx="11368160" cy="762163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4"/>
          <p:cNvSpPr txBox="1"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5270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1F983-507D-72F5-AFEA-8C9E2ED6F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024E96-4EE8-2E1E-8639-A4A0AE2A2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58F9D8-EE20-BC45-BB4C-F0922F1FC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534CCD-DDE8-7226-943B-59489D0C9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2EF84B-5970-D30A-C5ED-1C18353BF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AB9D3-EAF0-7A44-B522-0A500B1E98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4659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819DE-8D97-0EDB-3B0C-B0136BAEA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CC98F6-6568-EC4D-D68E-18E39FC8BA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579995-324E-BD4F-F9AC-EC26E840C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24F97E-24E0-2742-4D87-32DFECFC2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D7816B-B922-7A35-7EC3-0CAD11660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AB9D3-EAF0-7A44-B522-0A500B1E98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95204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BBFDE-5609-C49F-8C7C-7179A0567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5BD418-AF83-868A-C41E-1D8D77F08B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FB7B72-8E85-02AE-A264-1EC0E260C8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2E59BC-67A7-55CF-F54F-9F2115166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DEFE04-6520-C3A3-0F37-D621780CC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E19529-EE48-D538-6A77-69200A4B3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AB9D3-EAF0-7A44-B522-0A500B1E98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73627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8E531-084D-C7C6-5FED-03775A4A2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A85186-8BBF-8A18-D861-976ED0BB0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12E97D-15E7-8D50-E2FE-1DFC1029B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177D70F-2CC6-E860-43B6-23C6C0E5F7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9EDFF86-428C-F8F5-D132-8769369DE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1F682D-627E-9A6B-A0AF-9C0FAEF8C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CAD001B-F4D7-66D3-E3B3-1DAF4169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07719CB-ECA1-6BD8-70E7-9123B2B23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AB9D3-EAF0-7A44-B522-0A500B1E98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8230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C80EF0-A2E8-986D-4169-32B2E905C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A61E3D6-8DF9-B939-7D66-8869AA9BF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333A129-E6C5-B1B0-D333-1A0465447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D8CA8CE-184C-6CF9-0B6C-409682805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AB9D3-EAF0-7A44-B522-0A500B1E98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49125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1EBE37-816C-BEE8-FC83-EE62B2BB3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343EF99-EE13-92C4-C79B-636FD83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688878-D746-D4CA-5B72-94B0F61C6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AB9D3-EAF0-7A44-B522-0A500B1E98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10172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27196F-8162-541A-E2D5-5FE9B2CAD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297055-B576-D907-7F5A-5E1766E42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050033-B2F4-2463-07E9-2C9A1CB7A7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BFB88E-609C-19CD-78FB-5BB30FA71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577F65-165E-22AC-6EB2-C29CEA604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CF19D9-C0A6-644F-63F0-EC9CA5F9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AB9D3-EAF0-7A44-B522-0A500B1E98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768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4F4CC2-0261-EB98-10EB-80C751FC2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5F573D5-577E-6B2E-0631-F545DDFA44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3D382A-0703-A86B-31CF-3A8FEC473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87EBDA-42E3-30C8-3EDA-AB20DE374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56D907-1AC6-03E6-6C7C-0AE9BBF68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698DD7-412C-9CAF-88EA-15D07CCDB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AB9D3-EAF0-7A44-B522-0A500B1E98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4605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DD17568-8861-B2E3-9475-AC7470D93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94DDEF-32BF-90A3-F00F-80673E014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D3301B-43E2-D3ED-2619-FDD79A562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35813-D846-DBD3-80E1-0B0AEBC37A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AD48D6-E2AB-5FE1-5B9B-4BACD1E57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AB9D3-EAF0-7A44-B522-0A500B1E98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7713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10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0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4.png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2.png"/><Relationship Id="rId7" Type="http://schemas.openxmlformats.org/officeDocument/2006/relationships/image" Target="../media/image6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78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3.png"/><Relationship Id="rId11" Type="http://schemas.openxmlformats.org/officeDocument/2006/relationships/image" Target="../media/image82.png"/><Relationship Id="rId5" Type="http://schemas.openxmlformats.org/officeDocument/2006/relationships/image" Target="../media/image192.png"/><Relationship Id="rId10" Type="http://schemas.openxmlformats.org/officeDocument/2006/relationships/image" Target="../media/image81.png"/><Relationship Id="rId4" Type="http://schemas.openxmlformats.org/officeDocument/2006/relationships/image" Target="../media/image79.png"/><Relationship Id="rId9" Type="http://schemas.openxmlformats.org/officeDocument/2006/relationships/image" Target="../media/image19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6.png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6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80.png"/><Relationship Id="rId9" Type="http://schemas.openxmlformats.org/officeDocument/2006/relationships/image" Target="../media/image11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5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7.png"/><Relationship Id="rId5" Type="http://schemas.openxmlformats.org/officeDocument/2006/relationships/image" Target="../media/image80.png"/><Relationship Id="rId4" Type="http://schemas.openxmlformats.org/officeDocument/2006/relationships/image" Target="../media/image11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0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Relationship Id="rId9" Type="http://schemas.openxmlformats.org/officeDocument/2006/relationships/image" Target="../media/image1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31.png"/><Relationship Id="rId7" Type="http://schemas.openxmlformats.org/officeDocument/2006/relationships/image" Target="../media/image76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73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1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40.png"/><Relationship Id="rId4" Type="http://schemas.openxmlformats.org/officeDocument/2006/relationships/image" Target="../media/image5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4.png"/><Relationship Id="rId5" Type="http://schemas.openxmlformats.org/officeDocument/2006/relationships/image" Target="../media/image138.png"/><Relationship Id="rId4" Type="http://schemas.openxmlformats.org/officeDocument/2006/relationships/image" Target="../media/image143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11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8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ctrTitle"/>
          </p:nvPr>
        </p:nvSpPr>
        <p:spPr>
          <a:xfrm>
            <a:off x="0" y="1880702"/>
            <a:ext cx="12192000" cy="2339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ko-KR" altLang="en-US" sz="3600" b="1" dirty="0"/>
              <a:t>미래컴퓨팅 환경에 대비한 계산 복잡도 기반 </a:t>
            </a:r>
            <a:br>
              <a:rPr lang="en-US" altLang="ko-KR" sz="3600" b="1" dirty="0"/>
            </a:br>
            <a:br>
              <a:rPr lang="en-US" altLang="ko-KR" sz="3600" b="1" dirty="0"/>
            </a:br>
            <a:r>
              <a:rPr lang="en-US" altLang="ko-KR" sz="3600" b="1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sz="3600" b="1" dirty="0">
                <a:solidFill>
                  <a:schemeClr val="accent1">
                    <a:lumMod val="75000"/>
                  </a:schemeClr>
                </a:solidFill>
              </a:rPr>
              <a:t>코드기반</a:t>
            </a:r>
            <a:r>
              <a:rPr lang="en-US" altLang="ko-KR" sz="3600" b="1" dirty="0">
                <a:solidFill>
                  <a:schemeClr val="accent1">
                    <a:lumMod val="75000"/>
                  </a:schemeClr>
                </a:solidFill>
              </a:rPr>
              <a:t>) </a:t>
            </a:r>
            <a:r>
              <a:rPr lang="ko-KR" altLang="en-US" sz="3600" b="1" dirty="0"/>
              <a:t>암호 안전성 검증 기술개발</a:t>
            </a:r>
            <a:endParaRPr sz="7200" b="1" dirty="0"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1"/>
          </p:nvPr>
        </p:nvSpPr>
        <p:spPr>
          <a:xfrm>
            <a:off x="-2" y="4016254"/>
            <a:ext cx="1219200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ore-KR" altLang="en-US" sz="3600" b="1" dirty="0">
                <a:solidFill>
                  <a:schemeClr val="accent1">
                    <a:lumMod val="75000"/>
                  </a:schemeClr>
                </a:solidFill>
              </a:rPr>
              <a:t>한성대학교</a:t>
            </a:r>
            <a:endParaRPr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68F027-F066-1209-C84F-3867F3B28443}"/>
              </a:ext>
            </a:extLst>
          </p:cNvPr>
          <p:cNvSpPr txBox="1"/>
          <p:nvPr/>
        </p:nvSpPr>
        <p:spPr>
          <a:xfrm>
            <a:off x="3575602" y="4016254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/>
              <a:t>https://youtu.be/Cbs2aLo0jss?si=cG1X5MWXrvXRxOeE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/>
        </p:nvSpPr>
        <p:spPr>
          <a:xfrm>
            <a:off x="2056750" y="5829600"/>
            <a:ext cx="378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AFC87961-2D37-A19F-DBFD-47E30F4523D9}"/>
              </a:ext>
            </a:extLst>
          </p:cNvPr>
          <p:cNvSpPr/>
          <p:nvPr/>
        </p:nvSpPr>
        <p:spPr>
          <a:xfrm>
            <a:off x="190123" y="136525"/>
            <a:ext cx="11651810" cy="91367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표 7">
                <a:extLst>
                  <a:ext uri="{FF2B5EF4-FFF2-40B4-BE49-F238E27FC236}">
                    <a16:creationId xmlns:a16="http://schemas.microsoft.com/office/drawing/2014/main" id="{6AF04E8F-77D2-013E-E890-A7E596592A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9132314"/>
                  </p:ext>
                </p:extLst>
              </p:nvPr>
            </p:nvGraphicFramePr>
            <p:xfrm>
              <a:off x="190123" y="540080"/>
              <a:ext cx="11731110" cy="62619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55185">
                      <a:extLst>
                        <a:ext uri="{9D8B030D-6E8A-4147-A177-3AD203B41FA5}">
                          <a16:colId xmlns:a16="http://schemas.microsoft.com/office/drawing/2014/main" val="827069777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798006651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3840252995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106788732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634148424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346097689"/>
                        </a:ext>
                      </a:extLst>
                    </a:gridCol>
                  </a:tblGrid>
                  <a:tr h="19849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Code-based PQC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Function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Version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Key Operation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Formular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8291709"/>
                      </a:ext>
                    </a:extLst>
                  </a:tr>
                  <a:tr h="471624">
                    <a:tc rowSpan="1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1" dirty="0">
                              <a:solidFill>
                                <a:schemeClr val="accent1"/>
                              </a:solidFill>
                            </a:rPr>
                            <a:t>Classic McEliece</a:t>
                          </a:r>
                          <a:endParaRPr lang="ko-Kore-KR" altLang="en-US" sz="16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Key Pair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mceliece334864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Binary Field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𝟏𝟐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Arithmetic</a:t>
                          </a: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Multiplication, Squaring, Inversion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ko-Kore-KR" sz="1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kumimoji="1" lang="en-US" altLang="ko-Kore-KR" sz="1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ko-KR" sz="10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kumimoji="1" lang="en-US" altLang="ko-Kore-KR" sz="1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kumimoji="1" lang="en-US" altLang="ko-Kore-KR" sz="1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kumimoji="1" lang="en-US" altLang="ko-Kore-KR" sz="1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kumimoji="1" lang="en-US" altLang="ko-Kore-KR" sz="1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kumimoji="1" lang="en-US" altLang="ko-Kore-KR" sz="1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kumimoji="1" lang="en-US" altLang="ko-Kore-KR" sz="1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1" lang="en-US" altLang="ko-Kore-KR" sz="1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1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ore-KR" sz="1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kumimoji="1" lang="en-US" altLang="ko-Kore-KR" sz="1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97709390"/>
                      </a:ext>
                    </a:extLst>
                  </a:tr>
                  <a:tr h="54864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mceliece460896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mceliece6688128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mceliece8192128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Binary Field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𝟏𝟑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Arithmetic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sz="8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39004357"/>
                      </a:ext>
                    </a:extLst>
                  </a:tr>
                  <a:tr h="12192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Key Pair &amp; Cryptanalysis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All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Gauss-Jordan Elimination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acc>
                                <m:accPr>
                                  <m:chr m:val="̃"/>
                                  <m:ctrlPr>
                                    <a:rPr kumimoji="1" lang="en-US" altLang="ko-Kore-KR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ko-Kore-KR" sz="9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  <m:r>
                                <a:rPr kumimoji="1" lang="en-US" altLang="ko-Kore-KR" sz="900" b="0" i="1" smtClean="0">
                                  <a:latin typeface="Cambria Math" panose="02040503050406030204" pitchFamily="18" charset="0"/>
                                </a:rPr>
                                <m:t> →</m:t>
                              </m:r>
                              <m:r>
                                <a:rPr kumimoji="1" lang="en-US" altLang="ko-Kore-KR" sz="9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kumimoji="1" lang="en-US" altLang="ko-Kore-KR" sz="9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altLang="ko-Kore-KR" sz="900" b="0" dirty="0"/>
                            <a:t>(Systematic),  Inverse Matrix</a:t>
                          </a:r>
                          <a:endParaRPr lang="ko-Kore-KR" altLang="en-US" sz="9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63816213"/>
                      </a:ext>
                    </a:extLst>
                  </a:tr>
                  <a:tr h="133399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Encryption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(Encoding)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mceliece334864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(Matrix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Vector) </a:t>
                          </a:r>
                        </a:p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Multiplication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(768 X 3488 )  X 3488 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𝐻𝑒</m:t>
                                </m:r>
                              </m:oMath>
                            </m:oMathPara>
                          </a14:m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87642211"/>
                      </a:ext>
                    </a:extLst>
                  </a:tr>
                  <a:tr h="133399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mceliece460896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(1248 X 4608 )  X 4608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9975618"/>
                      </a:ext>
                    </a:extLst>
                  </a:tr>
                  <a:tr h="133399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mceliece6688128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(1664 X 6688 )  X 6688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9571193"/>
                      </a:ext>
                    </a:extLst>
                  </a:tr>
                  <a:tr h="133399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mceliece8192128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(1664 X 8192 )  X 8192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7842904"/>
                      </a:ext>
                    </a:extLst>
                  </a:tr>
                  <a:tr h="213994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Decryption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(Decoding)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mceliece334864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Berlekamp-Massey</a:t>
                          </a:r>
                        </a:p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Decoding Algorithm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𝟏𝟐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000" b="1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ore-KR" sz="1000" b="1" i="1" baseline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ore-KR" sz="1000" b="1" i="1" baseline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𝟔𝟒</m:t>
                              </m:r>
                            </m:oMath>
                          </a14:m>
                          <a:r>
                            <a:rPr lang="en-US" altLang="ko-Kore-KR" sz="1000" b="1" baseline="0" dirty="0">
                              <a:solidFill>
                                <a:schemeClr val="accent1"/>
                              </a:solidFill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000" b="1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oMath>
                          </a14:m>
                          <a:r>
                            <a:rPr lang="en-US" altLang="ko-Kore-KR" sz="1000" b="1" baseline="0" dirty="0">
                              <a:solidFill>
                                <a:schemeClr val="accent1"/>
                              </a:solidFill>
                            </a:rPr>
                            <a:t>: error count)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Decode</a:t>
                          </a:r>
                          <a:r>
                            <a:rPr lang="ko-KR" altLang="en-US" sz="1000" dirty="0"/>
                            <a:t> </a:t>
                          </a:r>
                          <a:r>
                            <a:rPr lang="en-US" altLang="ko-Kore-KR" sz="1000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ore-KR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ore-KR" sz="1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</m:oMath>
                          </a14:m>
                          <a:r>
                            <a:rPr lang="en-US" altLang="ko-Kore-KR" sz="1000" dirty="0"/>
                            <a:t>Key)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92833123"/>
                      </a:ext>
                    </a:extLst>
                  </a:tr>
                  <a:tr h="133955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mceliece460896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𝟏𝟑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kumimoji="1" lang="en-US" altLang="ko-Kore-KR" sz="1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000" b="1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ore-KR" sz="1000" b="1" i="1" baseline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ore-KR" sz="1000" b="1" i="1" baseline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873070"/>
                      </a:ext>
                    </a:extLst>
                  </a:tr>
                  <a:tr h="133955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mceliece6688128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𝟏𝟑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kumimoji="1" lang="en-US" altLang="ko-Kore-KR" sz="1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000" b="1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ore-KR" sz="1000" b="1" i="1" baseline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ore-KR" sz="1000" b="1" i="1" baseline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𝟏𝟐𝟖</m:t>
                              </m:r>
                            </m:oMath>
                          </a14:m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4754773"/>
                      </a:ext>
                    </a:extLst>
                  </a:tr>
                  <a:tr h="133955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mceliece8192128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𝟏𝟑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000" b="1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ore-KR" sz="1000" b="1" i="1" baseline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ore-KR" sz="1000" b="1" i="1" baseline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𝟏𝟐𝟖</m:t>
                              </m:r>
                            </m:oMath>
                          </a14:m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61941445"/>
                      </a:ext>
                    </a:extLst>
                  </a:tr>
                  <a:tr h="213438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Encapsulation, Decapsulation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All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Hash Function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SHAKE-256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37192444"/>
                      </a:ext>
                    </a:extLst>
                  </a:tr>
                  <a:tr h="213994">
                    <a:tc rowSpan="10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BI</a:t>
                          </a:r>
                          <a:r>
                            <a:rPr lang="en-US" altLang="ko-Kore-KR" sz="1600" b="1" dirty="0">
                              <a:solidFill>
                                <a:schemeClr val="accent2"/>
                              </a:solidFill>
                            </a:rPr>
                            <a:t>K</a:t>
                          </a:r>
                          <a:r>
                            <a:rPr lang="en-US" altLang="ko-Kore-KR" sz="1600" b="1" dirty="0">
                              <a:solidFill>
                                <a:srgbClr val="C00000"/>
                              </a:solidFill>
                            </a:rPr>
                            <a:t>E</a:t>
                          </a:r>
                          <a:endParaRPr lang="ko-Kore-KR" altLang="en-US" sz="16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Key Pair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Addition, Multiplication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𝟏𝟐𝟑𝟐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ko-Kore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ore-KR" sz="1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ore-KR" sz="10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ko-Kore-KR" sz="1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81430039"/>
                      </a:ext>
                    </a:extLst>
                  </a:tr>
                  <a:tr h="214883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𝟐𝟒𝟔𝟓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𝟖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9656249"/>
                      </a:ext>
                    </a:extLst>
                  </a:tr>
                  <a:tr h="21403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𝟒𝟎𝟗𝟕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6913120"/>
                      </a:ext>
                    </a:extLst>
                  </a:tr>
                  <a:tr h="213994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Encryption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Addition, Multiplication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𝟏𝟐𝟑𝟐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ko-Kore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ko-Kore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oMath>
                            </m:oMathPara>
                          </a14:m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3165082"/>
                      </a:ext>
                    </a:extLst>
                  </a:tr>
                  <a:tr h="214883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𝟐𝟒𝟔𝟓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𝟖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55401"/>
                      </a:ext>
                    </a:extLst>
                  </a:tr>
                  <a:tr h="21403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𝟒𝟎𝟗𝟕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9217730"/>
                      </a:ext>
                    </a:extLst>
                  </a:tr>
                  <a:tr h="213994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Decryption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rgbClr val="C00000"/>
                              </a:solidFill>
                            </a:rPr>
                            <a:t>Black-Gray-Flip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rgbClr val="C00000"/>
                              </a:solidFill>
                            </a:rPr>
                            <a:t>Decoding Algorithm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𝟏𝟐𝟑𝟐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Decode</a:t>
                          </a:r>
                          <a:r>
                            <a:rPr lang="ko-KR" altLang="en-US" sz="1000" dirty="0"/>
                            <a:t> </a:t>
                          </a:r>
                          <a:r>
                            <a:rPr lang="en-US" altLang="ko-Kore-KR" sz="1000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ore-KR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ore-KR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ore-KR" sz="1000" dirty="0"/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ore-KR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ore-KR" sz="1000" dirty="0"/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ore-KR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ore-KR" sz="1000" dirty="0"/>
                            <a:t>)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13483382"/>
                      </a:ext>
                    </a:extLst>
                  </a:tr>
                  <a:tr h="214883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𝟐𝟒𝟔𝟓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𝟖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796892"/>
                      </a:ext>
                    </a:extLst>
                  </a:tr>
                  <a:tr h="21403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𝟒𝟎𝟗𝟕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7165476"/>
                      </a:ext>
                    </a:extLst>
                  </a:tr>
                  <a:tr h="213438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Encapsulation, Decapsulation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All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Hash Function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SHAKE-256, SHA3-384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481284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표 7">
                <a:extLst>
                  <a:ext uri="{FF2B5EF4-FFF2-40B4-BE49-F238E27FC236}">
                    <a16:creationId xmlns:a16="http://schemas.microsoft.com/office/drawing/2014/main" id="{6AF04E8F-77D2-013E-E890-A7E596592A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9132314"/>
                  </p:ext>
                </p:extLst>
              </p:nvPr>
            </p:nvGraphicFramePr>
            <p:xfrm>
              <a:off x="190123" y="540080"/>
              <a:ext cx="11731110" cy="62619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55185">
                      <a:extLst>
                        <a:ext uri="{9D8B030D-6E8A-4147-A177-3AD203B41FA5}">
                          <a16:colId xmlns:a16="http://schemas.microsoft.com/office/drawing/2014/main" val="827069777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798006651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3840252995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106788732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634148424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346097689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Code-based PQC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Function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Version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Key Operation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Formular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8291709"/>
                      </a:ext>
                    </a:extLst>
                  </a:tr>
                  <a:tr h="471624">
                    <a:tc rowSpan="1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1" dirty="0">
                              <a:solidFill>
                                <a:schemeClr val="accent1"/>
                              </a:solidFill>
                            </a:rPr>
                            <a:t>Classic McEliece</a:t>
                          </a:r>
                          <a:endParaRPr lang="ko-Kore-KR" altLang="en-US" sz="16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Key Pair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mceliece334864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649" t="-62162" r="-201299" b="-1183784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Multiplication, Squaring, Inversion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28750" r="-1299" b="-49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7709390"/>
                      </a:ext>
                    </a:extLst>
                  </a:tr>
                  <a:tr h="54864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mceliece460896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mceliece6688128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mceliece8192128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649" t="-139535" r="-201299" b="-918605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sz="8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39004357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Key Pair &amp; Cryptanalysis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All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Gauss-Jordan Elimination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542105" r="-1299" b="-1978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3816213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Encryption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(Encoding)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mceliece334864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649" t="-158442" r="-201299" b="-3883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(768 X 3488 )  X 3488 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158442" r="-1299" b="-3883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7642211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mceliece460896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(1248 X 4608 )  X 4608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9975618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mceliece6688128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(1664 X 6688 )  X 6688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9571193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mceliece8192128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(1664 X 8192 )  X 8192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7842904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Decryption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(Decoding)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mceliece334864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Berlekamp-Massey</a:t>
                          </a:r>
                        </a:p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Decoding Algorithm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995000" r="-101299" b="-1395000"/>
                          </a:stretch>
                        </a:blipFill>
                      </a:tcPr>
                    </a:tc>
                    <a:tc rowSpan="4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251899" r="-1299" b="-278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833123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mceliece460896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095000" r="-101299" b="-1295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873070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mceliece6688128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195000" r="-101299" b="-1195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4754773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mceliece8192128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363158" r="-101299" b="-1157895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61941445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Encapsulation, Decapsulation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All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Hash Function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SHAKE-256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37192444"/>
                      </a:ext>
                    </a:extLst>
                  </a:tr>
                  <a:tr h="250381">
                    <a:tc rowSpan="10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BI</a:t>
                          </a:r>
                          <a:r>
                            <a:rPr lang="en-US" altLang="ko-Kore-KR" sz="1600" b="1" dirty="0">
                              <a:solidFill>
                                <a:schemeClr val="accent2"/>
                              </a:solidFill>
                            </a:rPr>
                            <a:t>K</a:t>
                          </a:r>
                          <a:r>
                            <a:rPr lang="en-US" altLang="ko-Kore-KR" sz="1600" b="1" dirty="0">
                              <a:solidFill>
                                <a:srgbClr val="C00000"/>
                              </a:solidFill>
                            </a:rPr>
                            <a:t>E</a:t>
                          </a:r>
                          <a:endParaRPr lang="ko-Kore-KR" altLang="en-US" sz="16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Key Pair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Addition, Multiplication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568421" r="-101299" b="-952632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505085" r="-1299" b="-2389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1430039"/>
                      </a:ext>
                    </a:extLst>
                  </a:tr>
                  <a:tr h="252222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585000" r="-101299" b="-805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9656249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685000" r="-101299" b="-705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6913120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Encryption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Addition, Multiplication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785000" r="-101299" b="-605000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605085" r="-1299" b="-1389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3165082"/>
                      </a:ext>
                    </a:extLst>
                  </a:tr>
                  <a:tr h="252222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885000" r="-101299" b="-505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55401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2089474" r="-101299" b="-431579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9217730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Decryption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rgbClr val="C00000"/>
                              </a:solidFill>
                            </a:rPr>
                            <a:t>Black-Gray-Flip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rgbClr val="C00000"/>
                              </a:solidFill>
                            </a:rPr>
                            <a:t>Decoding Algorithm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2080000" r="-101299" b="-310000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693333" r="-1299" b="-3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3483382"/>
                      </a:ext>
                    </a:extLst>
                  </a:tr>
                  <a:tr h="252222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2180000" r="-101299" b="-210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796892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2280000" r="-101299" b="-110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7165476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Encapsulation, Decapsulation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All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Hash Function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SHAKE-256, SHA3-384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4812841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2A22FDA-A132-C4C7-5EF3-A5CAB29C4A20}"/>
              </a:ext>
            </a:extLst>
          </p:cNvPr>
          <p:cNvSpPr txBox="1"/>
          <p:nvPr/>
        </p:nvSpPr>
        <p:spPr>
          <a:xfrm>
            <a:off x="0" y="77131"/>
            <a:ext cx="97016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200" b="1" dirty="0">
                <a:solidFill>
                  <a:schemeClr val="accent1"/>
                </a:solidFill>
              </a:rPr>
              <a:t>파랑</a:t>
            </a:r>
            <a:r>
              <a:rPr kumimoji="1" lang="en-US" altLang="ko-KR" sz="2200" b="1" dirty="0">
                <a:solidFill>
                  <a:schemeClr val="accent1"/>
                </a:solidFill>
              </a:rPr>
              <a:t>: </a:t>
            </a:r>
            <a:r>
              <a:rPr kumimoji="1" lang="ko-KR" altLang="en-US" sz="2200" b="1" dirty="0">
                <a:solidFill>
                  <a:schemeClr val="accent1"/>
                </a:solidFill>
              </a:rPr>
              <a:t>구현 완료</a:t>
            </a:r>
            <a:r>
              <a:rPr kumimoji="1" lang="en-US" altLang="ko-KR" sz="2200" b="1" dirty="0">
                <a:solidFill>
                  <a:schemeClr val="accent1"/>
                </a:solidFill>
              </a:rPr>
              <a:t>,</a:t>
            </a:r>
            <a:r>
              <a:rPr kumimoji="1" lang="ko-KR" altLang="en-US" sz="2200" b="1" dirty="0">
                <a:solidFill>
                  <a:srgbClr val="C00000"/>
                </a:solidFill>
              </a:rPr>
              <a:t> </a:t>
            </a:r>
            <a:r>
              <a:rPr kumimoji="1" lang="ko-KR" altLang="en-US" sz="2200" b="1" dirty="0">
                <a:solidFill>
                  <a:schemeClr val="accent2"/>
                </a:solidFill>
              </a:rPr>
              <a:t>주황</a:t>
            </a:r>
            <a:r>
              <a:rPr kumimoji="1" lang="en-US" altLang="ko-KR" sz="2200" b="1" dirty="0">
                <a:solidFill>
                  <a:schemeClr val="accent2"/>
                </a:solidFill>
              </a:rPr>
              <a:t>: </a:t>
            </a:r>
            <a:r>
              <a:rPr kumimoji="1" lang="ko-KR" altLang="en-US" sz="2200" b="1" dirty="0">
                <a:solidFill>
                  <a:schemeClr val="accent2"/>
                </a:solidFill>
              </a:rPr>
              <a:t>메모리 이슈</a:t>
            </a:r>
            <a:r>
              <a:rPr kumimoji="1" lang="en-US" altLang="ko-KR" sz="2200" b="1" dirty="0">
                <a:solidFill>
                  <a:schemeClr val="accent2"/>
                </a:solidFill>
              </a:rPr>
              <a:t>, </a:t>
            </a:r>
            <a:r>
              <a:rPr kumimoji="1" lang="ko-KR" altLang="en-US" sz="2200" b="1" dirty="0">
                <a:solidFill>
                  <a:srgbClr val="C00000"/>
                </a:solidFill>
              </a:rPr>
              <a:t>빨강</a:t>
            </a:r>
            <a:r>
              <a:rPr kumimoji="1" lang="en-US" altLang="ko-KR" sz="2200" b="1" dirty="0">
                <a:solidFill>
                  <a:srgbClr val="C00000"/>
                </a:solidFill>
              </a:rPr>
              <a:t>: </a:t>
            </a:r>
            <a:r>
              <a:rPr kumimoji="1" lang="ko-KR" altLang="en-US" sz="2200" b="1" dirty="0">
                <a:solidFill>
                  <a:srgbClr val="C00000"/>
                </a:solidFill>
              </a:rPr>
              <a:t>구현 미완료 </a:t>
            </a:r>
            <a:r>
              <a:rPr kumimoji="1" lang="en-US" altLang="ko-KR" sz="2200" dirty="0"/>
              <a:t>(</a:t>
            </a:r>
            <a:r>
              <a:rPr kumimoji="1" lang="en-US" altLang="ko-KR" sz="2200" dirty="0">
                <a:solidFill>
                  <a:schemeClr val="accent1"/>
                </a:solidFill>
              </a:rPr>
              <a:t>Classic McEliece</a:t>
            </a:r>
            <a:r>
              <a:rPr kumimoji="1" lang="en-US" altLang="ko-KR" sz="2200" dirty="0"/>
              <a:t>, </a:t>
            </a:r>
            <a:r>
              <a:rPr kumimoji="1" lang="en-US" altLang="ko-KR" sz="2200" dirty="0">
                <a:solidFill>
                  <a:schemeClr val="accent1"/>
                </a:solidFill>
              </a:rPr>
              <a:t>BI</a:t>
            </a:r>
            <a:r>
              <a:rPr kumimoji="1" lang="en-US" altLang="ko-KR" sz="2200" dirty="0">
                <a:solidFill>
                  <a:schemeClr val="accent2"/>
                </a:solidFill>
              </a:rPr>
              <a:t>K</a:t>
            </a:r>
            <a:r>
              <a:rPr kumimoji="1" lang="en-US" altLang="ko-KR" sz="2200" dirty="0">
                <a:solidFill>
                  <a:srgbClr val="C00000"/>
                </a:solidFill>
              </a:rPr>
              <a:t>E</a:t>
            </a:r>
            <a:r>
              <a:rPr kumimoji="1" lang="en-US" altLang="ko-KR" sz="2200" dirty="0"/>
              <a:t>)</a:t>
            </a:r>
            <a:endParaRPr kumimoji="1" lang="ko-Kore-KR" altLang="en-US" sz="2200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0B299EE-D5CB-3448-C7DE-9F2AF3951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22484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AFC87961-2D37-A19F-DBFD-47E30F4523D9}"/>
              </a:ext>
            </a:extLst>
          </p:cNvPr>
          <p:cNvSpPr/>
          <p:nvPr/>
        </p:nvSpPr>
        <p:spPr>
          <a:xfrm>
            <a:off x="190123" y="136525"/>
            <a:ext cx="11651810" cy="91367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표 7">
                <a:extLst>
                  <a:ext uri="{FF2B5EF4-FFF2-40B4-BE49-F238E27FC236}">
                    <a16:creationId xmlns:a16="http://schemas.microsoft.com/office/drawing/2014/main" id="{6AF04E8F-77D2-013E-E890-A7E596592A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1846613"/>
                  </p:ext>
                </p:extLst>
              </p:nvPr>
            </p:nvGraphicFramePr>
            <p:xfrm>
              <a:off x="190123" y="684129"/>
              <a:ext cx="11731110" cy="36970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55185">
                      <a:extLst>
                        <a:ext uri="{9D8B030D-6E8A-4147-A177-3AD203B41FA5}">
                          <a16:colId xmlns:a16="http://schemas.microsoft.com/office/drawing/2014/main" val="827069777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798006651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3840252995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106788732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634148424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346097689"/>
                        </a:ext>
                      </a:extLst>
                    </a:gridCol>
                  </a:tblGrid>
                  <a:tr h="19849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Code-based PQC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Function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Version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Key Operation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Formular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8291709"/>
                      </a:ext>
                    </a:extLst>
                  </a:tr>
                  <a:tr h="213994">
                    <a:tc rowSpan="10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H</a:t>
                          </a:r>
                          <a:r>
                            <a:rPr lang="en-US" altLang="ko-Kore-KR" sz="1600" b="1" dirty="0">
                              <a:solidFill>
                                <a:schemeClr val="accent2"/>
                              </a:solidFill>
                            </a:rPr>
                            <a:t>Q</a:t>
                          </a:r>
                          <a:r>
                            <a:rPr lang="en-US" altLang="ko-Kore-KR" sz="1600" b="1" dirty="0">
                              <a:solidFill>
                                <a:srgbClr val="C00000"/>
                              </a:solidFill>
                            </a:rPr>
                            <a:t>C</a:t>
                          </a:r>
                          <a:endParaRPr lang="ko-Kore-KR" altLang="en-US" sz="16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Key Pair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𝟏𝟕𝟔𝟔𝟖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Addition, Multiplication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sz="100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h𝑦</m:t>
                                </m:r>
                              </m:oMath>
                            </m:oMathPara>
                          </a14:m>
                          <a:endParaRPr lang="ko-Kore-KR" altLang="en-US" sz="1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97709390"/>
                      </a:ext>
                    </a:extLst>
                  </a:tr>
                  <a:tr h="133399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𝟑𝟓𝟖𝟓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Multiplication, Squaring, Inversion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9004357"/>
                      </a:ext>
                    </a:extLst>
                  </a:tr>
                  <a:tr h="133399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𝟓𝟕𝟔𝟑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𝟔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Squaring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9389587"/>
                      </a:ext>
                    </a:extLst>
                  </a:tr>
                  <a:tr h="499428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Encryption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(Matrix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Vector) </a:t>
                          </a:r>
                        </a:p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Multiplication</a:t>
                          </a:r>
                          <a:b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</a:br>
                          <a:r>
                            <a:rPr lang="en-US" altLang="ko-Kore-KR" sz="1000" b="0" dirty="0">
                              <a:solidFill>
                                <a:schemeClr val="accent1"/>
                              </a:solidFill>
                            </a:rPr>
                            <a:t>&amp;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Binary Field Arithmetic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b="1" dirty="0">
                              <a:solidFill>
                                <a:schemeClr val="accent1"/>
                              </a:solidFill>
                            </a:rPr>
                            <a:t>(Addition, Multiplication)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ore-KR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(256 X 17669)  X 256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&amp;</a:t>
                          </a:r>
                          <a:endParaRPr lang="en-US" altLang="ko-Kore-KR" sz="1000" b="0" dirty="0">
                            <a:solidFill>
                              <a:schemeClr val="accent2"/>
                            </a:solidFill>
                          </a:endParaRPr>
                        </a:p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𝟏𝟕𝟔𝟔𝟖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=(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ko-Kore-KR" sz="1000" i="1" dirty="0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ko-Kore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sSub>
                                  <m:sSubPr>
                                    <m:ctrlPr>
                                      <a:rPr lang="en-US" altLang="ko-Kore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ore-KR" sz="1000" b="0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𝑚𝐺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sSub>
                                  <m:sSubPr>
                                    <m:ctrlPr>
                                      <a:rPr lang="en-US" altLang="ko-Kore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oMath>
                            </m:oMathPara>
                          </a14:m>
                          <a:endParaRPr lang="en-US" altLang="ko-Kore-KR" sz="10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87642211"/>
                      </a:ext>
                    </a:extLst>
                  </a:tr>
                  <a:tr h="499427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Level-3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(256 X 35851)  X 256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&amp;</a:t>
                          </a:r>
                          <a:endParaRPr lang="en-US" altLang="ko-Kore-KR" sz="1000" b="0" dirty="0">
                            <a:solidFill>
                              <a:schemeClr val="accent2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𝟑𝟓𝟖𝟓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40946524"/>
                      </a:ext>
                    </a:extLst>
                  </a:tr>
                  <a:tr h="499428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Level-5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(256 X 57637)  X 256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&amp;</a:t>
                          </a:r>
                          <a:endParaRPr lang="en-US" altLang="ko-Kore-KR" sz="1000" b="0" dirty="0">
                            <a:solidFill>
                              <a:schemeClr val="accent2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𝟓𝟕𝟔𝟑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𝟔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3993910"/>
                      </a:ext>
                    </a:extLst>
                  </a:tr>
                  <a:tr h="213994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Decryption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rgbClr val="C00000"/>
                              </a:solidFill>
                            </a:rPr>
                            <a:t>Reed-Muller and Reed-Solomon concatenated codes</a:t>
                          </a:r>
                          <a:endParaRPr lang="ko-Kore-KR" altLang="en-US" sz="10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𝟏𝟕𝟔𝟔𝟖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 err="1"/>
                            <a:t>C.Decode</a:t>
                          </a:r>
                          <a:r>
                            <a:rPr lang="en-US" altLang="ko-Kore-KR" sz="1000" dirty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000" b="0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ore-KR" sz="1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ore-KR" sz="1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ore-KR" sz="1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ore-KR" sz="1000" b="0" i="1" smtClean="0">
                                  <a:latin typeface="Cambria Math" panose="02040503050406030204" pitchFamily="18" charset="0"/>
                                </a:rPr>
                                <m:t>), </m:t>
                              </m:r>
                              <m:r>
                                <a:rPr lang="en-US" altLang="ko-Kore-KR" sz="1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oMath>
                          </a14:m>
                          <a:r>
                            <a:rPr lang="en-US" altLang="ko-Kore-KR" sz="1000" dirty="0"/>
                            <a:t>)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92833123"/>
                      </a:ext>
                    </a:extLst>
                  </a:tr>
                  <a:tr h="133955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𝟑𝟓𝟖𝟓𝟎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873070"/>
                      </a:ext>
                    </a:extLst>
                  </a:tr>
                  <a:tr h="133955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𝟓𝟕𝟔𝟑𝟔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4754773"/>
                      </a:ext>
                    </a:extLst>
                  </a:tr>
                  <a:tr h="213438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Encapsulation, Decapsulation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Level-1, 3, 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Hash Function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SHAKE-256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371924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표 7">
                <a:extLst>
                  <a:ext uri="{FF2B5EF4-FFF2-40B4-BE49-F238E27FC236}">
                    <a16:creationId xmlns:a16="http://schemas.microsoft.com/office/drawing/2014/main" id="{6AF04E8F-77D2-013E-E890-A7E596592A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1846613"/>
                  </p:ext>
                </p:extLst>
              </p:nvPr>
            </p:nvGraphicFramePr>
            <p:xfrm>
              <a:off x="190123" y="684129"/>
              <a:ext cx="11731110" cy="36970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55185">
                      <a:extLst>
                        <a:ext uri="{9D8B030D-6E8A-4147-A177-3AD203B41FA5}">
                          <a16:colId xmlns:a16="http://schemas.microsoft.com/office/drawing/2014/main" val="827069777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798006651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3840252995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106788732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634148424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346097689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Code-based PQC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Function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Version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Key Operation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Formular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8291709"/>
                      </a:ext>
                    </a:extLst>
                  </a:tr>
                  <a:tr h="250381">
                    <a:tc rowSpan="10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H</a:t>
                          </a:r>
                          <a:r>
                            <a:rPr lang="en-US" altLang="ko-Kore-KR" sz="1600" b="1" dirty="0">
                              <a:solidFill>
                                <a:schemeClr val="accent2"/>
                              </a:solidFill>
                            </a:rPr>
                            <a:t>Q</a:t>
                          </a:r>
                          <a:r>
                            <a:rPr lang="en-US" altLang="ko-Kore-KR" sz="1600" b="1" dirty="0">
                              <a:solidFill>
                                <a:srgbClr val="C00000"/>
                              </a:solidFill>
                            </a:rPr>
                            <a:t>C</a:t>
                          </a:r>
                          <a:endParaRPr lang="ko-Kore-KR" altLang="en-US" sz="16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Key Pair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649" t="-115789" r="-201299" b="-1336842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Addition, Multiplication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37288" r="-1299" b="-3627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7709390"/>
                      </a:ext>
                    </a:extLst>
                  </a:tr>
                  <a:tr h="252222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649" t="-205000" r="-201299" b="-1170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Multiplication, Squaring, Inversion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9004357"/>
                      </a:ext>
                    </a:extLst>
                  </a:tr>
                  <a:tr h="252222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649" t="-305000" r="-201299" b="-1070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Squaring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9389587"/>
                      </a:ext>
                    </a:extLst>
                  </a:tr>
                  <a:tr h="555181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Encryption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649" t="-61364" r="-201299" b="-621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84091" r="-101299" b="-386364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61364" r="-1299" b="-621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7642211"/>
                      </a:ext>
                    </a:extLst>
                  </a:tr>
                  <a:tr h="557022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Level-3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284091" r="-101299" b="-286364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40946524"/>
                      </a:ext>
                    </a:extLst>
                  </a:tr>
                  <a:tr h="557022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Level-5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384091" r="-101299" b="-186364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3993910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Decryption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rgbClr val="C00000"/>
                              </a:solidFill>
                            </a:rPr>
                            <a:t>Reed-Muller and Reed-Solomon concatenated codes</a:t>
                          </a:r>
                          <a:endParaRPr lang="ko-Kore-KR" altLang="en-US" sz="10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065000" r="-101299" b="-310000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355000" r="-1299" b="-3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833123"/>
                      </a:ext>
                    </a:extLst>
                  </a:tr>
                  <a:tr h="252222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165000" r="-101299" b="-210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873070"/>
                      </a:ext>
                    </a:extLst>
                  </a:tr>
                  <a:tr h="252222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265000" r="-101299" b="-110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4754773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Encapsulation, Decapsulation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Level-1, 3, 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Hash Function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SHAKE-256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371924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1297C0B-8429-9B60-6063-855A68E1F771}"/>
              </a:ext>
            </a:extLst>
          </p:cNvPr>
          <p:cNvSpPr txBox="1"/>
          <p:nvPr/>
        </p:nvSpPr>
        <p:spPr>
          <a:xfrm>
            <a:off x="0" y="77131"/>
            <a:ext cx="77700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200" b="1" dirty="0">
                <a:solidFill>
                  <a:schemeClr val="accent1"/>
                </a:solidFill>
              </a:rPr>
              <a:t>파랑</a:t>
            </a:r>
            <a:r>
              <a:rPr kumimoji="1" lang="en-US" altLang="ko-KR" sz="2200" b="1" dirty="0">
                <a:solidFill>
                  <a:schemeClr val="accent1"/>
                </a:solidFill>
              </a:rPr>
              <a:t>: </a:t>
            </a:r>
            <a:r>
              <a:rPr kumimoji="1" lang="ko-KR" altLang="en-US" sz="2200" b="1" dirty="0">
                <a:solidFill>
                  <a:schemeClr val="accent1"/>
                </a:solidFill>
              </a:rPr>
              <a:t>구현 완료</a:t>
            </a:r>
            <a:r>
              <a:rPr kumimoji="1" lang="en-US" altLang="ko-KR" sz="2200" b="1" dirty="0">
                <a:solidFill>
                  <a:schemeClr val="accent1"/>
                </a:solidFill>
              </a:rPr>
              <a:t>,</a:t>
            </a:r>
            <a:r>
              <a:rPr kumimoji="1" lang="ko-KR" altLang="en-US" sz="2200" b="1" dirty="0">
                <a:solidFill>
                  <a:srgbClr val="C00000"/>
                </a:solidFill>
              </a:rPr>
              <a:t> </a:t>
            </a:r>
            <a:r>
              <a:rPr kumimoji="1" lang="ko-KR" altLang="en-US" sz="2200" b="1" dirty="0">
                <a:solidFill>
                  <a:schemeClr val="accent2"/>
                </a:solidFill>
              </a:rPr>
              <a:t>주황</a:t>
            </a:r>
            <a:r>
              <a:rPr kumimoji="1" lang="en-US" altLang="ko-KR" sz="2200" b="1" dirty="0">
                <a:solidFill>
                  <a:schemeClr val="accent2"/>
                </a:solidFill>
              </a:rPr>
              <a:t>: </a:t>
            </a:r>
            <a:r>
              <a:rPr kumimoji="1" lang="ko-KR" altLang="en-US" sz="2200" b="1" dirty="0">
                <a:solidFill>
                  <a:schemeClr val="accent2"/>
                </a:solidFill>
              </a:rPr>
              <a:t>메모리 이슈</a:t>
            </a:r>
            <a:r>
              <a:rPr kumimoji="1" lang="en-US" altLang="ko-KR" sz="2200" b="1" dirty="0">
                <a:solidFill>
                  <a:schemeClr val="accent2"/>
                </a:solidFill>
              </a:rPr>
              <a:t>, </a:t>
            </a:r>
            <a:r>
              <a:rPr kumimoji="1" lang="ko-KR" altLang="en-US" sz="2200" b="1" dirty="0">
                <a:solidFill>
                  <a:srgbClr val="C00000"/>
                </a:solidFill>
              </a:rPr>
              <a:t>빨강</a:t>
            </a:r>
            <a:r>
              <a:rPr kumimoji="1" lang="en-US" altLang="ko-KR" sz="2200" b="1" dirty="0">
                <a:solidFill>
                  <a:srgbClr val="C00000"/>
                </a:solidFill>
              </a:rPr>
              <a:t>: </a:t>
            </a:r>
            <a:r>
              <a:rPr kumimoji="1" lang="ko-KR" altLang="en-US" sz="2200" b="1" dirty="0">
                <a:solidFill>
                  <a:srgbClr val="C00000"/>
                </a:solidFill>
              </a:rPr>
              <a:t>구현 미완료</a:t>
            </a:r>
            <a:r>
              <a:rPr kumimoji="1" lang="en-US" altLang="ko-KR" sz="2200" b="1" dirty="0">
                <a:solidFill>
                  <a:srgbClr val="C00000"/>
                </a:solidFill>
              </a:rPr>
              <a:t> </a:t>
            </a:r>
            <a:r>
              <a:rPr kumimoji="1" lang="en-US" altLang="ko-KR" sz="2200" dirty="0"/>
              <a:t>(</a:t>
            </a:r>
            <a:r>
              <a:rPr kumimoji="1" lang="en-US" altLang="ko-KR" sz="2200" dirty="0">
                <a:solidFill>
                  <a:schemeClr val="accent1"/>
                </a:solidFill>
              </a:rPr>
              <a:t>H</a:t>
            </a:r>
            <a:r>
              <a:rPr kumimoji="1" lang="en-US" altLang="ko-KR" sz="2200" dirty="0">
                <a:solidFill>
                  <a:schemeClr val="accent2"/>
                </a:solidFill>
              </a:rPr>
              <a:t>Q</a:t>
            </a:r>
            <a:r>
              <a:rPr kumimoji="1" lang="en-US" altLang="ko-KR" sz="2200" dirty="0">
                <a:solidFill>
                  <a:srgbClr val="C00000"/>
                </a:solidFill>
              </a:rPr>
              <a:t>C</a:t>
            </a:r>
            <a:r>
              <a:rPr kumimoji="1" lang="en-US" altLang="ko-KR" sz="2200" dirty="0"/>
              <a:t>)</a:t>
            </a:r>
            <a:endParaRPr kumimoji="1" lang="ko-Kore-KR" altLang="en-US" sz="2200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E8D39533-540E-D4F6-AC16-45952E7C7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48536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/>
          <p:nvPr/>
        </p:nvSpPr>
        <p:spPr>
          <a:xfrm>
            <a:off x="309150" y="168558"/>
            <a:ext cx="11526600" cy="87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7"/>
          <p:cNvSpPr txBox="1"/>
          <p:nvPr/>
        </p:nvSpPr>
        <p:spPr>
          <a:xfrm>
            <a:off x="1211083" y="2913489"/>
            <a:ext cx="9722733" cy="1031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5500" dirty="0"/>
              <a:t>Classic McEliece </a:t>
            </a:r>
            <a:r>
              <a:rPr lang="ko-KR" altLang="en-US" sz="5500" dirty="0"/>
              <a:t>양자 회로 구현</a:t>
            </a:r>
            <a:endParaRPr sz="55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342F31-10B6-9D74-AA5F-8344F98A93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12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28122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7;p28">
            <a:extLst>
              <a:ext uri="{FF2B5EF4-FFF2-40B4-BE49-F238E27FC236}">
                <a16:creationId xmlns:a16="http://schemas.microsoft.com/office/drawing/2014/main" id="{4F76ECF9-2EC6-A801-453F-5472BD8D99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" b="1" dirty="0"/>
              <a:t>Code</a:t>
            </a:r>
            <a:r>
              <a:rPr lang="ko" dirty="0"/>
              <a:t> 기반 </a:t>
            </a:r>
            <a:r>
              <a:rPr lang="ko" b="1" dirty="0"/>
              <a:t>PQC</a:t>
            </a:r>
            <a:r>
              <a:rPr lang="ko" dirty="0"/>
              <a:t> 양자 구현</a:t>
            </a:r>
            <a:r>
              <a:rPr lang="en-US" altLang="ko" dirty="0"/>
              <a:t>: </a:t>
            </a:r>
            <a:r>
              <a:rPr lang="en-US" altLang="ko" b="1" dirty="0"/>
              <a:t>Classic McEliece</a:t>
            </a:r>
            <a:endParaRPr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1DD96-82FB-953D-8A6F-F5BEB29F2A52}"/>
              </a:ext>
            </a:extLst>
          </p:cNvPr>
          <p:cNvSpPr txBox="1"/>
          <p:nvPr/>
        </p:nvSpPr>
        <p:spPr>
          <a:xfrm>
            <a:off x="213445" y="1236530"/>
            <a:ext cx="5567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400" b="1" dirty="0">
                <a:solidFill>
                  <a:schemeClr val="accent1">
                    <a:lumMod val="75000"/>
                  </a:schemeClr>
                </a:solidFill>
              </a:rPr>
              <a:t>Classic McEliece </a:t>
            </a:r>
            <a:r>
              <a:rPr kumimoji="1" lang="ko-Kore-KR" altLang="en-US" sz="2400" b="1" dirty="0">
                <a:solidFill>
                  <a:schemeClr val="accent1">
                    <a:lumMod val="75000"/>
                  </a:schemeClr>
                </a:solidFill>
              </a:rPr>
              <a:t>핵심 연산자</a:t>
            </a:r>
            <a:r>
              <a:rPr kumimoji="1" lang="ko-Kore-KR" altLang="en-US" sz="2400" dirty="0"/>
              <a:t> 양자 회로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9B1F4E-5222-1A47-9D34-D29327626C57}"/>
                  </a:ext>
                </a:extLst>
              </p:cNvPr>
              <p:cNvSpPr txBox="1"/>
              <p:nvPr/>
            </p:nvSpPr>
            <p:spPr>
              <a:xfrm>
                <a:off x="748618" y="1811082"/>
                <a:ext cx="6108724" cy="7837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2200" b="1" dirty="0">
                    <a:solidFill>
                      <a:schemeClr val="tx1"/>
                    </a:solidFill>
                  </a:rPr>
                  <a:t>Binary Field </a:t>
                </a:r>
                <a:r>
                  <a:rPr kumimoji="1" lang="ko-Kore-KR" altLang="en-US" sz="2200" b="1" dirty="0">
                    <a:solidFill>
                      <a:schemeClr val="tx1"/>
                    </a:solidFill>
                  </a:rPr>
                  <a:t>산술 </a:t>
                </a:r>
                <a:r>
                  <a:rPr kumimoji="1" lang="en-US" altLang="ko-Kore-KR" sz="2200" b="1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sSup>
                          <m:sSupPr>
                            <m:ctrlPr>
                              <a:rPr kumimoji="1" lang="en-US" altLang="ko-Kore-KR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ko-Kore-KR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sup>
                        </m:sSup>
                      </m:sub>
                    </m:sSub>
                    <m:r>
                      <a:rPr kumimoji="1" lang="en-US" altLang="ko-Kore-KR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ore-KR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sSup>
                          <m:sSupPr>
                            <m:ctrlPr>
                              <a:rPr kumimoji="1" lang="en-US" altLang="ko-Kore-KR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ko-Kore-KR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1" lang="en-US" altLang="ko-KR" sz="2200" b="1" dirty="0">
                    <a:solidFill>
                      <a:schemeClr val="tx1"/>
                    </a:solidFill>
                  </a:rPr>
                  <a:t>)</a:t>
                </a:r>
                <a:endParaRPr kumimoji="1" lang="en-US" altLang="ko-Kore-KR" sz="2200" b="1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2200" dirty="0">
                    <a:solidFill>
                      <a:schemeClr val="tx1"/>
                    </a:solidFill>
                  </a:rPr>
                  <a:t>Addition, Squaring, Multiplication, Inversion</a:t>
                </a:r>
                <a:endParaRPr kumimoji="1" lang="ko-Kore-KR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9B1F4E-5222-1A47-9D34-D29327626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18" y="1811082"/>
                <a:ext cx="6108724" cy="783741"/>
              </a:xfrm>
              <a:prstGeom prst="rect">
                <a:avLst/>
              </a:prstGeom>
              <a:blipFill>
                <a:blip r:embed="rId2"/>
                <a:stretch>
                  <a:fillRect l="-1247" t="-6349" b="-1269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8C26B05-AFC0-9A7D-B3BD-8FF8D4EB78D6}"/>
              </a:ext>
            </a:extLst>
          </p:cNvPr>
          <p:cNvSpPr txBox="1"/>
          <p:nvPr/>
        </p:nvSpPr>
        <p:spPr>
          <a:xfrm>
            <a:off x="748618" y="3894588"/>
            <a:ext cx="465435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200" b="1" dirty="0"/>
              <a:t>Syndrome computation (Encoding) </a:t>
            </a:r>
            <a:r>
              <a:rPr kumimoji="1" lang="en-US" altLang="ko-Kore-KR" sz="2200" b="1" dirty="0">
                <a:sym typeface="Wingdings" pitchFamily="2" charset="2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sz="2200" b="1" dirty="0">
                <a:sym typeface="Wingdings" pitchFamily="2" charset="2"/>
              </a:rPr>
              <a:t>Matrix and Vector </a:t>
            </a:r>
            <a:r>
              <a:rPr kumimoji="1" lang="ko-Kore-KR" altLang="en-US" sz="2200" b="1" dirty="0">
                <a:sym typeface="Wingdings" pitchFamily="2" charset="2"/>
              </a:rPr>
              <a:t>곱셈</a:t>
            </a:r>
            <a:endParaRPr kumimoji="1" lang="en-US" altLang="ko-Kore-KR" sz="2200" b="1" dirty="0">
              <a:sym typeface="Wingdings" pitchFamily="2" charset="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ko-Kore-KR" sz="2200" dirty="0">
                <a:sym typeface="Wingdings" pitchFamily="2" charset="2"/>
              </a:rPr>
              <a:t>Naïve </a:t>
            </a:r>
            <a:r>
              <a:rPr kumimoji="1" lang="en-US" altLang="ko-KR" sz="2200" dirty="0">
                <a:sym typeface="Wingdings" pitchFamily="2" charset="2"/>
              </a:rPr>
              <a:t>(out-of-place)</a:t>
            </a:r>
            <a:endParaRPr kumimoji="1" lang="en-US" altLang="ko-Kore-KR" sz="2200" dirty="0">
              <a:sym typeface="Wingdings" pitchFamily="2" charset="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ko-Kore-KR" sz="2200" dirty="0">
                <a:sym typeface="Wingdings" pitchFamily="2" charset="2"/>
              </a:rPr>
              <a:t>PLU Decomposition</a:t>
            </a:r>
            <a:endParaRPr kumimoji="1" lang="ko-Kore-KR" altLang="en-US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450E28-4721-507C-F348-4275083A2530}"/>
              </a:ext>
            </a:extLst>
          </p:cNvPr>
          <p:cNvSpPr txBox="1"/>
          <p:nvPr/>
        </p:nvSpPr>
        <p:spPr>
          <a:xfrm>
            <a:off x="748618" y="5567437"/>
            <a:ext cx="44265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200" b="1" dirty="0"/>
              <a:t>Error correction (Decoding)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sz="2200" b="1" dirty="0">
                <a:sym typeface="Wingdings" pitchFamily="2" charset="2"/>
              </a:rPr>
              <a:t> Berlekamp-Massey </a:t>
            </a:r>
            <a:r>
              <a:rPr kumimoji="1" lang="ko-Kore-KR" altLang="en-US" sz="2200" b="1" dirty="0">
                <a:sym typeface="Wingdings" pitchFamily="2" charset="2"/>
              </a:rPr>
              <a:t>알고리즘</a:t>
            </a:r>
            <a:endParaRPr kumimoji="1" lang="ko-Kore-KR" altLang="en-US" sz="2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AC5BD1-6423-861E-395F-A6A823DFD4D0}"/>
              </a:ext>
            </a:extLst>
          </p:cNvPr>
          <p:cNvSpPr txBox="1"/>
          <p:nvPr/>
        </p:nvSpPr>
        <p:spPr>
          <a:xfrm>
            <a:off x="748617" y="2898848"/>
            <a:ext cx="29215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200" b="1" dirty="0"/>
              <a:t>Gaussian Elimination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sz="2200" dirty="0"/>
              <a:t>Gauss-Jordan</a:t>
            </a:r>
            <a:endParaRPr kumimoji="1" lang="ko-Kore-KR" altLang="en-US" sz="2200" dirty="0"/>
          </a:p>
        </p:txBody>
      </p:sp>
      <p:sp>
        <p:nvSpPr>
          <p:cNvPr id="11" name="오른쪽 중괄호[R] 10">
            <a:extLst>
              <a:ext uri="{FF2B5EF4-FFF2-40B4-BE49-F238E27FC236}">
                <a16:creationId xmlns:a16="http://schemas.microsoft.com/office/drawing/2014/main" id="{2F9B967B-857B-DD49-6F3A-DEB988C3711F}"/>
              </a:ext>
            </a:extLst>
          </p:cNvPr>
          <p:cNvSpPr/>
          <p:nvPr/>
        </p:nvSpPr>
        <p:spPr>
          <a:xfrm>
            <a:off x="6857342" y="1913864"/>
            <a:ext cx="344444" cy="630865"/>
          </a:xfrm>
          <a:prstGeom prst="rightBrac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C7323E-FACF-54BB-2688-AA8C0A8D70F6}"/>
              </a:ext>
            </a:extLst>
          </p:cNvPr>
          <p:cNvSpPr txBox="1"/>
          <p:nvPr/>
        </p:nvSpPr>
        <p:spPr>
          <a:xfrm>
            <a:off x="7371907" y="2013852"/>
            <a:ext cx="2598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200" b="1" dirty="0">
                <a:solidFill>
                  <a:schemeClr val="accent1">
                    <a:lumMod val="75000"/>
                  </a:schemeClr>
                </a:solidFill>
              </a:rPr>
              <a:t>Key Pair,  Decryption</a:t>
            </a:r>
            <a:endParaRPr kumimoji="1" lang="ko-Kore-KR" altLang="en-US" sz="2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오른쪽 중괄호[R] 12">
            <a:extLst>
              <a:ext uri="{FF2B5EF4-FFF2-40B4-BE49-F238E27FC236}">
                <a16:creationId xmlns:a16="http://schemas.microsoft.com/office/drawing/2014/main" id="{F2B65CE2-0DCC-DB8E-553F-71771C6C119D}"/>
              </a:ext>
            </a:extLst>
          </p:cNvPr>
          <p:cNvSpPr/>
          <p:nvPr/>
        </p:nvSpPr>
        <p:spPr>
          <a:xfrm>
            <a:off x="6882007" y="2966511"/>
            <a:ext cx="344444" cy="630865"/>
          </a:xfrm>
          <a:prstGeom prst="rightBrac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A41EE8-C3A5-A383-61C8-47C56FA4B470}"/>
              </a:ext>
            </a:extLst>
          </p:cNvPr>
          <p:cNvSpPr txBox="1"/>
          <p:nvPr/>
        </p:nvSpPr>
        <p:spPr>
          <a:xfrm>
            <a:off x="7396572" y="3066499"/>
            <a:ext cx="11252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200" b="1" dirty="0">
                <a:solidFill>
                  <a:schemeClr val="accent1">
                    <a:lumMod val="75000"/>
                  </a:schemeClr>
                </a:solidFill>
              </a:rPr>
              <a:t>Key Pair</a:t>
            </a:r>
            <a:endParaRPr kumimoji="1" lang="ko-Kore-KR" altLang="en-US" sz="2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EB28E2A9-3574-26DE-C6CD-810734EA97C3}"/>
              </a:ext>
            </a:extLst>
          </p:cNvPr>
          <p:cNvSpPr/>
          <p:nvPr/>
        </p:nvSpPr>
        <p:spPr>
          <a:xfrm>
            <a:off x="6882007" y="4007444"/>
            <a:ext cx="344444" cy="1208564"/>
          </a:xfrm>
          <a:prstGeom prst="rightBrac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76A5C8-4041-6BC9-A7D7-E21C9E30256F}"/>
              </a:ext>
            </a:extLst>
          </p:cNvPr>
          <p:cNvSpPr txBox="1"/>
          <p:nvPr/>
        </p:nvSpPr>
        <p:spPr>
          <a:xfrm>
            <a:off x="7396572" y="4380117"/>
            <a:ext cx="14463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200" b="1" dirty="0">
                <a:solidFill>
                  <a:schemeClr val="accent1">
                    <a:lumMod val="75000"/>
                  </a:schemeClr>
                </a:solidFill>
              </a:rPr>
              <a:t>Encryption</a:t>
            </a:r>
            <a:endParaRPr kumimoji="1" lang="ko-Kore-KR" altLang="en-US" sz="2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오른쪽 중괄호[R] 18">
            <a:extLst>
              <a:ext uri="{FF2B5EF4-FFF2-40B4-BE49-F238E27FC236}">
                <a16:creationId xmlns:a16="http://schemas.microsoft.com/office/drawing/2014/main" id="{CAAB9A52-6356-ABB5-D3AA-6675BEF6C78D}"/>
              </a:ext>
            </a:extLst>
          </p:cNvPr>
          <p:cNvSpPr/>
          <p:nvPr/>
        </p:nvSpPr>
        <p:spPr>
          <a:xfrm>
            <a:off x="6908809" y="5704133"/>
            <a:ext cx="344444" cy="531649"/>
          </a:xfrm>
          <a:prstGeom prst="rightBrac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0ACF9D-6499-3C56-FCE0-AF4E20C391A3}"/>
              </a:ext>
            </a:extLst>
          </p:cNvPr>
          <p:cNvSpPr txBox="1"/>
          <p:nvPr/>
        </p:nvSpPr>
        <p:spPr>
          <a:xfrm>
            <a:off x="7414807" y="5747425"/>
            <a:ext cx="14784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200" b="1" dirty="0">
                <a:solidFill>
                  <a:schemeClr val="accent1">
                    <a:lumMod val="75000"/>
                  </a:schemeClr>
                </a:solidFill>
              </a:rPr>
              <a:t>Decryption</a:t>
            </a:r>
            <a:endParaRPr kumimoji="1" lang="ko-Kore-KR" altLang="en-US" sz="2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A1422C-65A9-9C93-DA67-BBB8F407BFD1}"/>
              </a:ext>
            </a:extLst>
          </p:cNvPr>
          <p:cNvSpPr/>
          <p:nvPr/>
        </p:nvSpPr>
        <p:spPr>
          <a:xfrm>
            <a:off x="748616" y="1795584"/>
            <a:ext cx="9222016" cy="862714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F3537DD0-2938-7CE1-D7AA-F3ECE968A67A}"/>
              </a:ext>
            </a:extLst>
          </p:cNvPr>
          <p:cNvSpPr txBox="1">
            <a:spLocks/>
          </p:cNvSpPr>
          <p:nvPr/>
        </p:nvSpPr>
        <p:spPr>
          <a:xfrm>
            <a:off x="11090655" y="6411046"/>
            <a:ext cx="371560" cy="365125"/>
          </a:xfrm>
          <a:prstGeom prst="rect">
            <a:avLst/>
          </a:prstGeom>
        </p:spPr>
        <p:txBody>
          <a:bodyPr/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852B28-D290-2A4B-A90A-47EAEF72A8E4}" type="slidenum">
              <a:rPr kumimoji="1" lang="ko-Kore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13</a:t>
            </a:fld>
            <a:endParaRPr kumimoji="1" lang="ko-Kore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039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/>
        </p:nvSpPr>
        <p:spPr>
          <a:xfrm>
            <a:off x="2056750" y="5829600"/>
            <a:ext cx="378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AFC87961-2D37-A19F-DBFD-47E30F4523D9}"/>
              </a:ext>
            </a:extLst>
          </p:cNvPr>
          <p:cNvSpPr/>
          <p:nvPr/>
        </p:nvSpPr>
        <p:spPr>
          <a:xfrm>
            <a:off x="190123" y="136525"/>
            <a:ext cx="11651810" cy="91367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7">
                <a:extLst>
                  <a:ext uri="{FF2B5EF4-FFF2-40B4-BE49-F238E27FC236}">
                    <a16:creationId xmlns:a16="http://schemas.microsoft.com/office/drawing/2014/main" id="{5F0C582F-16C7-8AA2-CCD6-B71E88AEFB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1263413"/>
                  </p:ext>
                </p:extLst>
              </p:nvPr>
            </p:nvGraphicFramePr>
            <p:xfrm>
              <a:off x="190123" y="540080"/>
              <a:ext cx="11705169" cy="62619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55185">
                      <a:extLst>
                        <a:ext uri="{9D8B030D-6E8A-4147-A177-3AD203B41FA5}">
                          <a16:colId xmlns:a16="http://schemas.microsoft.com/office/drawing/2014/main" val="827069777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798006651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3840252995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106788732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634148424"/>
                        </a:ext>
                      </a:extLst>
                    </a:gridCol>
                    <a:gridCol w="1929244">
                      <a:extLst>
                        <a:ext uri="{9D8B030D-6E8A-4147-A177-3AD203B41FA5}">
                          <a16:colId xmlns:a16="http://schemas.microsoft.com/office/drawing/2014/main" val="346097689"/>
                        </a:ext>
                      </a:extLst>
                    </a:gridCol>
                  </a:tblGrid>
                  <a:tr h="19849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Code-based PQC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Function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Version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Key Operation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Formular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8291709"/>
                      </a:ext>
                    </a:extLst>
                  </a:tr>
                  <a:tr h="471624">
                    <a:tc rowSpan="1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1" dirty="0">
                              <a:solidFill>
                                <a:schemeClr val="accent1"/>
                              </a:solidFill>
                            </a:rPr>
                            <a:t>Classic McEliece</a:t>
                          </a:r>
                          <a:endParaRPr lang="ko-Kore-KR" altLang="en-US" sz="16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Key Pair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mceliece334864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Binary Field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𝟏𝟐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Arithmetic</a:t>
                          </a: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Multiplication, Squaring, Inversion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ko-Kore-KR" sz="1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kumimoji="1" lang="en-US" altLang="ko-Kore-KR" sz="1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ko-KR" sz="10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kumimoji="1" lang="en-US" altLang="ko-Kore-KR" sz="1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kumimoji="1" lang="en-US" altLang="ko-Kore-KR" sz="1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kumimoji="1" lang="en-US" altLang="ko-Kore-KR" sz="1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kumimoji="1" lang="en-US" altLang="ko-Kore-KR" sz="1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kumimoji="1" lang="en-US" altLang="ko-Kore-KR" sz="1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kumimoji="1" lang="en-US" altLang="ko-Kore-KR" sz="1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1" lang="en-US" altLang="ko-Kore-KR" sz="1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1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ore-KR" sz="1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kumimoji="1" lang="en-US" altLang="ko-Kore-KR" sz="1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97709390"/>
                      </a:ext>
                    </a:extLst>
                  </a:tr>
                  <a:tr h="54864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mceliece460896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mceliece6688128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mceliece8192128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Binary Field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𝟏𝟑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Arithmetic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sz="8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39004357"/>
                      </a:ext>
                    </a:extLst>
                  </a:tr>
                  <a:tr h="12192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Key Pair &amp; Cryptanalysis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All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Gauss-Jordan Elimination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acc>
                                <m:accPr>
                                  <m:chr m:val="̃"/>
                                  <m:ctrlPr>
                                    <a:rPr kumimoji="1" lang="en-US" altLang="ko-Kore-KR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ko-Kore-KR" sz="9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  <m:r>
                                <a:rPr kumimoji="1" lang="en-US" altLang="ko-Kore-KR" sz="900" b="0" i="1" smtClean="0">
                                  <a:latin typeface="Cambria Math" panose="02040503050406030204" pitchFamily="18" charset="0"/>
                                </a:rPr>
                                <m:t> →</m:t>
                              </m:r>
                              <m:r>
                                <a:rPr kumimoji="1" lang="en-US" altLang="ko-Kore-KR" sz="9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kumimoji="1" lang="en-US" altLang="ko-Kore-KR" sz="9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altLang="ko-Kore-KR" sz="900" b="0" dirty="0"/>
                            <a:t>(Systematic),  Inverse Matrix</a:t>
                          </a:r>
                          <a:endParaRPr lang="ko-Kore-KR" altLang="en-US" sz="9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63816213"/>
                      </a:ext>
                    </a:extLst>
                  </a:tr>
                  <a:tr h="133399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Encryption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(Encoding)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mceliece334864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(Matrix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Vector) </a:t>
                          </a:r>
                        </a:p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Multiplication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(768 X 3488 )  X 3488 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𝐻𝑒</m:t>
                                </m:r>
                              </m:oMath>
                            </m:oMathPara>
                          </a14:m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87642211"/>
                      </a:ext>
                    </a:extLst>
                  </a:tr>
                  <a:tr h="133399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mceliece460896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(1248 X 4608 )  X 4608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9975618"/>
                      </a:ext>
                    </a:extLst>
                  </a:tr>
                  <a:tr h="133399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mceliece6688128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(1664 X 6688 )  X 6688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9571193"/>
                      </a:ext>
                    </a:extLst>
                  </a:tr>
                  <a:tr h="133399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mceliece8192128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(1664 X 8192 )  X 8192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7842904"/>
                      </a:ext>
                    </a:extLst>
                  </a:tr>
                  <a:tr h="213994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Decryption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(Decoding)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mceliece334864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Berlekamp-Massey</a:t>
                          </a:r>
                        </a:p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Decoding Algorithm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𝟏𝟐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000" b="1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ore-KR" sz="1000" b="1" i="1" baseline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ore-KR" sz="1000" b="1" i="1" baseline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𝟔𝟒</m:t>
                              </m:r>
                            </m:oMath>
                          </a14:m>
                          <a:r>
                            <a:rPr lang="en-US" altLang="ko-Kore-KR" sz="1000" b="1" baseline="0" dirty="0">
                              <a:solidFill>
                                <a:schemeClr val="accent1"/>
                              </a:solidFill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000" b="1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oMath>
                          </a14:m>
                          <a:r>
                            <a:rPr lang="en-US" altLang="ko-Kore-KR" sz="1000" b="1" baseline="0" dirty="0">
                              <a:solidFill>
                                <a:schemeClr val="accent1"/>
                              </a:solidFill>
                            </a:rPr>
                            <a:t>: error count)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Decode</a:t>
                          </a:r>
                          <a:r>
                            <a:rPr lang="ko-KR" altLang="en-US" sz="1000" dirty="0"/>
                            <a:t> </a:t>
                          </a:r>
                          <a:r>
                            <a:rPr lang="en-US" altLang="ko-Kore-KR" sz="1000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ore-KR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ore-KR" sz="1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</m:oMath>
                          </a14:m>
                          <a:r>
                            <a:rPr lang="en-US" altLang="ko-Kore-KR" sz="1000" dirty="0"/>
                            <a:t>Key)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92833123"/>
                      </a:ext>
                    </a:extLst>
                  </a:tr>
                  <a:tr h="133955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mceliece460896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𝟏𝟑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kumimoji="1" lang="en-US" altLang="ko-Kore-KR" sz="1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000" b="1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ore-KR" sz="1000" b="1" i="1" baseline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ore-KR" sz="1000" b="1" i="1" baseline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873070"/>
                      </a:ext>
                    </a:extLst>
                  </a:tr>
                  <a:tr h="133955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mceliece6688128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𝟏𝟑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kumimoji="1" lang="en-US" altLang="ko-Kore-KR" sz="1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000" b="1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ore-KR" sz="1000" b="1" i="1" baseline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ore-KR" sz="1000" b="1" i="1" baseline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𝟏𝟐𝟖</m:t>
                              </m:r>
                            </m:oMath>
                          </a14:m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4754773"/>
                      </a:ext>
                    </a:extLst>
                  </a:tr>
                  <a:tr h="133955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mceliece8192128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𝟏𝟑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000" b="1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ore-KR" sz="1000" b="1" i="1" baseline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ore-KR" sz="1000" b="1" i="1" baseline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𝟏𝟐𝟖</m:t>
                              </m:r>
                            </m:oMath>
                          </a14:m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61941445"/>
                      </a:ext>
                    </a:extLst>
                  </a:tr>
                  <a:tr h="213438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Encapsulation, Decapsulation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All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Hash Function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SHAKE-256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37192444"/>
                      </a:ext>
                    </a:extLst>
                  </a:tr>
                  <a:tr h="213994">
                    <a:tc rowSpan="10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BI</a:t>
                          </a:r>
                          <a:r>
                            <a:rPr lang="en-US" altLang="ko-Kore-KR" sz="1600" b="1" dirty="0">
                              <a:solidFill>
                                <a:schemeClr val="accent2"/>
                              </a:solidFill>
                            </a:rPr>
                            <a:t>K</a:t>
                          </a:r>
                          <a:r>
                            <a:rPr lang="en-US" altLang="ko-Kore-KR" sz="1600" b="1" dirty="0">
                              <a:solidFill>
                                <a:srgbClr val="C00000"/>
                              </a:solidFill>
                            </a:rPr>
                            <a:t>E</a:t>
                          </a:r>
                          <a:endParaRPr lang="ko-Kore-KR" altLang="en-US" sz="16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Key Pair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Addition, Multiplication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𝟏𝟐𝟑𝟐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ko-Kore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ore-KR" sz="1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ore-KR" sz="10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ko-Kore-KR" sz="1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81430039"/>
                      </a:ext>
                    </a:extLst>
                  </a:tr>
                  <a:tr h="214883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𝟐𝟒𝟔𝟓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𝟖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9656249"/>
                      </a:ext>
                    </a:extLst>
                  </a:tr>
                  <a:tr h="21403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𝟒𝟎𝟗𝟕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6913120"/>
                      </a:ext>
                    </a:extLst>
                  </a:tr>
                  <a:tr h="213994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Encryption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Addition, Multiplication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𝟏𝟐𝟑𝟐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ko-Kore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ko-Kore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oMath>
                            </m:oMathPara>
                          </a14:m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3165082"/>
                      </a:ext>
                    </a:extLst>
                  </a:tr>
                  <a:tr h="214883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𝟐𝟒𝟔𝟓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𝟖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55401"/>
                      </a:ext>
                    </a:extLst>
                  </a:tr>
                  <a:tr h="21403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𝟒𝟎𝟗𝟕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9217730"/>
                      </a:ext>
                    </a:extLst>
                  </a:tr>
                  <a:tr h="213994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Decryption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rgbClr val="C00000"/>
                              </a:solidFill>
                            </a:rPr>
                            <a:t>Black-Gray-Flip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rgbClr val="C00000"/>
                              </a:solidFill>
                            </a:rPr>
                            <a:t>Decoding Algorithm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𝟏𝟐𝟑𝟐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Decode</a:t>
                          </a:r>
                          <a:r>
                            <a:rPr lang="ko-KR" altLang="en-US" sz="1000" dirty="0"/>
                            <a:t> </a:t>
                          </a:r>
                          <a:r>
                            <a:rPr lang="en-US" altLang="ko-Kore-KR" sz="1000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ore-KR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ore-KR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ore-KR" sz="1000" dirty="0"/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ore-KR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ore-KR" sz="1000" dirty="0"/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ore-KR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ore-KR" sz="1000" dirty="0"/>
                            <a:t>)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13483382"/>
                      </a:ext>
                    </a:extLst>
                  </a:tr>
                  <a:tr h="214883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𝟐𝟒𝟔𝟓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𝟖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796892"/>
                      </a:ext>
                    </a:extLst>
                  </a:tr>
                  <a:tr h="21403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𝟒𝟎𝟗𝟕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7165476"/>
                      </a:ext>
                    </a:extLst>
                  </a:tr>
                  <a:tr h="213438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Encapsulation, Decapsulation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All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Hash Function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SHAKE-256, SHA3-384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481284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7">
                <a:extLst>
                  <a:ext uri="{FF2B5EF4-FFF2-40B4-BE49-F238E27FC236}">
                    <a16:creationId xmlns:a16="http://schemas.microsoft.com/office/drawing/2014/main" id="{5F0C582F-16C7-8AA2-CCD6-B71E88AEFB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1263413"/>
                  </p:ext>
                </p:extLst>
              </p:nvPr>
            </p:nvGraphicFramePr>
            <p:xfrm>
              <a:off x="190123" y="540080"/>
              <a:ext cx="11705169" cy="62619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55185">
                      <a:extLst>
                        <a:ext uri="{9D8B030D-6E8A-4147-A177-3AD203B41FA5}">
                          <a16:colId xmlns:a16="http://schemas.microsoft.com/office/drawing/2014/main" val="827069777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798006651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3840252995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106788732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634148424"/>
                        </a:ext>
                      </a:extLst>
                    </a:gridCol>
                    <a:gridCol w="1929244">
                      <a:extLst>
                        <a:ext uri="{9D8B030D-6E8A-4147-A177-3AD203B41FA5}">
                          <a16:colId xmlns:a16="http://schemas.microsoft.com/office/drawing/2014/main" val="346097689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Code-based PQC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Function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Version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Key Operation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Formular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8291709"/>
                      </a:ext>
                    </a:extLst>
                  </a:tr>
                  <a:tr h="471624">
                    <a:tc rowSpan="1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1" dirty="0">
                              <a:solidFill>
                                <a:schemeClr val="accent1"/>
                              </a:solidFill>
                            </a:rPr>
                            <a:t>Classic McEliece</a:t>
                          </a:r>
                          <a:endParaRPr lang="ko-Kore-KR" altLang="en-US" sz="16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Key Pair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mceliece334864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649" t="-62162" r="-200000" b="-1183784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Multiplication, Squaring, Inversion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7237" t="-28750" r="-1316" b="-49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7709390"/>
                      </a:ext>
                    </a:extLst>
                  </a:tr>
                  <a:tr h="54864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mceliece460896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mceliece6688128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mceliece8192128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649" t="-139535" r="-200000" b="-918605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sz="8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39004357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Key Pair &amp; Cryptanalysis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All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Gauss-Jordan Elimination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7237" t="-542105" r="-1316" b="-1978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3816213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Encryption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(Encoding)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mceliece334864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649" t="-158442" r="-200000" b="-3883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(768 X 3488 )  X 3488 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7237" t="-158442" r="-1316" b="-3883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7642211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mceliece460896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(1248 X 4608 )  X 4608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9975618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mceliece6688128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(1664 X 6688 )  X 6688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9571193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mceliece8192128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(1664 X 8192 )  X 8192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7842904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Decryption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(Decoding)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mceliece334864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Berlekamp-Massey</a:t>
                          </a:r>
                        </a:p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Decoding Algorithm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995000" r="-100000" b="-1395000"/>
                          </a:stretch>
                        </a:blipFill>
                      </a:tcPr>
                    </a:tc>
                    <a:tc rowSpan="4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7237" t="-251899" r="-1316" b="-278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833123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mceliece460896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095000" r="-100000" b="-1295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873070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mceliece6688128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195000" r="-100000" b="-1195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4754773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mceliece8192128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363158" r="-100000" b="-1157895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61941445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Encapsulation, Decapsulation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All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Hash Function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SHAKE-256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37192444"/>
                      </a:ext>
                    </a:extLst>
                  </a:tr>
                  <a:tr h="250381">
                    <a:tc rowSpan="10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BI</a:t>
                          </a:r>
                          <a:r>
                            <a:rPr lang="en-US" altLang="ko-Kore-KR" sz="1600" b="1" dirty="0">
                              <a:solidFill>
                                <a:schemeClr val="accent2"/>
                              </a:solidFill>
                            </a:rPr>
                            <a:t>K</a:t>
                          </a:r>
                          <a:r>
                            <a:rPr lang="en-US" altLang="ko-Kore-KR" sz="1600" b="1" dirty="0">
                              <a:solidFill>
                                <a:srgbClr val="C00000"/>
                              </a:solidFill>
                            </a:rPr>
                            <a:t>E</a:t>
                          </a:r>
                          <a:endParaRPr lang="ko-Kore-KR" altLang="en-US" sz="16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Key Pair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Addition, Multiplication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568421" r="-100000" b="-952632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7237" t="-505085" r="-1316" b="-2389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1430039"/>
                      </a:ext>
                    </a:extLst>
                  </a:tr>
                  <a:tr h="252222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585000" r="-100000" b="-805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9656249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685000" r="-100000" b="-705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6913120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Encryption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Addition, Multiplication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785000" r="-100000" b="-605000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7237" t="-605085" r="-1316" b="-1389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3165082"/>
                      </a:ext>
                    </a:extLst>
                  </a:tr>
                  <a:tr h="252222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885000" r="-100000" b="-505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55401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2089474" r="-100000" b="-431579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9217730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Decryption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rgbClr val="C00000"/>
                              </a:solidFill>
                            </a:rPr>
                            <a:t>Black-Gray-Flip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rgbClr val="C00000"/>
                              </a:solidFill>
                            </a:rPr>
                            <a:t>Decoding Algorithm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2080000" r="-100000" b="-310000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7237" t="-693333" r="-1316" b="-3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3483382"/>
                      </a:ext>
                    </a:extLst>
                  </a:tr>
                  <a:tr h="252222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2180000" r="-100000" b="-210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796892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2280000" r="-100000" b="-110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7165476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Encapsulation, Decapsulation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All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Hash Function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SHAKE-256, SHA3-384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4812841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2A22FDA-A132-C4C7-5EF3-A5CAB29C4A20}"/>
              </a:ext>
            </a:extLst>
          </p:cNvPr>
          <p:cNvSpPr txBox="1"/>
          <p:nvPr/>
        </p:nvSpPr>
        <p:spPr>
          <a:xfrm>
            <a:off x="0" y="77131"/>
            <a:ext cx="6949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200" b="1" dirty="0">
                <a:solidFill>
                  <a:schemeClr val="accent1"/>
                </a:solidFill>
              </a:rPr>
              <a:t>파랑</a:t>
            </a:r>
            <a:r>
              <a:rPr kumimoji="1" lang="en-US" altLang="ko-KR" sz="2200" b="1" dirty="0">
                <a:solidFill>
                  <a:schemeClr val="accent1"/>
                </a:solidFill>
              </a:rPr>
              <a:t>: </a:t>
            </a:r>
            <a:r>
              <a:rPr kumimoji="1" lang="ko-KR" altLang="en-US" sz="2200" b="1" dirty="0">
                <a:solidFill>
                  <a:schemeClr val="accent1"/>
                </a:solidFill>
              </a:rPr>
              <a:t>구현 완료</a:t>
            </a:r>
            <a:r>
              <a:rPr kumimoji="1" lang="en-US" altLang="ko-KR" sz="2200" b="1" dirty="0">
                <a:solidFill>
                  <a:schemeClr val="accent1"/>
                </a:solidFill>
              </a:rPr>
              <a:t>,</a:t>
            </a:r>
            <a:r>
              <a:rPr kumimoji="1" lang="ko-KR" altLang="en-US" sz="2200" b="1" dirty="0">
                <a:solidFill>
                  <a:srgbClr val="C00000"/>
                </a:solidFill>
              </a:rPr>
              <a:t> </a:t>
            </a:r>
            <a:r>
              <a:rPr kumimoji="1" lang="ko-KR" altLang="en-US" sz="2200" b="1" dirty="0">
                <a:solidFill>
                  <a:schemeClr val="accent2"/>
                </a:solidFill>
              </a:rPr>
              <a:t>주황</a:t>
            </a:r>
            <a:r>
              <a:rPr kumimoji="1" lang="en-US" altLang="ko-KR" sz="2200" b="1" dirty="0">
                <a:solidFill>
                  <a:schemeClr val="accent2"/>
                </a:solidFill>
              </a:rPr>
              <a:t>: </a:t>
            </a:r>
            <a:r>
              <a:rPr kumimoji="1" lang="ko-KR" altLang="en-US" sz="2200" b="1" dirty="0">
                <a:solidFill>
                  <a:schemeClr val="accent2"/>
                </a:solidFill>
              </a:rPr>
              <a:t>메모리 이슈</a:t>
            </a:r>
            <a:r>
              <a:rPr kumimoji="1" lang="en-US" altLang="ko-KR" sz="2200" b="1" dirty="0">
                <a:solidFill>
                  <a:schemeClr val="accent2"/>
                </a:solidFill>
              </a:rPr>
              <a:t>, </a:t>
            </a:r>
            <a:r>
              <a:rPr kumimoji="1" lang="ko-KR" altLang="en-US" sz="2200" b="1" dirty="0">
                <a:solidFill>
                  <a:srgbClr val="C00000"/>
                </a:solidFill>
              </a:rPr>
              <a:t>빨강</a:t>
            </a:r>
            <a:r>
              <a:rPr kumimoji="1" lang="en-US" altLang="ko-KR" sz="2200" b="1" dirty="0">
                <a:solidFill>
                  <a:srgbClr val="C00000"/>
                </a:solidFill>
              </a:rPr>
              <a:t>: </a:t>
            </a:r>
            <a:r>
              <a:rPr kumimoji="1" lang="ko-KR" altLang="en-US" sz="2200" b="1" dirty="0">
                <a:solidFill>
                  <a:srgbClr val="C00000"/>
                </a:solidFill>
              </a:rPr>
              <a:t>구현 미완료</a:t>
            </a:r>
            <a:endParaRPr kumimoji="1" lang="ko-Kore-KR" altLang="en-US" sz="2200" dirty="0">
              <a:solidFill>
                <a:schemeClr val="accent2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DD0F3E-6817-05AA-E1AD-EE4E0D6FC5CE}"/>
              </a:ext>
            </a:extLst>
          </p:cNvPr>
          <p:cNvSpPr/>
          <p:nvPr/>
        </p:nvSpPr>
        <p:spPr>
          <a:xfrm>
            <a:off x="6050071" y="807929"/>
            <a:ext cx="3939436" cy="995819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18F06EC-F169-453F-8DF5-CA371B9478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06903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altLang="ko" b="1" dirty="0"/>
              <a:t>Classic McEliece </a:t>
            </a:r>
            <a:r>
              <a:rPr lang="ko" altLang="ko-Kore-KR" dirty="0"/>
              <a:t>양자 구현</a:t>
            </a:r>
            <a:r>
              <a:rPr lang="en-US" altLang="ko" dirty="0"/>
              <a:t>: </a:t>
            </a:r>
            <a:r>
              <a:rPr lang="en-US" altLang="ko" b="1" dirty="0"/>
              <a:t>Key Pair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Google Shape;169;p28"/>
              <p:cNvSpPr txBox="1"/>
              <p:nvPr/>
            </p:nvSpPr>
            <p:spPr>
              <a:xfrm>
                <a:off x="77845" y="1208616"/>
                <a:ext cx="12016034" cy="22029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0" indent="-4572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 panose="020B0604020202020204" pitchFamily="34" charset="0"/>
                  <a:buChar char="•"/>
                </a:pPr>
                <a:r>
                  <a:rPr lang="en" altLang="ko" sz="2800" b="1" dirty="0">
                    <a:solidFill>
                      <a:schemeClr val="dk1"/>
                    </a:solidFill>
                  </a:rPr>
                  <a:t>Classic McEliece</a:t>
                </a:r>
                <a:r>
                  <a:rPr lang="en-US" altLang="ko-KR" sz="2400" b="1" dirty="0">
                    <a:solidFill>
                      <a:schemeClr val="dk1"/>
                    </a:solidFill>
                  </a:rPr>
                  <a:t>:</a:t>
                </a:r>
                <a:r>
                  <a:rPr lang="en" altLang="ko-KR" sz="2400" b="1" dirty="0">
                    <a:solidFill>
                      <a:schemeClr val="dk1"/>
                    </a:solidFill>
                  </a:rPr>
                  <a:t> </a:t>
                </a:r>
                <a:r>
                  <a:rPr lang="en" altLang="ko" sz="2400" b="1" dirty="0"/>
                  <a:t>Key pair </a:t>
                </a:r>
                <a:r>
                  <a:rPr lang="ko-KR" altLang="en-US" sz="2400" b="1" dirty="0"/>
                  <a:t>핵심 연산</a:t>
                </a:r>
                <a:endParaRPr lang="en-US" altLang="ko-KR" sz="2400" b="1" dirty="0"/>
              </a:p>
              <a:p>
                <a:pPr lvl="1">
                  <a:lnSpc>
                    <a:spcPct val="90000"/>
                  </a:lnSpc>
                  <a:buClr>
                    <a:schemeClr val="dk1"/>
                  </a:buClr>
                  <a:buSzPts val="2800"/>
                </a:pPr>
                <a:r>
                  <a:rPr lang="ko" sz="2400" dirty="0"/>
                  <a:t>→ </a:t>
                </a:r>
                <a:r>
                  <a:rPr lang="ko" sz="2200" dirty="0"/>
                  <a:t> </a:t>
                </a:r>
                <a:r>
                  <a:rPr lang="ko" sz="2200" b="1" dirty="0"/>
                  <a:t>Binary Field 산술</a:t>
                </a:r>
                <a:r>
                  <a:rPr lang="en-US" altLang="ko-KR" sz="2200" b="1" dirty="0"/>
                  <a:t>: </a:t>
                </a:r>
                <a:r>
                  <a:rPr lang="en-US" altLang="ko-KR" sz="2200" dirty="0"/>
                  <a:t>mceliece348864</a:t>
                </a:r>
                <a:r>
                  <a:rPr lang="ko-KR" altLang="en-US" sz="2200" dirty="0"/>
                  <a:t>에서만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sSup>
                          <m:sSupPr>
                            <m:ctrlPr>
                              <a:rPr kumimoji="1" lang="en-US" altLang="ko-Kore-KR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ko-Kore-KR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</m:t>
                            </m:r>
                          </m:sup>
                        </m:sSup>
                      </m:sub>
                    </m:sSub>
                    <m:r>
                      <a:rPr kumimoji="1" lang="en-US" altLang="ko-Kore-KR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kumimoji="1" lang="en-US" altLang="ko-KR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kumimoji="1" lang="en-US" altLang="ko-Kore-KR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ko-KR" altLang="en-US" sz="2200" dirty="0">
                    <a:solidFill>
                      <a:schemeClr val="tx1"/>
                    </a:solidFill>
                  </a:rPr>
                  <a:t> 사용</a:t>
                </a:r>
                <a:r>
                  <a:rPr lang="en-US" altLang="ko-KR" sz="2200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2200" dirty="0">
                    <a:solidFill>
                      <a:schemeClr val="tx1"/>
                    </a:solidFill>
                  </a:rPr>
                  <a:t>나머지는 모두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sSup>
                          <m:sSupPr>
                            <m:ctrlPr>
                              <a:rPr kumimoji="1" lang="en-US" altLang="ko-Kore-KR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ko-Kore-KR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kumimoji="1" lang="en-US" altLang="ko-KR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sub>
                    </m:sSub>
                    <m:r>
                      <a:rPr kumimoji="1" lang="en-US" altLang="ko-Kore-KR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kumimoji="1" lang="en-US" altLang="ko-KR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kumimoji="1" lang="en-US" altLang="ko-Kore-KR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ko-KR" sz="2200" dirty="0">
                    <a:solidFill>
                      <a:schemeClr val="tx1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=12 </m:t>
                    </m:r>
                    <m:r>
                      <a:rPr lang="en-US" altLang="ko-KR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altLang="ko-KR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13</m:t>
                    </m:r>
                  </m:oMath>
                </a14:m>
                <a:r>
                  <a:rPr lang="en-US" altLang="ko-KR" sz="2200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1714500" lvl="3" indent="-342900">
                  <a:lnSpc>
                    <a:spcPct val="90000"/>
                  </a:lnSpc>
                  <a:buClr>
                    <a:schemeClr val="dk1"/>
                  </a:buClr>
                  <a:buSzPts val="2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ko-Kore-KR" altLang="en-US" sz="2200" b="0" i="1" smtClean="0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sSup>
                          <m:sSupPr>
                            <m:ctrlPr>
                              <a:rPr kumimoji="1" lang="en-US" altLang="ko-Kore-KR" sz="2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ko-Kore-KR" sz="22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p>
                        </m:sSup>
                      </m:sub>
                    </m:sSub>
                    <m:r>
                      <a:rPr kumimoji="1" lang="en-US" altLang="ko-Kore-KR" sz="2200" b="0" i="1" smtClean="0">
                        <a:latin typeface="Cambria Math" panose="02040503050406030204" pitchFamily="18" charset="0"/>
                      </a:rPr>
                      <m:t>/(</m:t>
                    </m:r>
                    <m:sSup>
                      <m:sSupPr>
                        <m:ctrlPr>
                          <a:rPr kumimoji="1" lang="en-US" altLang="ko-Kore-KR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ko-Kore-KR" sz="22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  <m:r>
                      <a:rPr kumimoji="1" lang="en-US" altLang="ko-Kore-KR" sz="22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ko-Kore-KR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ko-Kore-KR" sz="2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kumimoji="1" lang="en-US" altLang="ko-Kore-KR" sz="2200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endParaRPr kumimoji="1" lang="en-US" altLang="ko-Kore-KR" sz="2200" dirty="0"/>
              </a:p>
              <a:p>
                <a:pPr marL="1714500" lvl="3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ko-Kore-KR" altLang="en-US" sz="2200" b="0" i="1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sSup>
                          <m:sSupPr>
                            <m:ctrlPr>
                              <a:rPr kumimoji="1" lang="en-US" altLang="ko-Kore-KR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ko-Kore-KR" sz="2200" b="0" i="1">
                                <a:latin typeface="Cambria Math" panose="02040503050406030204" pitchFamily="18" charset="0"/>
                              </a:rPr>
                              <m:t>13</m:t>
                            </m:r>
                          </m:sup>
                        </m:sSup>
                      </m:sub>
                    </m:sSub>
                    <m:r>
                      <a:rPr kumimoji="1" lang="en-US" altLang="ko-Kore-KR" sz="2200" b="0" i="1">
                        <a:latin typeface="Cambria Math" panose="02040503050406030204" pitchFamily="18" charset="0"/>
                      </a:rPr>
                      <m:t>/(</m:t>
                    </m:r>
                    <m:sSup>
                      <m:sSupPr>
                        <m:ctrlPr>
                          <a:rPr kumimoji="1" lang="en-US" altLang="ko-Kore-KR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22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ko-Kore-KR" sz="2200" b="0" i="1">
                            <a:latin typeface="Cambria Math" panose="02040503050406030204" pitchFamily="18" charset="0"/>
                          </a:rPr>
                          <m:t>13</m:t>
                        </m:r>
                      </m:sup>
                    </m:sSup>
                    <m:r>
                      <a:rPr kumimoji="1" lang="en-US" altLang="ko-Kore-KR" sz="2200" b="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ko-Kore-KR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22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ko-Kore-KR" sz="2200" b="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sSup>
                      <m:sSupPr>
                        <m:ctrlPr>
                          <a:rPr kumimoji="1" lang="en-US" altLang="ko-Kore-KR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2200" b="0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kumimoji="1" lang="en-US" altLang="ko-Kore-KR" sz="22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ko-Kore-KR" sz="2200" b="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kumimoji="1" lang="en-US" altLang="ko-Kore-KR" sz="2200" b="0" i="1">
                        <a:latin typeface="Cambria Math" panose="02040503050406030204" pitchFamily="18" charset="0"/>
                      </a:rPr>
                      <m:t>+  </m:t>
                    </m:r>
                    <m:sSup>
                      <m:sSupPr>
                        <m:ctrlPr>
                          <a:rPr kumimoji="1" lang="en-US" altLang="ko-Kore-KR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22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ko-Kore-KR" sz="2200" b="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kumimoji="1" lang="en-US" altLang="ko-Kore-KR" sz="2200" b="0" i="1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endParaRPr kumimoji="1" lang="en-US" altLang="ko-Kore-KR" sz="2200" dirty="0"/>
              </a:p>
              <a:p>
                <a:pPr marL="1714500" lvl="3" indent="-342900">
                  <a:lnSpc>
                    <a:spcPct val="90000"/>
                  </a:lnSpc>
                  <a:buClr>
                    <a:schemeClr val="dk1"/>
                  </a:buClr>
                  <a:buSzPts val="2800"/>
                  <a:buFont typeface="Arial" panose="020B0604020202020204" pitchFamily="34" charset="0"/>
                  <a:buChar char="•"/>
                </a:pPr>
                <a:endParaRPr kumimoji="1" lang="en-US" altLang="ko-Kore-KR" sz="2400" b="1" dirty="0"/>
              </a:p>
              <a:p>
                <a:pPr lvl="1">
                  <a:lnSpc>
                    <a:spcPct val="90000"/>
                  </a:lnSpc>
                  <a:buClr>
                    <a:schemeClr val="dk1"/>
                  </a:buClr>
                  <a:buSzPts val="2800"/>
                </a:pPr>
                <a:endParaRPr lang="en-US" altLang="ko-KR" sz="2200" dirty="0"/>
              </a:p>
            </p:txBody>
          </p:sp>
        </mc:Choice>
        <mc:Fallback xmlns="">
          <p:sp>
            <p:nvSpPr>
              <p:cNvPr id="169" name="Google Shape;169;p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45" y="1208616"/>
                <a:ext cx="12016034" cy="2202945"/>
              </a:xfrm>
              <a:prstGeom prst="rect">
                <a:avLst/>
              </a:prstGeom>
              <a:blipFill>
                <a:blip r:embed="rId3"/>
                <a:stretch>
                  <a:fillRect l="-950" t="-28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F250BF-DF44-EFCD-08A2-5C7B7BF3BA87}"/>
                  </a:ext>
                </a:extLst>
              </p:cNvPr>
              <p:cNvSpPr txBox="1"/>
              <p:nvPr/>
            </p:nvSpPr>
            <p:spPr>
              <a:xfrm>
                <a:off x="137638" y="4915684"/>
                <a:ext cx="10757190" cy="5632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" sz="2200" b="1" dirty="0">
                    <a:latin typeface="+mn-ea"/>
                  </a:rPr>
                  <a:t> </a:t>
                </a:r>
                <a:r>
                  <a:rPr lang="ko" altLang="en-US" sz="2200" b="1" dirty="0">
                    <a:latin typeface="+mn-ea"/>
                  </a:rPr>
                  <a:t>양자 비용</a:t>
                </a:r>
                <a:r>
                  <a:rPr lang="en-US" altLang="ko" sz="2200" b="1" dirty="0">
                    <a:latin typeface="+mn-ea"/>
                  </a:rPr>
                  <a:t> </a:t>
                </a:r>
                <a:r>
                  <a:rPr lang="ko" altLang="en-US" sz="2200" b="1" dirty="0">
                    <a:latin typeface="+mn-ea"/>
                  </a:rPr>
                  <a:t>순서</a:t>
                </a:r>
                <a:r>
                  <a:rPr lang="en-US" altLang="ko" sz="2200" dirty="0">
                    <a:latin typeface="+mn-ea"/>
                  </a:rPr>
                  <a:t>: </a:t>
                </a:r>
                <a:r>
                  <a:rPr lang="en-US" altLang="ko" dirty="0">
                    <a:latin typeface="+mn-ea"/>
                  </a:rPr>
                  <a:t>Addition, Squaring </a:t>
                </a:r>
                <a14:m>
                  <m:oMath xmlns:m="http://schemas.openxmlformats.org/officeDocument/2006/math">
                    <m:r>
                      <a:rPr lang="en-US" altLang="ko" sz="1800" b="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&lt;</m:t>
                    </m:r>
                  </m:oMath>
                </a14:m>
                <a:r>
                  <a:rPr lang="en-US" altLang="ko" sz="1800" dirty="0">
                    <a:latin typeface="+mn-ea"/>
                    <a:sym typeface="Wingdings" pitchFamily="2" charset="2"/>
                  </a:rPr>
                  <a:t> </a:t>
                </a:r>
                <a:r>
                  <a:rPr lang="en-US" altLang="ko" sz="2600" dirty="0">
                    <a:latin typeface="+mn-ea"/>
                    <a:sym typeface="Wingdings" pitchFamily="2" charset="2"/>
                  </a:rPr>
                  <a:t>Multiplication</a:t>
                </a:r>
                <a:r>
                  <a:rPr lang="en-US" altLang="ko" sz="1800" dirty="0">
                    <a:latin typeface="+mn-ea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" sz="1800" b="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&lt;</m:t>
                    </m:r>
                  </m:oMath>
                </a14:m>
                <a:r>
                  <a:rPr lang="en-US" altLang="ko" sz="1800" dirty="0">
                    <a:latin typeface="+mn-ea"/>
                    <a:sym typeface="Wingdings" pitchFamily="2" charset="2"/>
                  </a:rPr>
                  <a:t> </a:t>
                </a:r>
                <a:r>
                  <a:rPr lang="en-US" altLang="ko" sz="3400" dirty="0">
                    <a:latin typeface="+mn-ea"/>
                    <a:sym typeface="Wingdings" pitchFamily="2" charset="2"/>
                  </a:rPr>
                  <a:t>Inversion</a:t>
                </a:r>
                <a:endParaRPr lang="en-US" altLang="ko" sz="3400" dirty="0">
                  <a:latin typeface="+mn-ea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F250BF-DF44-EFCD-08A2-5C7B7BF3B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38" y="4915684"/>
                <a:ext cx="10757190" cy="563231"/>
              </a:xfrm>
              <a:prstGeom prst="rect">
                <a:avLst/>
              </a:prstGeom>
              <a:blipFill>
                <a:blip r:embed="rId4"/>
                <a:stretch>
                  <a:fillRect l="-708" t="-21739" b="-3478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EA6B78-E2C6-7557-B4C6-BD3FC6C4DC56}"/>
                  </a:ext>
                </a:extLst>
              </p:cNvPr>
              <p:cNvSpPr txBox="1"/>
              <p:nvPr/>
            </p:nvSpPr>
            <p:spPr>
              <a:xfrm>
                <a:off x="1101299" y="2994355"/>
                <a:ext cx="8943474" cy="12570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en-US" altLang="ko-Kore-KR" sz="2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ko-Kore-KR" sz="2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kumimoji="1" lang="en-US" altLang="ko-Kore-KR" sz="22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kumimoji="1" lang="ko-Kore-KR" altLang="en-US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2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ore-KR" sz="2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ore-KR" sz="2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ore-KR" sz="2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kumimoji="1" lang="en-US" altLang="ko-Kore-KR" sz="2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kumimoji="1" lang="en-US" altLang="ko-Kore-KR" sz="2200" dirty="0">
                    <a:latin typeface="+mn-ea"/>
                  </a:rPr>
                  <a:t>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2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kumimoji="1" lang="en-US" altLang="ko-Kore-KR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kumimoji="1" lang="en-US" altLang="ko-Kore-KR" sz="2200" dirty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ko-Kore-KR" altLang="en-US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2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ore-KR" sz="2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ore-KR" sz="2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ore-KR" sz="2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kumimoji="1" lang="en-US" altLang="ko-Kore-KR" sz="22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ore-KR" sz="22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kumimoji="1" lang="en-US" altLang="ko-Kore-KR" sz="22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ko-Kore-KR" sz="2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ko-Kore-KR" sz="2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  <m:sub>
                        <m:r>
                          <a:rPr kumimoji="1" lang="en-US" altLang="ko-Kore-KR" sz="2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kumimoji="1" lang="en-US" altLang="ko-Kore-KR" sz="2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kumimoji="1" lang="en-US" altLang="ko-Kore-KR" sz="2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ko-Kore-KR" sz="2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ore-KR" sz="22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ore-KR" sz="2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kumimoji="1" lang="en-US" altLang="ko-Kore-KR" sz="2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2200" dirty="0">
                    <a:latin typeface="+mn-ea"/>
                  </a:rPr>
                  <a:t>  for  </a:t>
                </a:r>
                <a14:m>
                  <m:oMath xmlns:m="http://schemas.openxmlformats.org/officeDocument/2006/math">
                    <m:r>
                      <a:rPr kumimoji="1" lang="en-US" altLang="ko-Kore-KR" sz="2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ko-Kore-KR" sz="22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kumimoji="1" lang="en-US" altLang="ko-Kore-KR" sz="2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ko-Kore-KR" sz="2200" dirty="0">
                    <a:latin typeface="+mn-ea"/>
                  </a:rPr>
                  <a:t>  and  </a:t>
                </a:r>
                <a14:m>
                  <m:oMath xmlns:m="http://schemas.openxmlformats.org/officeDocument/2006/math">
                    <m:r>
                      <a:rPr kumimoji="1" lang="en-US" altLang="ko-Kore-KR" sz="22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en-US" altLang="ko-Kore-KR" sz="22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kumimoji="1" lang="en-US" altLang="ko-Kore-KR" sz="2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kumimoji="1" lang="en-US" altLang="ko-Kore-KR" sz="2200" dirty="0">
                  <a:latin typeface="+mn-ea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sz="500" dirty="0">
                  <a:latin typeface="+mn-ea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2200" dirty="0">
                    <a:latin typeface="+mn-ea"/>
                  </a:rPr>
                  <a:t>Monic irreducible polynomial: </a:t>
                </a:r>
                <a14:m>
                  <m:oMath xmlns:m="http://schemas.openxmlformats.org/officeDocument/2006/math">
                    <m:r>
                      <a:rPr kumimoji="1" lang="en-US" altLang="ko-Kore-KR" sz="2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kumimoji="1" lang="ko-Kore-KR" altLang="en-US" sz="2200" dirty="0">
                    <a:latin typeface="+mn-ea"/>
                  </a:rPr>
                  <a:t> </a:t>
                </a:r>
                <a:r>
                  <a:rPr kumimoji="1" lang="en-US" altLang="ko-Kore-KR" sz="2200" dirty="0">
                    <a:latin typeface="+mn-ea"/>
                  </a:rPr>
                  <a:t>(degree </a:t>
                </a:r>
                <a14:m>
                  <m:oMath xmlns:m="http://schemas.openxmlformats.org/officeDocument/2006/math">
                    <m:r>
                      <a:rPr kumimoji="1" lang="en-US" altLang="ko-Kore-KR" sz="22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ko-Kore-KR" sz="2200" dirty="0">
                    <a:latin typeface="+mn-ea"/>
                  </a:rPr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2200" dirty="0">
                    <a:latin typeface="+mn-ea"/>
                  </a:rPr>
                  <a:t>Distinct elements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2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kumimoji="1" lang="en-US" altLang="ko-Kore-KR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kumimoji="1" lang="en-US" altLang="ko-Kore-KR" sz="2200" dirty="0">
                    <a:latin typeface="+mn-ea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sSup>
                          <m:sSupPr>
                            <m:ctrlPr>
                              <a:rPr kumimoji="1" lang="en-US" altLang="ko-Kore-KR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ko-Kore-KR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</m:t>
                            </m:r>
                            <m:r>
                              <a:rPr kumimoji="1" lang="en-US" altLang="ko-Kore-KR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ko-Kore-KR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kumimoji="1" lang="en-US" altLang="ko-KR" sz="2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or</m:t>
                            </m:r>
                            <m:r>
                              <a:rPr kumimoji="1" lang="en-US" altLang="ko-KR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ko-Kore-KR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13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1" lang="en-US" altLang="ko-Kore-KR" sz="2200" dirty="0">
                    <a:solidFill>
                      <a:schemeClr val="tx1"/>
                    </a:solidFill>
                    <a:latin typeface="+mn-ea"/>
                  </a:rPr>
                  <a:t>)</a:t>
                </a:r>
                <a:endParaRPr kumimoji="1" lang="ko-Kore-KR" altLang="en-US" sz="2200" dirty="0">
                  <a:latin typeface="+mn-ea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EA6B78-E2C6-7557-B4C6-BD3FC6C4D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299" y="2994355"/>
                <a:ext cx="8943474" cy="1257011"/>
              </a:xfrm>
              <a:prstGeom prst="rect">
                <a:avLst/>
              </a:prstGeom>
              <a:blipFill>
                <a:blip r:embed="rId5"/>
                <a:stretch>
                  <a:fillRect l="-708" t="-2000" b="-6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F30E3A-0C22-A7CF-DBC3-E4CB7FAD5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altLang="ko" b="1" dirty="0"/>
              <a:t>Classic McEliece </a:t>
            </a:r>
            <a:r>
              <a:rPr lang="ko" altLang="ko-Kore-KR" dirty="0"/>
              <a:t>양자 구현</a:t>
            </a:r>
            <a:r>
              <a:rPr lang="en-US" altLang="ko" dirty="0"/>
              <a:t>: </a:t>
            </a:r>
            <a:r>
              <a:rPr lang="en-US" altLang="ko" b="1" dirty="0"/>
              <a:t>Key Pair</a:t>
            </a:r>
            <a:endParaRPr dirty="0"/>
          </a:p>
        </p:txBody>
      </p:sp>
      <p:sp>
        <p:nvSpPr>
          <p:cNvPr id="169" name="Google Shape;169;p28"/>
          <p:cNvSpPr txBox="1"/>
          <p:nvPr/>
        </p:nvSpPr>
        <p:spPr>
          <a:xfrm>
            <a:off x="229200" y="1847612"/>
            <a:ext cx="11733600" cy="489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altLang="ko-KR" sz="2200" dirty="0">
                <a:solidFill>
                  <a:schemeClr val="dk1"/>
                </a:solidFill>
                <a:latin typeface="+mn-ea"/>
              </a:rPr>
              <a:t>Addition</a:t>
            </a:r>
            <a:r>
              <a:rPr lang="ko-KR" altLang="en-US" sz="2200" dirty="0">
                <a:solidFill>
                  <a:schemeClr val="dk1"/>
                </a:solidFill>
                <a:latin typeface="+mn-ea"/>
              </a:rPr>
              <a:t>은 단순 </a:t>
            </a:r>
            <a:r>
              <a:rPr lang="en-US" altLang="ko-KR" sz="2200" dirty="0">
                <a:solidFill>
                  <a:schemeClr val="dk1"/>
                </a:solidFill>
                <a:latin typeface="+mn-ea"/>
              </a:rPr>
              <a:t>XOR </a:t>
            </a:r>
            <a:r>
              <a:rPr lang="ko" altLang="ko-Kore-KR" sz="2200" dirty="0">
                <a:latin typeface="+mn-ea"/>
              </a:rPr>
              <a:t>→</a:t>
            </a:r>
            <a:r>
              <a:rPr lang="en-US" altLang="ko-KR" sz="2200" dirty="0">
                <a:solidFill>
                  <a:schemeClr val="dk1"/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22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CNOT </a:t>
            </a:r>
            <a:r>
              <a:rPr lang="ko-KR" altLang="en-US" sz="22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게이트만으로 간단히 구현</a:t>
            </a:r>
            <a:endParaRPr lang="en-US" altLang="ko-KR" sz="22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F250BF-DF44-EFCD-08A2-5C7B7BF3BA87}"/>
                  </a:ext>
                </a:extLst>
              </p:cNvPr>
              <p:cNvSpPr txBox="1"/>
              <p:nvPr/>
            </p:nvSpPr>
            <p:spPr>
              <a:xfrm>
                <a:off x="229200" y="1103462"/>
                <a:ext cx="8792194" cy="5632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ko" altLang="en-US" sz="2200" b="1" dirty="0">
                    <a:latin typeface="+mn-ea"/>
                  </a:rPr>
                  <a:t>양자 비용</a:t>
                </a:r>
                <a:r>
                  <a:rPr lang="en-US" altLang="ko" sz="2200" dirty="0">
                    <a:latin typeface="+mn-ea"/>
                  </a:rPr>
                  <a:t>: </a:t>
                </a:r>
                <a:r>
                  <a:rPr lang="en-US" altLang="ko" b="1" dirty="0">
                    <a:solidFill>
                      <a:schemeClr val="accent1">
                        <a:lumMod val="75000"/>
                      </a:schemeClr>
                    </a:solidFill>
                    <a:latin typeface="+mn-ea"/>
                  </a:rPr>
                  <a:t>Addition</a:t>
                </a:r>
                <a:r>
                  <a:rPr lang="en-US" altLang="ko" dirty="0">
                    <a:latin typeface="+mn-ea"/>
                  </a:rPr>
                  <a:t>, Squaring </a:t>
                </a:r>
                <a14:m>
                  <m:oMath xmlns:m="http://schemas.openxmlformats.org/officeDocument/2006/math">
                    <m:r>
                      <a:rPr lang="en-US" altLang="ko" sz="1800" b="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&lt;</m:t>
                    </m:r>
                  </m:oMath>
                </a14:m>
                <a:r>
                  <a:rPr lang="en-US" altLang="ko" sz="1800" dirty="0">
                    <a:latin typeface="+mn-ea"/>
                    <a:sym typeface="Wingdings" pitchFamily="2" charset="2"/>
                  </a:rPr>
                  <a:t> </a:t>
                </a:r>
                <a:r>
                  <a:rPr lang="en-US" altLang="ko" sz="2600" dirty="0">
                    <a:latin typeface="+mn-ea"/>
                    <a:sym typeface="Wingdings" pitchFamily="2" charset="2"/>
                  </a:rPr>
                  <a:t>Multiplication</a:t>
                </a:r>
                <a:r>
                  <a:rPr lang="en-US" altLang="ko" sz="1800" dirty="0">
                    <a:latin typeface="+mn-ea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" sz="1800" b="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&lt;</m:t>
                    </m:r>
                  </m:oMath>
                </a14:m>
                <a:r>
                  <a:rPr lang="en-US" altLang="ko" sz="1800" dirty="0">
                    <a:latin typeface="+mn-ea"/>
                    <a:sym typeface="Wingdings" pitchFamily="2" charset="2"/>
                  </a:rPr>
                  <a:t> </a:t>
                </a:r>
                <a:r>
                  <a:rPr lang="en-US" altLang="ko" sz="3400" dirty="0">
                    <a:latin typeface="+mn-ea"/>
                    <a:sym typeface="Wingdings" pitchFamily="2" charset="2"/>
                  </a:rPr>
                  <a:t>Inversion</a:t>
                </a:r>
                <a:endParaRPr lang="en-US" altLang="ko" sz="3400" dirty="0">
                  <a:latin typeface="+mn-ea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F250BF-DF44-EFCD-08A2-5C7B7BF3B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00" y="1103462"/>
                <a:ext cx="8792194" cy="563231"/>
              </a:xfrm>
              <a:prstGeom prst="rect">
                <a:avLst/>
              </a:prstGeom>
              <a:blipFill>
                <a:blip r:embed="rId3"/>
                <a:stretch>
                  <a:fillRect l="-866" t="-23913" b="-3478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19C85B59-FAEB-534D-D7B4-6D810BEEA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037" y="2640431"/>
            <a:ext cx="3154280" cy="788569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3D1B5B1-098A-4773-82EF-AF5748C95806}"/>
                  </a:ext>
                </a:extLst>
              </p:cNvPr>
              <p:cNvSpPr txBox="1"/>
              <p:nvPr/>
            </p:nvSpPr>
            <p:spPr>
              <a:xfrm>
                <a:off x="1489032" y="3545303"/>
                <a:ext cx="6097044" cy="380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ko-KR" sz="1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&lt;</a:t>
                </a:r>
                <a:r>
                  <a:rPr kumimoji="1" lang="ko-KR" altLang="en-US" sz="1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sSup>
                          <m:sSupPr>
                            <m:ctrlPr>
                              <a:rPr kumimoji="1" lang="en-US" altLang="ko-Kore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ko-Kore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</m:t>
                            </m:r>
                          </m:sup>
                        </m:sSup>
                      </m:sub>
                    </m:sSub>
                    <m:r>
                      <a:rPr kumimoji="1" lang="en-US" altLang="ko-Kore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kumimoji="1"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kumimoji="1" lang="en-US" altLang="ko-Kore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ko-KR" sz="18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dirty="0"/>
                  <a:t>덧셈</a:t>
                </a:r>
                <a:r>
                  <a:rPr lang="ko-KR" altLang="en-US" sz="1800" dirty="0">
                    <a:solidFill>
                      <a:schemeClr val="tx1"/>
                    </a:solidFill>
                  </a:rPr>
                  <a:t>  </a:t>
                </a:r>
                <a:r>
                  <a:rPr lang="en-US" altLang="ko-KR" sz="1800" dirty="0">
                    <a:solidFill>
                      <a:schemeClr val="tx1"/>
                    </a:solidFill>
                  </a:rPr>
                  <a:t>&gt;</a:t>
                </a:r>
                <a:endParaRPr lang="ko-Kore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3D1B5B1-098A-4773-82EF-AF5748C95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032" y="3545303"/>
                <a:ext cx="6097044" cy="380938"/>
              </a:xfrm>
              <a:prstGeom prst="rect">
                <a:avLst/>
              </a:prstGeom>
              <a:blipFill>
                <a:blip r:embed="rId5"/>
                <a:stretch>
                  <a:fillRect l="-832" t="-9677" b="-1935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EAF62AE-DBD0-EBBF-9EC6-5149841FFC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5242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altLang="ko" b="1" dirty="0"/>
              <a:t>Classic McEliece </a:t>
            </a:r>
            <a:r>
              <a:rPr lang="ko" altLang="ko-Kore-KR" dirty="0"/>
              <a:t>양자 구현</a:t>
            </a:r>
            <a:r>
              <a:rPr lang="en-US" altLang="ko" dirty="0"/>
              <a:t>: </a:t>
            </a:r>
            <a:r>
              <a:rPr lang="en-US" altLang="ko" b="1" dirty="0"/>
              <a:t>Key Pair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F250BF-DF44-EFCD-08A2-5C7B7BF3BA87}"/>
                  </a:ext>
                </a:extLst>
              </p:cNvPr>
              <p:cNvSpPr txBox="1"/>
              <p:nvPr/>
            </p:nvSpPr>
            <p:spPr>
              <a:xfrm>
                <a:off x="229200" y="1095682"/>
                <a:ext cx="8792194" cy="5632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ko" altLang="en-US" sz="2200" b="1" dirty="0">
                    <a:latin typeface="+mn-ea"/>
                  </a:rPr>
                  <a:t>양자 비용</a:t>
                </a:r>
                <a:r>
                  <a:rPr lang="en-US" altLang="ko" sz="2200" dirty="0">
                    <a:latin typeface="+mn-ea"/>
                  </a:rPr>
                  <a:t>: </a:t>
                </a:r>
                <a:r>
                  <a:rPr lang="en-US" altLang="ko" dirty="0">
                    <a:latin typeface="+mn-ea"/>
                  </a:rPr>
                  <a:t>Addition, </a:t>
                </a:r>
                <a:r>
                  <a:rPr lang="en-US" altLang="ko" b="1" dirty="0">
                    <a:solidFill>
                      <a:schemeClr val="accent1">
                        <a:lumMod val="75000"/>
                      </a:schemeClr>
                    </a:solidFill>
                    <a:latin typeface="+mn-ea"/>
                  </a:rPr>
                  <a:t>Squaring</a:t>
                </a:r>
                <a:r>
                  <a:rPr lang="en-US" altLang="ko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" sz="1800" b="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&lt;</m:t>
                    </m:r>
                  </m:oMath>
                </a14:m>
                <a:r>
                  <a:rPr lang="en-US" altLang="ko" sz="1800" dirty="0">
                    <a:latin typeface="+mn-ea"/>
                    <a:sym typeface="Wingdings" pitchFamily="2" charset="2"/>
                  </a:rPr>
                  <a:t> </a:t>
                </a:r>
                <a:r>
                  <a:rPr lang="en-US" altLang="ko" sz="2600" dirty="0">
                    <a:latin typeface="+mn-ea"/>
                    <a:sym typeface="Wingdings" pitchFamily="2" charset="2"/>
                  </a:rPr>
                  <a:t>Multiplication</a:t>
                </a:r>
                <a:r>
                  <a:rPr lang="en-US" altLang="ko" sz="1800" dirty="0">
                    <a:latin typeface="+mn-ea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" sz="1800" b="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&lt;</m:t>
                    </m:r>
                  </m:oMath>
                </a14:m>
                <a:r>
                  <a:rPr lang="en-US" altLang="ko" sz="1800" dirty="0">
                    <a:latin typeface="+mn-ea"/>
                    <a:sym typeface="Wingdings" pitchFamily="2" charset="2"/>
                  </a:rPr>
                  <a:t> </a:t>
                </a:r>
                <a:r>
                  <a:rPr lang="en-US" altLang="ko" sz="3400" dirty="0">
                    <a:latin typeface="+mn-ea"/>
                    <a:sym typeface="Wingdings" pitchFamily="2" charset="2"/>
                  </a:rPr>
                  <a:t>Inversion</a:t>
                </a:r>
                <a:endParaRPr lang="en-US" altLang="ko" sz="3400" dirty="0">
                  <a:latin typeface="+mn-ea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F250BF-DF44-EFCD-08A2-5C7B7BF3B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00" y="1095682"/>
                <a:ext cx="8792194" cy="563231"/>
              </a:xfrm>
              <a:prstGeom prst="rect">
                <a:avLst/>
              </a:prstGeom>
              <a:blipFill>
                <a:blip r:embed="rId3"/>
                <a:stretch>
                  <a:fillRect l="-866" t="-24444" b="-3555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Google Shape;169;p28">
            <a:extLst>
              <a:ext uri="{FF2B5EF4-FFF2-40B4-BE49-F238E27FC236}">
                <a16:creationId xmlns:a16="http://schemas.microsoft.com/office/drawing/2014/main" id="{24EF4FD9-867C-ADF6-D6A3-348150766501}"/>
              </a:ext>
            </a:extLst>
          </p:cNvPr>
          <p:cNvSpPr txBox="1"/>
          <p:nvPr/>
        </p:nvSpPr>
        <p:spPr>
          <a:xfrm>
            <a:off x="229200" y="1787316"/>
            <a:ext cx="11733600" cy="489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altLang="ko-KR" sz="2200" dirty="0">
                <a:solidFill>
                  <a:schemeClr val="dk1"/>
                </a:solidFill>
                <a:latin typeface="+mn-ea"/>
              </a:rPr>
              <a:t>Squaring</a:t>
            </a:r>
            <a:r>
              <a:rPr lang="ko-KR" altLang="en-US" sz="2200" dirty="0">
                <a:solidFill>
                  <a:schemeClr val="dk1"/>
                </a:solidFill>
                <a:latin typeface="+mn-ea"/>
              </a:rPr>
              <a:t>은</a:t>
            </a:r>
            <a:r>
              <a:rPr lang="en-US" altLang="ko-KR" sz="2200" dirty="0">
                <a:solidFill>
                  <a:schemeClr val="dk1"/>
                </a:solidFill>
                <a:latin typeface="+mn-ea"/>
              </a:rPr>
              <a:t> Shift </a:t>
            </a:r>
            <a:r>
              <a:rPr lang="ko-KR" altLang="en-US" sz="2200" dirty="0">
                <a:solidFill>
                  <a:schemeClr val="dk1"/>
                </a:solidFill>
                <a:latin typeface="+mn-ea"/>
              </a:rPr>
              <a:t>후</a:t>
            </a:r>
            <a:r>
              <a:rPr lang="en-US" altLang="ko-KR" sz="2200" dirty="0">
                <a:solidFill>
                  <a:schemeClr val="dk1"/>
                </a:solidFill>
                <a:latin typeface="+mn-ea"/>
              </a:rPr>
              <a:t>, Modular reduction </a:t>
            </a:r>
            <a:r>
              <a:rPr lang="ko" altLang="ko-Kore-KR" sz="2200" dirty="0">
                <a:latin typeface="+mn-ea"/>
              </a:rPr>
              <a:t>→</a:t>
            </a:r>
            <a:r>
              <a:rPr lang="en-US" altLang="ko-KR" sz="2200" dirty="0">
                <a:solidFill>
                  <a:schemeClr val="dk1"/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2200" b="1" dirty="0">
                <a:solidFill>
                  <a:schemeClr val="accent1">
                    <a:lumMod val="75000"/>
                  </a:schemeClr>
                </a:solidFill>
                <a:latin typeface="+mn-ea"/>
                <a:sym typeface="Wingdings" pitchFamily="2" charset="2"/>
              </a:rPr>
              <a:t>Logical Swap + </a:t>
            </a:r>
            <a:r>
              <a:rPr lang="en-US" altLang="ko-KR" sz="22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CNOT </a:t>
            </a:r>
            <a:r>
              <a:rPr lang="ko-KR" altLang="en-US" sz="22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게이트만으로 구현</a:t>
            </a:r>
            <a:endParaRPr lang="en-US" altLang="ko-KR" sz="22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5B723D-3D3A-C23B-F5F9-279AF41D283B}"/>
                  </a:ext>
                </a:extLst>
              </p:cNvPr>
              <p:cNvSpPr txBox="1"/>
              <p:nvPr/>
            </p:nvSpPr>
            <p:spPr>
              <a:xfrm>
                <a:off x="229200" y="2325917"/>
                <a:ext cx="9144000" cy="438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ore-KR" sz="2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ore-KR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ore-KR" sz="2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" altLang="ko-Kore-KR" sz="220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ore-KR" sz="22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ko-Kore-KR" sz="2200" b="0" i="1" dirty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0</m:t>
                      </m:r>
                      <m:r>
                        <a:rPr lang="en" altLang="ko-Kore-KR" sz="2200" i="1" dirty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" altLang="ko-Kore-KR" sz="220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ore-KR" sz="22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altLang="ko-Kore-KR" sz="2200" b="0" i="1" dirty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0</m:t>
                      </m:r>
                      <m:r>
                        <a:rPr lang="en" altLang="ko-Kore-KR" sz="2200" i="1" dirty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" altLang="ko-Kore-KR" sz="220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ore-KR" sz="22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altLang="ko-Kore-KR" sz="2200" b="0" i="1" dirty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0</m:t>
                      </m:r>
                      <m:r>
                        <a:rPr lang="en" altLang="ko-Kore-KR" sz="2200" i="1" dirty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" altLang="ko-Kore-KR" sz="220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ore-KR" sz="22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ko-Kore-KR" sz="2200" b="0" i="1" dirty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0</m:t>
                      </m:r>
                      <m:sSub>
                        <m:sSubPr>
                          <m:ctrlPr>
                            <a:rPr lang="en" altLang="ko-Kore-KR" sz="220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ore-KR" sz="22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ore-KR" sz="2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ore-KR" sz="22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ko-Kore-KR" sz="2200" b="0" i="1" dirty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0</m:t>
                      </m:r>
                      <m:sSub>
                        <m:sSubPr>
                          <m:ctrlPr>
                            <a:rPr lang="en" altLang="ko-Kore-KR" sz="220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ore-KR" sz="22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ore-KR" sz="22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ore-KR" sz="22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ko-Kore-KR" sz="2200" b="0" i="1" dirty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0</m:t>
                      </m:r>
                      <m:sSub>
                        <m:sSubPr>
                          <m:ctrlPr>
                            <a:rPr lang="en" altLang="ko-Kore-KR" sz="220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ore-KR" sz="22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ore-KR" sz="22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ore-KR" sz="22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ko-Kore-KR" sz="2200" b="0" i="1" dirty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0</m:t>
                      </m:r>
                      <m:sSub>
                        <m:sSubPr>
                          <m:ctrlPr>
                            <a:rPr lang="en" altLang="ko-Kore-KR" sz="220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ore-KR" sz="22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ore-KR" sz="22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ore-KR" sz="22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ko-Kore-KR" sz="2200" b="0" i="1" dirty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0</m:t>
                      </m:r>
                      <m:sSub>
                        <m:sSubPr>
                          <m:ctrlPr>
                            <a:rPr lang="en" altLang="ko-Kore-KR" sz="220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ore-KR" sz="22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ore-KR" sz="22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ore-KR" sz="22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ore-KR" sz="2200" b="0" i="1" dirty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0</m:t>
                      </m:r>
                      <m:sSub>
                        <m:sSubPr>
                          <m:ctrlPr>
                            <a:rPr lang="en" altLang="ko-Kore-KR" sz="220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ore-KR" sz="22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ore-KR" sz="22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ore-KR" sz="22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ore-KR" sz="2200" b="0" i="1" dirty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0</m:t>
                      </m:r>
                      <m:sSub>
                        <m:sSubPr>
                          <m:ctrlPr>
                            <a:rPr lang="en" altLang="ko-Kore-KR" sz="220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ore-KR" sz="22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ore-KR" sz="22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ore-KR" sz="22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ore-KR" sz="2200" b="0" i="1" dirty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0</m:t>
                      </m:r>
                      <m:sSub>
                        <m:sSubPr>
                          <m:ctrlPr>
                            <a:rPr lang="en" altLang="ko-Kore-KR" sz="220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ore-KR" sz="22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ore-KR" sz="22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ore-KR" sz="22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ore-KR" altLang="en-US" sz="2200" dirty="0">
                  <a:solidFill>
                    <a:schemeClr val="tx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5B723D-3D3A-C23B-F5F9-279AF41D2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00" y="2325917"/>
                <a:ext cx="9144000" cy="438582"/>
              </a:xfrm>
              <a:prstGeom prst="rect">
                <a:avLst/>
              </a:prstGeom>
              <a:blipFill>
                <a:blip r:embed="rId4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2E6E8F5-3019-D4FF-3920-40E12116191E}"/>
              </a:ext>
            </a:extLst>
          </p:cNvPr>
          <p:cNvCxnSpPr>
            <a:cxnSpLocks/>
          </p:cNvCxnSpPr>
          <p:nvPr/>
        </p:nvCxnSpPr>
        <p:spPr>
          <a:xfrm>
            <a:off x="1831173" y="2806071"/>
            <a:ext cx="329362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34E8E02-CD66-D9CD-5CF0-7F5F0FD56D5D}"/>
              </a:ext>
            </a:extLst>
          </p:cNvPr>
          <p:cNvSpPr txBox="1"/>
          <p:nvPr/>
        </p:nvSpPr>
        <p:spPr>
          <a:xfrm>
            <a:off x="2486846" y="2855339"/>
            <a:ext cx="1982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C00000"/>
                </a:solidFill>
              </a:rPr>
              <a:t>Modular reduction</a:t>
            </a:r>
            <a:endParaRPr kumimoji="1" lang="ko-Kore-KR" altLang="en-US" b="1" dirty="0">
              <a:solidFill>
                <a:srgbClr val="C0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E1603F-6C9F-5AF8-3A33-7E8D8CA716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7895" y="3529866"/>
            <a:ext cx="2405139" cy="23341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2D7AEB-D2A1-F466-F516-D40FF8022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3085" y="3123428"/>
            <a:ext cx="1612985" cy="33048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8AA27C-DF4A-BEC4-F635-C9FFAAB5BE21}"/>
              </a:ext>
            </a:extLst>
          </p:cNvPr>
          <p:cNvSpPr txBox="1"/>
          <p:nvPr/>
        </p:nvSpPr>
        <p:spPr>
          <a:xfrm>
            <a:off x="6142714" y="4685570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ym typeface="Wingdings" pitchFamily="2" charset="2"/>
              </a:rPr>
              <a:t>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9FEBDE6-2F6A-E01C-8B98-96D9B0E7F865}"/>
                  </a:ext>
                </a:extLst>
              </p:cNvPr>
              <p:cNvSpPr txBox="1"/>
              <p:nvPr/>
            </p:nvSpPr>
            <p:spPr>
              <a:xfrm>
                <a:off x="3435472" y="5986329"/>
                <a:ext cx="6097044" cy="380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ko-KR" sz="1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&lt;</a:t>
                </a:r>
                <a:r>
                  <a:rPr kumimoji="1" lang="ko-KR" altLang="en-US" sz="1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sSup>
                          <m:sSupPr>
                            <m:ctrlPr>
                              <a:rPr kumimoji="1" lang="en-US" altLang="ko-Kore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ko-Kore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</m:t>
                            </m:r>
                          </m:sup>
                        </m:sSup>
                      </m:sub>
                    </m:sSub>
                    <m:r>
                      <a:rPr kumimoji="1" lang="en-US" altLang="ko-Kore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kumimoji="1"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kumimoji="1" lang="en-US" altLang="ko-Kore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ko-KR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dirty="0"/>
                  <a:t>Squaring (1/2)</a:t>
                </a:r>
                <a:r>
                  <a:rPr lang="ko-KR" altLang="en-US" sz="1800" dirty="0">
                    <a:solidFill>
                      <a:schemeClr val="tx1"/>
                    </a:solidFill>
                  </a:rPr>
                  <a:t>  </a:t>
                </a:r>
                <a:r>
                  <a:rPr lang="en-US" altLang="ko-KR" sz="1800" dirty="0">
                    <a:solidFill>
                      <a:schemeClr val="tx1"/>
                    </a:solidFill>
                  </a:rPr>
                  <a:t>&gt;</a:t>
                </a:r>
                <a:endParaRPr lang="ko-Kore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9FEBDE6-2F6A-E01C-8B98-96D9B0E7F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472" y="5986329"/>
                <a:ext cx="6097044" cy="380938"/>
              </a:xfrm>
              <a:prstGeom prst="rect">
                <a:avLst/>
              </a:prstGeom>
              <a:blipFill>
                <a:blip r:embed="rId7"/>
                <a:stretch>
                  <a:fillRect l="-832" t="-6452" b="-225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CEAB65-0949-324A-1D53-A6AB72D4465C}"/>
                  </a:ext>
                </a:extLst>
              </p:cNvPr>
              <p:cNvSpPr txBox="1"/>
              <p:nvPr/>
            </p:nvSpPr>
            <p:spPr>
              <a:xfrm>
                <a:off x="6348059" y="6469187"/>
                <a:ext cx="6097044" cy="380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ko-KR" sz="1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&lt;</a:t>
                </a:r>
                <a:r>
                  <a:rPr kumimoji="1" lang="ko-KR" altLang="en-US" sz="1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sSup>
                          <m:sSupPr>
                            <m:ctrlPr>
                              <a:rPr kumimoji="1" lang="en-US" altLang="ko-Kore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ko-Kore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</m:t>
                            </m:r>
                          </m:sup>
                        </m:sSup>
                      </m:sub>
                    </m:sSub>
                    <m:r>
                      <a:rPr kumimoji="1" lang="en-US" altLang="ko-Kore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kumimoji="1"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kumimoji="1" lang="en-US" altLang="ko-Kore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ko-KR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dirty="0"/>
                  <a:t>Squaring (2/2)</a:t>
                </a:r>
                <a:r>
                  <a:rPr lang="ko-KR" altLang="en-US" sz="1800" dirty="0">
                    <a:solidFill>
                      <a:schemeClr val="tx1"/>
                    </a:solidFill>
                  </a:rPr>
                  <a:t>  </a:t>
                </a:r>
                <a:r>
                  <a:rPr lang="en-US" altLang="ko-KR" sz="1800" dirty="0">
                    <a:solidFill>
                      <a:schemeClr val="tx1"/>
                    </a:solidFill>
                  </a:rPr>
                  <a:t>&gt;</a:t>
                </a:r>
                <a:endParaRPr lang="ko-Kore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CEAB65-0949-324A-1D53-A6AB72D44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059" y="6469187"/>
                <a:ext cx="6097044" cy="380938"/>
              </a:xfrm>
              <a:prstGeom prst="rect">
                <a:avLst/>
              </a:prstGeom>
              <a:blipFill>
                <a:blip r:embed="rId8"/>
                <a:stretch>
                  <a:fillRect l="-830" t="-6452" b="-225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AC59B7DC-8E72-EF08-9C71-FAC94DBCE0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90041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altLang="ko" b="1" dirty="0"/>
              <a:t>Classic McEliece </a:t>
            </a:r>
            <a:r>
              <a:rPr lang="ko" altLang="ko-Kore-KR" dirty="0"/>
              <a:t>양자 구현</a:t>
            </a:r>
            <a:r>
              <a:rPr lang="en-US" altLang="ko" dirty="0"/>
              <a:t>: </a:t>
            </a:r>
            <a:r>
              <a:rPr lang="en-US" altLang="ko" b="1" dirty="0"/>
              <a:t>Key Pair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F250BF-DF44-EFCD-08A2-5C7B7BF3BA87}"/>
                  </a:ext>
                </a:extLst>
              </p:cNvPr>
              <p:cNvSpPr txBox="1"/>
              <p:nvPr/>
            </p:nvSpPr>
            <p:spPr>
              <a:xfrm>
                <a:off x="229200" y="1103462"/>
                <a:ext cx="8792194" cy="5632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ko" altLang="en-US" sz="2200" b="1" dirty="0">
                    <a:latin typeface="+mn-ea"/>
                  </a:rPr>
                  <a:t>양자 비용</a:t>
                </a:r>
                <a:r>
                  <a:rPr lang="en-US" altLang="ko" sz="2200" dirty="0">
                    <a:latin typeface="+mn-ea"/>
                  </a:rPr>
                  <a:t>: </a:t>
                </a:r>
                <a:r>
                  <a:rPr lang="en-US" altLang="ko" dirty="0">
                    <a:latin typeface="+mn-ea"/>
                  </a:rPr>
                  <a:t>Addition, Squaring </a:t>
                </a:r>
                <a14:m>
                  <m:oMath xmlns:m="http://schemas.openxmlformats.org/officeDocument/2006/math">
                    <m:r>
                      <a:rPr lang="en-US" altLang="ko" sz="1800" b="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&lt;</m:t>
                    </m:r>
                  </m:oMath>
                </a14:m>
                <a:r>
                  <a:rPr lang="en-US" altLang="ko" sz="1800" dirty="0">
                    <a:latin typeface="+mn-ea"/>
                    <a:sym typeface="Wingdings" pitchFamily="2" charset="2"/>
                  </a:rPr>
                  <a:t> </a:t>
                </a:r>
                <a:r>
                  <a:rPr lang="en-US" altLang="ko" sz="2600" b="1" dirty="0">
                    <a:solidFill>
                      <a:schemeClr val="accent1">
                        <a:lumMod val="75000"/>
                      </a:schemeClr>
                    </a:solidFill>
                    <a:latin typeface="+mn-ea"/>
                    <a:sym typeface="Wingdings" pitchFamily="2" charset="2"/>
                  </a:rPr>
                  <a:t>Multiplication</a:t>
                </a:r>
                <a:r>
                  <a:rPr lang="en-US" altLang="ko" sz="1800" dirty="0">
                    <a:latin typeface="+mn-ea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" sz="1800" b="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&lt;</m:t>
                    </m:r>
                  </m:oMath>
                </a14:m>
                <a:r>
                  <a:rPr lang="en-US" altLang="ko" sz="1800" dirty="0">
                    <a:latin typeface="+mn-ea"/>
                    <a:sym typeface="Wingdings" pitchFamily="2" charset="2"/>
                  </a:rPr>
                  <a:t> </a:t>
                </a:r>
                <a:r>
                  <a:rPr lang="en-US" altLang="ko" sz="3400" dirty="0">
                    <a:latin typeface="+mn-ea"/>
                    <a:sym typeface="Wingdings" pitchFamily="2" charset="2"/>
                  </a:rPr>
                  <a:t>Inversion</a:t>
                </a:r>
                <a:endParaRPr lang="en-US" altLang="ko" sz="3400" dirty="0">
                  <a:latin typeface="+mn-ea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F250BF-DF44-EFCD-08A2-5C7B7BF3B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00" y="1103462"/>
                <a:ext cx="8792194" cy="563231"/>
              </a:xfrm>
              <a:prstGeom prst="rect">
                <a:avLst/>
              </a:prstGeom>
              <a:blipFill>
                <a:blip r:embed="rId3"/>
                <a:stretch>
                  <a:fillRect l="-866" t="-23913" b="-3478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55E3E87-A1BC-7A9C-572C-3CE49DA2AFE4}"/>
              </a:ext>
            </a:extLst>
          </p:cNvPr>
          <p:cNvSpPr txBox="1"/>
          <p:nvPr/>
        </p:nvSpPr>
        <p:spPr>
          <a:xfrm>
            <a:off x="63795" y="6646709"/>
            <a:ext cx="509145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" dirty="0"/>
              <a:t>K. Jang, W. </a:t>
            </a:r>
            <a:r>
              <a:rPr kumimoji="1" lang="en-US" altLang="ko-Kore-KR" sz="600" dirty="0" err="1"/>
              <a:t>Kimg</a:t>
            </a:r>
            <a:r>
              <a:rPr kumimoji="1" lang="en-US" altLang="ko-Kore-KR" sz="600" dirty="0"/>
              <a:t>, Y. </a:t>
            </a:r>
            <a:r>
              <a:rPr kumimoji="1" lang="en-US" altLang="ko-Kore-KR" sz="600" dirty="0" err="1"/>
              <a:t>Kamg</a:t>
            </a:r>
            <a:r>
              <a:rPr kumimoji="1" lang="en-US" altLang="ko-Kore-KR" sz="600" dirty="0"/>
              <a:t>, S. Lim, Y. Yang, H. </a:t>
            </a:r>
            <a:r>
              <a:rPr kumimoji="1" lang="en-US" altLang="ko-Kore-KR" sz="600" dirty="0" err="1"/>
              <a:t>Seo</a:t>
            </a:r>
            <a:r>
              <a:rPr kumimoji="1" lang="en-US" altLang="ko-Kore-KR" sz="600" dirty="0"/>
              <a:t>, “Optimized implementation of Quantum Binary Field Multiplication with Toffoli Depth One ”</a:t>
            </a:r>
            <a:r>
              <a:rPr kumimoji="1" lang="en-US" altLang="ko-KR" sz="600" dirty="0"/>
              <a:t>, WISA22, 2022.</a:t>
            </a:r>
            <a:endParaRPr kumimoji="1" lang="ko-Kore-KR" altLang="en-US" sz="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3FA556-C7A3-A56D-033E-1252C2128DC3}"/>
              </a:ext>
            </a:extLst>
          </p:cNvPr>
          <p:cNvSpPr txBox="1"/>
          <p:nvPr/>
        </p:nvSpPr>
        <p:spPr>
          <a:xfrm>
            <a:off x="63795" y="63697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600" dirty="0">
                <a:solidFill>
                  <a:srgbClr val="000000"/>
                </a:solidFill>
                <a:latin typeface="+mn-ea"/>
              </a:rPr>
              <a:t>[7] </a:t>
            </a:r>
            <a:r>
              <a:rPr lang="en-US" altLang="ko-Kore-KR" sz="600" dirty="0"/>
              <a:t>D. </a:t>
            </a:r>
            <a:r>
              <a:rPr lang="en-US" altLang="ko-Kore-KR" sz="600" dirty="0" err="1"/>
              <a:t>Chuung</a:t>
            </a:r>
            <a:r>
              <a:rPr lang="en-US" altLang="ko-Kore-KR" sz="600" dirty="0"/>
              <a:t>, D. </a:t>
            </a:r>
            <a:r>
              <a:rPr lang="en-US" altLang="ko-Kore-KR" sz="600" dirty="0" err="1"/>
              <a:t>Maslov</a:t>
            </a:r>
            <a:r>
              <a:rPr lang="en-US" altLang="ko-Kore-KR" sz="600" dirty="0"/>
              <a:t>, J. Mathew, D. Pradhan,</a:t>
            </a:r>
            <a:r>
              <a:rPr lang="ko-KR" altLang="en-US" sz="600" dirty="0"/>
              <a:t> </a:t>
            </a:r>
            <a:r>
              <a:rPr lang="en-US" altLang="ko-KR" sz="600" dirty="0"/>
              <a:t>“On the design and optimization of a quantum polynomial time attack on elliptic curve cryptography”, TQC08, 2008.</a:t>
            </a:r>
            <a:r>
              <a:rPr lang="en" altLang="ko-Kore-KR" sz="600" dirty="0">
                <a:solidFill>
                  <a:srgbClr val="000000"/>
                </a:solidFill>
                <a:latin typeface="+mn-ea"/>
              </a:rPr>
              <a:t> </a:t>
            </a:r>
          </a:p>
          <a:p>
            <a:r>
              <a:rPr lang="en" altLang="ko-Kore-KR" sz="600" dirty="0">
                <a:solidFill>
                  <a:srgbClr val="000000"/>
                </a:solidFill>
                <a:latin typeface="+mn-ea"/>
              </a:rPr>
              <a:t>[8] S. </a:t>
            </a:r>
            <a:r>
              <a:rPr lang="en" altLang="ko-Kore-KR" sz="600" dirty="0" err="1">
                <a:solidFill>
                  <a:srgbClr val="000000"/>
                </a:solidFill>
                <a:latin typeface="+mn-ea"/>
              </a:rPr>
              <a:t>Kepley</a:t>
            </a:r>
            <a:r>
              <a:rPr lang="en" altLang="ko-Kore-KR" sz="600" dirty="0">
                <a:solidFill>
                  <a:srgbClr val="000000"/>
                </a:solidFill>
                <a:latin typeface="+mn-ea"/>
              </a:rPr>
              <a:t>, R. </a:t>
            </a:r>
            <a:r>
              <a:rPr lang="en" altLang="ko-Kore-KR" sz="600" dirty="0" err="1">
                <a:solidFill>
                  <a:srgbClr val="000000"/>
                </a:solidFill>
                <a:latin typeface="+mn-ea"/>
              </a:rPr>
              <a:t>Steinwandt</a:t>
            </a:r>
            <a:r>
              <a:rPr lang="en" altLang="ko-Kore-KR" sz="600" dirty="0">
                <a:solidFill>
                  <a:srgbClr val="000000"/>
                </a:solidFill>
                <a:latin typeface="+mn-ea"/>
              </a:rPr>
              <a:t>, “Quantum Circuits for F2n-Multiplication with </a:t>
            </a:r>
            <a:r>
              <a:rPr lang="en" altLang="ko-Kore-KR" sz="600" dirty="0" err="1">
                <a:solidFill>
                  <a:srgbClr val="000000"/>
                </a:solidFill>
                <a:latin typeface="+mn-ea"/>
              </a:rPr>
              <a:t>subqudratic</a:t>
            </a:r>
            <a:r>
              <a:rPr lang="en" altLang="ko-Kore-KR" sz="600" dirty="0">
                <a:solidFill>
                  <a:srgbClr val="000000"/>
                </a:solidFill>
                <a:latin typeface="+mn-ea"/>
              </a:rPr>
              <a:t> gate count”, Quantum Information </a:t>
            </a:r>
            <a:r>
              <a:rPr lang="en" altLang="ko-Kore-KR" sz="600" dirty="0" err="1">
                <a:solidFill>
                  <a:srgbClr val="000000"/>
                </a:solidFill>
                <a:latin typeface="+mn-ea"/>
              </a:rPr>
              <a:t>Processingm</a:t>
            </a:r>
            <a:r>
              <a:rPr lang="en" altLang="ko-Kore-KR" sz="600" dirty="0">
                <a:solidFill>
                  <a:srgbClr val="000000"/>
                </a:solidFill>
                <a:latin typeface="+mn-ea"/>
              </a:rPr>
              <a:t> 2015.</a:t>
            </a:r>
          </a:p>
          <a:p>
            <a:r>
              <a:rPr lang="en" altLang="ko-Kore-KR" sz="600" dirty="0">
                <a:solidFill>
                  <a:srgbClr val="000000"/>
                </a:solidFill>
                <a:latin typeface="+mn-ea"/>
              </a:rPr>
              <a:t>[6] V, Hoof, “</a:t>
            </a:r>
            <a:r>
              <a:rPr lang="en" altLang="ko-Kore-KR" sz="600" i="0" dirty="0">
                <a:solidFill>
                  <a:srgbClr val="000000"/>
                </a:solidFill>
                <a:effectLst/>
                <a:latin typeface="+mn-ea"/>
              </a:rPr>
              <a:t>Space-efficient quantum multiplication of polynomials for binary finite fields with sub-quadratic Toffoli gate count”, 2019.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8428C10-1FE7-02E6-0A4C-FF97138907D3}"/>
              </a:ext>
            </a:extLst>
          </p:cNvPr>
          <p:cNvGrpSpPr/>
          <p:nvPr/>
        </p:nvGrpSpPr>
        <p:grpSpPr>
          <a:xfrm>
            <a:off x="4628644" y="3656562"/>
            <a:ext cx="7637318" cy="2217709"/>
            <a:chOff x="1202246" y="3336473"/>
            <a:chExt cx="8327300" cy="241806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B0751D5-4F8E-8BD9-6A22-AE5BF3336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2246" y="3336473"/>
              <a:ext cx="8327300" cy="2418065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479F55D-70EE-C2C4-D2F6-CC9E23A0AA3F}"/>
                </a:ext>
              </a:extLst>
            </p:cNvPr>
            <p:cNvSpPr/>
            <p:nvPr/>
          </p:nvSpPr>
          <p:spPr>
            <a:xfrm>
              <a:off x="6379534" y="4465024"/>
              <a:ext cx="2941675" cy="24018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AA79D99-3B82-359B-AF35-EA2E87A8BF9F}"/>
                </a:ext>
              </a:extLst>
            </p:cNvPr>
            <p:cNvSpPr txBox="1"/>
            <p:nvPr/>
          </p:nvSpPr>
          <p:spPr>
            <a:xfrm>
              <a:off x="3303688" y="4439440"/>
              <a:ext cx="1177862" cy="10704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en-US" altLang="ko-Kore-KR" sz="1500" b="1" dirty="0"/>
            </a:p>
            <a:p>
              <a:r>
                <a:rPr kumimoji="1" lang="en-US" altLang="ko-Kore-KR" sz="1500" b="1" dirty="0"/>
                <a:t>Schoolbook</a:t>
              </a:r>
            </a:p>
            <a:p>
              <a:r>
                <a:rPr kumimoji="1" lang="en-US" altLang="ko-Kore-KR" sz="1500" b="1" dirty="0"/>
                <a:t>Karatsuba</a:t>
              </a:r>
            </a:p>
            <a:p>
              <a:r>
                <a:rPr kumimoji="1" lang="en-US" altLang="ko-Kore-KR" sz="1500" b="1" dirty="0"/>
                <a:t>Karatsuba</a:t>
              </a:r>
              <a:endParaRPr kumimoji="1" lang="ko-Kore-KR" altLang="en-US" sz="1500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6DE3D80-7E66-AD3D-C29B-3F04A880D5CE}"/>
                </a:ext>
              </a:extLst>
            </p:cNvPr>
            <p:cNvSpPr txBox="1"/>
            <p:nvPr/>
          </p:nvSpPr>
          <p:spPr>
            <a:xfrm>
              <a:off x="1700285" y="4421714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ko-Kore-KR" sz="1800" b="1" dirty="0">
                  <a:solidFill>
                    <a:schemeClr val="accent1">
                      <a:lumMod val="75000"/>
                    </a:schemeClr>
                  </a:solidFill>
                </a:rPr>
                <a:t>WISA</a:t>
              </a:r>
              <a:endParaRPr lang="ko-Kore-KR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75E5D0B-7162-04D5-0511-88A1E8A15429}"/>
                  </a:ext>
                </a:extLst>
              </p:cNvPr>
              <p:cNvSpPr txBox="1"/>
              <p:nvPr/>
            </p:nvSpPr>
            <p:spPr>
              <a:xfrm>
                <a:off x="10397302" y="5602445"/>
                <a:ext cx="18106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𝑇𝐷</m:t>
                    </m:r>
                  </m:oMath>
                </a14:m>
                <a:r>
                  <a:rPr kumimoji="1" lang="en-US" altLang="ko-Kore-KR" dirty="0"/>
                  <a:t>: Toffoli Depth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1" lang="en-US" altLang="ko-Kore-KR" dirty="0"/>
                  <a:t>  : </a:t>
                </a:r>
                <a:r>
                  <a:rPr kumimoji="1" lang="ko-Kore-KR" altLang="en-US" dirty="0"/>
                  <a:t>큐비트 수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75E5D0B-7162-04D5-0511-88A1E8A15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7302" y="5602445"/>
                <a:ext cx="1810624" cy="646331"/>
              </a:xfrm>
              <a:prstGeom prst="rect">
                <a:avLst/>
              </a:prstGeom>
              <a:blipFill>
                <a:blip r:embed="rId5"/>
                <a:stretch>
                  <a:fillRect t="-3846" r="-1389" b="-1538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3F3649-053D-D05B-37F4-DCA73125D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486523-DA8F-128D-3815-E944588E7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95" y="3158763"/>
            <a:ext cx="4617394" cy="26735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1826DB-77C7-44EF-48A3-E3DAAC3EFE2D}"/>
              </a:ext>
            </a:extLst>
          </p:cNvPr>
          <p:cNvSpPr txBox="1"/>
          <p:nvPr/>
        </p:nvSpPr>
        <p:spPr>
          <a:xfrm>
            <a:off x="285844" y="1835324"/>
            <a:ext cx="8029442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200" b="1" dirty="0">
                <a:latin typeface="+mn-ea"/>
              </a:rPr>
              <a:t>Multiplication</a:t>
            </a:r>
            <a:r>
              <a:rPr lang="ko-KR" altLang="en-US" sz="2200" b="1" dirty="0">
                <a:solidFill>
                  <a:schemeClr val="dk1"/>
                </a:solidFill>
                <a:latin typeface="+mn-ea"/>
              </a:rPr>
              <a:t> 구현에 있어 </a:t>
            </a:r>
            <a:r>
              <a:rPr lang="en-US" altLang="ko-KR" sz="2200" b="1" dirty="0">
                <a:solidFill>
                  <a:schemeClr val="dk1"/>
                </a:solidFill>
                <a:latin typeface="+mn-ea"/>
              </a:rPr>
              <a:t>WISA’22 </a:t>
            </a:r>
            <a:r>
              <a:rPr lang="ko-KR" altLang="en-US" sz="2200" b="1" dirty="0">
                <a:solidFill>
                  <a:schemeClr val="dk1"/>
                </a:solidFill>
                <a:latin typeface="+mn-ea"/>
              </a:rPr>
              <a:t>기법 적용</a:t>
            </a:r>
            <a:endParaRPr lang="en-US" altLang="ko-KR" sz="2200" b="1" dirty="0">
              <a:solidFill>
                <a:schemeClr val="dk1"/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Karatsuba </a:t>
            </a:r>
            <a:r>
              <a:rPr lang="ko-KR" altLang="en-US" sz="2000" dirty="0">
                <a:latin typeface="+mn-ea"/>
              </a:rPr>
              <a:t>알고리즘을 사용한</a:t>
            </a:r>
            <a:r>
              <a:rPr lang="en-US" altLang="ko-KR" sz="2000" dirty="0">
                <a:latin typeface="+mn-ea"/>
              </a:rPr>
              <a:t> Toffoli depth 1</a:t>
            </a:r>
            <a:r>
              <a:rPr lang="ko-KR" altLang="en-US" sz="2000" dirty="0">
                <a:latin typeface="+mn-ea"/>
              </a:rPr>
              <a:t>의 </a:t>
            </a:r>
            <a:r>
              <a:rPr lang="en-US" altLang="ko-KR" sz="2000" dirty="0">
                <a:latin typeface="+mn-ea"/>
              </a:rPr>
              <a:t>Multiplication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매우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낮은 </a:t>
            </a:r>
            <a:r>
              <a:rPr lang="en-US" altLang="ko-KR" sz="2000" dirty="0">
                <a:latin typeface="+mn-ea"/>
              </a:rPr>
              <a:t>Depth,</a:t>
            </a:r>
            <a:r>
              <a:rPr lang="ko-KR" altLang="en-US" sz="2000" dirty="0">
                <a:latin typeface="+mn-ea"/>
              </a:rPr>
              <a:t> 하지만 </a:t>
            </a:r>
            <a:r>
              <a:rPr lang="en-US" altLang="ko-KR" sz="2000" dirty="0">
                <a:latin typeface="+mn-ea"/>
              </a:rPr>
              <a:t>Ancilla (</a:t>
            </a:r>
            <a:r>
              <a:rPr lang="ko-KR" altLang="en-US" sz="2000" dirty="0">
                <a:latin typeface="+mn-ea"/>
              </a:rPr>
              <a:t>보조</a:t>
            </a:r>
            <a:r>
              <a:rPr lang="en-US" altLang="ko-KR" sz="2000" dirty="0">
                <a:latin typeface="+mn-ea"/>
              </a:rPr>
              <a:t>)</a:t>
            </a:r>
            <a:r>
              <a:rPr lang="ko-KR" altLang="en-US" sz="2000" dirty="0">
                <a:latin typeface="+mn-ea"/>
              </a:rPr>
              <a:t> 큐비트를 많이 사용함</a:t>
            </a:r>
            <a:endParaRPr lang="en-US" altLang="ko-KR" sz="200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6DE075-FA12-5EAC-3561-C2C315F75E7F}"/>
              </a:ext>
            </a:extLst>
          </p:cNvPr>
          <p:cNvSpPr txBox="1"/>
          <p:nvPr/>
        </p:nvSpPr>
        <p:spPr>
          <a:xfrm>
            <a:off x="7218095" y="5908131"/>
            <a:ext cx="2504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&lt;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8</a:t>
            </a:r>
            <a:r>
              <a:rPr kumimoji="1" lang="en-US" altLang="ko-KR" dirty="0"/>
              <a:t>-bit </a:t>
            </a:r>
            <a:r>
              <a:rPr kumimoji="1" lang="ko-KR" altLang="en-US" dirty="0"/>
              <a:t>양자 곱셈 비교 </a:t>
            </a:r>
            <a:r>
              <a:rPr kumimoji="1" lang="en-US" altLang="ko-KR" dirty="0"/>
              <a:t>&gt;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08638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altLang="ko" b="1" dirty="0"/>
              <a:t>Classic McEliece </a:t>
            </a:r>
            <a:r>
              <a:rPr lang="ko" altLang="ko-Kore-KR" dirty="0"/>
              <a:t>양자 구현</a:t>
            </a:r>
            <a:r>
              <a:rPr lang="en-US" altLang="ko" dirty="0"/>
              <a:t>: </a:t>
            </a:r>
            <a:r>
              <a:rPr lang="en-US" altLang="ko" b="1" dirty="0"/>
              <a:t>Key Pair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F250BF-DF44-EFCD-08A2-5C7B7BF3BA87}"/>
                  </a:ext>
                </a:extLst>
              </p:cNvPr>
              <p:cNvSpPr txBox="1"/>
              <p:nvPr/>
            </p:nvSpPr>
            <p:spPr>
              <a:xfrm>
                <a:off x="229200" y="1103462"/>
                <a:ext cx="8792194" cy="5632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ko" altLang="en-US" sz="2200" b="1" dirty="0">
                    <a:latin typeface="+mn-ea"/>
                  </a:rPr>
                  <a:t>양자 비용</a:t>
                </a:r>
                <a:r>
                  <a:rPr lang="en-US" altLang="ko" sz="2200" dirty="0">
                    <a:latin typeface="+mn-ea"/>
                  </a:rPr>
                  <a:t>: </a:t>
                </a:r>
                <a:r>
                  <a:rPr lang="en-US" altLang="ko" dirty="0">
                    <a:latin typeface="+mn-ea"/>
                  </a:rPr>
                  <a:t>Addition, Squaring </a:t>
                </a:r>
                <a14:m>
                  <m:oMath xmlns:m="http://schemas.openxmlformats.org/officeDocument/2006/math">
                    <m:r>
                      <a:rPr lang="en-US" altLang="ko" sz="180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&lt;</m:t>
                    </m:r>
                  </m:oMath>
                </a14:m>
                <a:r>
                  <a:rPr lang="en-US" altLang="ko" sz="1800" dirty="0">
                    <a:latin typeface="+mn-ea"/>
                    <a:sym typeface="Wingdings" pitchFamily="2" charset="2"/>
                  </a:rPr>
                  <a:t> </a:t>
                </a:r>
                <a:r>
                  <a:rPr lang="en-US" altLang="ko" sz="2600" dirty="0">
                    <a:latin typeface="+mn-ea"/>
                    <a:sym typeface="Wingdings" pitchFamily="2" charset="2"/>
                  </a:rPr>
                  <a:t>Multiplication</a:t>
                </a:r>
                <a:r>
                  <a:rPr lang="en-US" altLang="ko" sz="1800" dirty="0">
                    <a:latin typeface="+mn-ea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" sz="180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&lt;</m:t>
                    </m:r>
                  </m:oMath>
                </a14:m>
                <a:r>
                  <a:rPr lang="en-US" altLang="ko" sz="1800" dirty="0">
                    <a:latin typeface="+mn-ea"/>
                    <a:sym typeface="Wingdings" pitchFamily="2" charset="2"/>
                  </a:rPr>
                  <a:t> </a:t>
                </a:r>
                <a:r>
                  <a:rPr lang="en-US" altLang="ko" sz="3400" b="1" dirty="0">
                    <a:solidFill>
                      <a:schemeClr val="accent1">
                        <a:lumMod val="75000"/>
                      </a:schemeClr>
                    </a:solidFill>
                    <a:latin typeface="+mn-ea"/>
                    <a:sym typeface="Wingdings" pitchFamily="2" charset="2"/>
                  </a:rPr>
                  <a:t>Inversion</a:t>
                </a:r>
                <a:endParaRPr lang="en-US" altLang="ko" sz="3400" b="1" dirty="0">
                  <a:solidFill>
                    <a:schemeClr val="accent1">
                      <a:lumMod val="75000"/>
                    </a:schemeClr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F250BF-DF44-EFCD-08A2-5C7B7BF3B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00" y="1103462"/>
                <a:ext cx="8792194" cy="563231"/>
              </a:xfrm>
              <a:prstGeom prst="rect">
                <a:avLst/>
              </a:prstGeom>
              <a:blipFill>
                <a:blip r:embed="rId3"/>
                <a:stretch>
                  <a:fillRect l="-866" t="-23913" b="-3478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169;p28">
                <a:extLst>
                  <a:ext uri="{FF2B5EF4-FFF2-40B4-BE49-F238E27FC236}">
                    <a16:creationId xmlns:a16="http://schemas.microsoft.com/office/drawing/2014/main" id="{24EF4FD9-867C-ADF6-D6A3-348150766501}"/>
                  </a:ext>
                </a:extLst>
              </p:cNvPr>
              <p:cNvSpPr txBox="1"/>
              <p:nvPr/>
            </p:nvSpPr>
            <p:spPr>
              <a:xfrm>
                <a:off x="229200" y="1876648"/>
                <a:ext cx="11733600" cy="20469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342900" lvl="0" indent="-3429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 panose="020B0604020202020204" pitchFamily="34" charset="0"/>
                  <a:buChar char="•"/>
                </a:pPr>
                <a:r>
                  <a:rPr lang="ko-KR" altLang="en-US" sz="2200" b="1" dirty="0">
                    <a:solidFill>
                      <a:schemeClr val="dk1"/>
                    </a:solidFill>
                    <a:latin typeface="+mn-ea"/>
                  </a:rPr>
                  <a:t> </a:t>
                </a:r>
                <a:r>
                  <a:rPr lang="en-US" altLang="ko-KR" sz="2200" b="1" dirty="0">
                    <a:solidFill>
                      <a:schemeClr val="dk1"/>
                    </a:solidFill>
                    <a:latin typeface="+mn-ea"/>
                  </a:rPr>
                  <a:t>Itoh-</a:t>
                </a:r>
                <a:r>
                  <a:rPr lang="en-US" altLang="ko-KR" sz="2200" b="1" dirty="0" err="1">
                    <a:solidFill>
                      <a:schemeClr val="dk1"/>
                    </a:solidFill>
                    <a:latin typeface="+mn-ea"/>
                  </a:rPr>
                  <a:t>Tsujii</a:t>
                </a:r>
                <a:r>
                  <a:rPr lang="en-US" altLang="ko-KR" sz="2200" b="1" dirty="0">
                    <a:solidFill>
                      <a:schemeClr val="dk1"/>
                    </a:solidFill>
                    <a:latin typeface="+mn-ea"/>
                  </a:rPr>
                  <a:t> </a:t>
                </a:r>
                <a:r>
                  <a:rPr lang="ko-KR" altLang="en-US" sz="2200" b="1" dirty="0">
                    <a:solidFill>
                      <a:schemeClr val="dk1"/>
                    </a:solidFill>
                    <a:latin typeface="+mn-ea"/>
                  </a:rPr>
                  <a:t>기반의 </a:t>
                </a:r>
                <a:r>
                  <a:rPr lang="en-US" altLang="ko-KR" sz="2200" b="1" dirty="0">
                    <a:solidFill>
                      <a:schemeClr val="dk1"/>
                    </a:solidFill>
                    <a:latin typeface="+mn-ea"/>
                  </a:rPr>
                  <a:t>Inversion </a:t>
                </a:r>
                <a:r>
                  <a:rPr lang="ko-KR" altLang="en-US" sz="2200" b="1" dirty="0">
                    <a:solidFill>
                      <a:schemeClr val="dk1"/>
                    </a:solidFill>
                    <a:latin typeface="+mn-ea"/>
                  </a:rPr>
                  <a:t>양자 회로 구현</a:t>
                </a:r>
                <a:endParaRPr lang="en-US" altLang="ko-KR" sz="2200" b="1" dirty="0">
                  <a:solidFill>
                    <a:schemeClr val="dk1"/>
                  </a:solidFill>
                  <a:latin typeface="+mn-ea"/>
                </a:endParaRPr>
              </a:p>
              <a:p>
                <a:pPr marL="800100" lvl="1" indent="-342900">
                  <a:lnSpc>
                    <a:spcPct val="90000"/>
                  </a:lnSpc>
                  <a:buClr>
                    <a:schemeClr val="dk1"/>
                  </a:buClr>
                  <a:buSzPts val="2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2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sz="22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sz="220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2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sSup>
                          <m:sSupPr>
                            <m:ctrlPr>
                              <a:rPr lang="en-US" altLang="ko-KR" sz="220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20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ko-KR" sz="220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sup>
                        </m:sSup>
                        <m:r>
                          <a:rPr lang="en-US" altLang="ko-KR" sz="22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US" altLang="ko-KR" sz="220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kumimoji="1" lang="en-US" altLang="ko-Kore-KR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sSup>
                          <m:sSupPr>
                            <m:ctrlPr>
                              <a:rPr kumimoji="1" lang="en-US" altLang="ko-Kore-KR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ko-Kore-KR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</m:t>
                            </m:r>
                          </m:sup>
                        </m:sSup>
                      </m:sub>
                    </m:sSub>
                    <m:r>
                      <a:rPr lang="en-US" altLang="ko-KR" sz="220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200" dirty="0">
                    <a:latin typeface="+mn-ea"/>
                  </a:rPr>
                  <a:t> </a:t>
                </a:r>
                <a:r>
                  <a:rPr lang="ko" altLang="ko-Kore-KR" sz="2200" dirty="0">
                    <a:latin typeface="+mn-ea"/>
                  </a:rPr>
                  <a:t>→</a:t>
                </a:r>
                <a:r>
                  <a:rPr lang="en-US" altLang="ko-KR" sz="2200" dirty="0">
                    <a:latin typeface="+mn-ea"/>
                    <a:sym typeface="Wingdings" pitchFamily="2" charset="2"/>
                  </a:rPr>
                  <a:t> (Multiplication + Squaring)</a:t>
                </a:r>
                <a:endParaRPr lang="en-US" altLang="ko-KR" sz="2200" dirty="0">
                  <a:latin typeface="+mn-ea"/>
                </a:endParaRPr>
              </a:p>
              <a:p>
                <a:pPr marL="800100" lvl="1" indent="-342900">
                  <a:lnSpc>
                    <a:spcPct val="90000"/>
                  </a:lnSpc>
                  <a:buClr>
                    <a:schemeClr val="dk1"/>
                  </a:buClr>
                  <a:buSzPts val="2800"/>
                  <a:buFont typeface="Arial" panose="020B0604020202020204" pitchFamily="34" charset="0"/>
                  <a:buChar char="•"/>
                </a:pPr>
                <a:endParaRPr lang="en-US" altLang="ko-KR" sz="1000" dirty="0">
                  <a:latin typeface="+mn-ea"/>
                </a:endParaRPr>
              </a:p>
              <a:p>
                <a:pPr marL="800100" lvl="1" indent="-342900">
                  <a:lnSpc>
                    <a:spcPct val="90000"/>
                  </a:lnSpc>
                  <a:buClr>
                    <a:schemeClr val="dk1"/>
                  </a:buClr>
                  <a:buSzPts val="2800"/>
                  <a:buFont typeface="Arial" panose="020B0604020202020204" pitchFamily="34" charset="0"/>
                  <a:buChar char="•"/>
                </a:pPr>
                <a:r>
                  <a:rPr lang="ko-KR" altLang="en-US" sz="2200" dirty="0">
                    <a:latin typeface="+mn-ea"/>
                  </a:rPr>
                  <a:t>구현한 </a:t>
                </a:r>
                <a:r>
                  <a:rPr lang="en-US" altLang="ko-KR" sz="2200" dirty="0">
                    <a:latin typeface="+mn-ea"/>
                  </a:rPr>
                  <a:t>WISA’22 Multiplication</a:t>
                </a:r>
                <a:r>
                  <a:rPr lang="ko-KR" altLang="en-US" sz="2200" dirty="0">
                    <a:latin typeface="+mn-ea"/>
                  </a:rPr>
                  <a:t> 및 </a:t>
                </a:r>
                <a:r>
                  <a:rPr lang="en-US" altLang="ko-KR" sz="2200" dirty="0">
                    <a:latin typeface="+mn-ea"/>
                  </a:rPr>
                  <a:t>Squaring </a:t>
                </a:r>
                <a:r>
                  <a:rPr lang="ko-KR" altLang="en-US" sz="2200" dirty="0">
                    <a:latin typeface="+mn-ea"/>
                  </a:rPr>
                  <a:t>활용</a:t>
                </a:r>
                <a:endParaRPr lang="en-US" altLang="ko-KR" sz="2200" dirty="0">
                  <a:latin typeface="+mn-ea"/>
                </a:endParaRPr>
              </a:p>
              <a:p>
                <a:pPr marL="800100" lvl="1" indent="-342900">
                  <a:lnSpc>
                    <a:spcPct val="90000"/>
                  </a:lnSpc>
                  <a:buClr>
                    <a:schemeClr val="dk1"/>
                  </a:buClr>
                  <a:buSzPts val="2800"/>
                  <a:buFont typeface="Arial" panose="020B0604020202020204" pitchFamily="34" charset="0"/>
                  <a:buChar char="•"/>
                </a:pPr>
                <a:endParaRPr lang="en-US" altLang="ko-KR" sz="1000" dirty="0">
                  <a:latin typeface="+mn-ea"/>
                </a:endParaRPr>
              </a:p>
              <a:p>
                <a:pPr marL="800100" lvl="1" indent="-342900">
                  <a:lnSpc>
                    <a:spcPct val="90000"/>
                  </a:lnSpc>
                  <a:buClr>
                    <a:schemeClr val="dk1"/>
                  </a:buClr>
                  <a:buSzPts val="2800"/>
                  <a:buFont typeface="Arial" panose="020B0604020202020204" pitchFamily="34" charset="0"/>
                  <a:buChar char="•"/>
                </a:pPr>
                <a:r>
                  <a:rPr lang="en-US" altLang="ko-KR" sz="2200" dirty="0">
                    <a:latin typeface="+mn-ea"/>
                  </a:rPr>
                  <a:t>WISA’22 Multiplication</a:t>
                </a:r>
                <a:r>
                  <a:rPr lang="ko-KR" altLang="en-US" sz="2200" dirty="0">
                    <a:latin typeface="+mn-ea"/>
                  </a:rPr>
                  <a:t>을 사용한 </a:t>
                </a:r>
                <a:r>
                  <a:rPr lang="en-US" altLang="ko-KR" sz="2200" b="1" dirty="0">
                    <a:latin typeface="+mn-ea"/>
                  </a:rPr>
                  <a:t>Inversion </a:t>
                </a:r>
                <a:r>
                  <a:rPr lang="ko-KR" altLang="en-US" sz="2200" b="1" dirty="0">
                    <a:latin typeface="+mn-ea"/>
                  </a:rPr>
                  <a:t>최적화</a:t>
                </a:r>
                <a:r>
                  <a:rPr lang="en-US" altLang="ko-KR" sz="2200" dirty="0">
                    <a:latin typeface="+mn-ea"/>
                  </a:rPr>
                  <a:t>, </a:t>
                </a:r>
                <a:r>
                  <a:rPr lang="ko-KR" altLang="en-US" sz="2200" dirty="0">
                    <a:latin typeface="+mn-ea"/>
                  </a:rPr>
                  <a:t>여러</a:t>
                </a:r>
                <a:r>
                  <a:rPr lang="ko-Kore-KR" altLang="en-US" sz="2200" dirty="0">
                    <a:latin typeface="+mn-ea"/>
                  </a:rPr>
                  <a:t> 곱셈 시</a:t>
                </a:r>
                <a:r>
                  <a:rPr lang="en-US" altLang="ko-Kore-KR" sz="2200" dirty="0">
                    <a:latin typeface="+mn-ea"/>
                  </a:rPr>
                  <a:t>, </a:t>
                </a:r>
                <a:r>
                  <a:rPr lang="ko-Kore-KR" altLang="en-US" sz="2200" dirty="0">
                    <a:latin typeface="+mn-ea"/>
                  </a:rPr>
                  <a:t>필요 큐비트 감소</a:t>
                </a:r>
                <a:endParaRPr lang="en-US" altLang="ko-Kore-KR" sz="2200" dirty="0">
                  <a:latin typeface="+mn-ea"/>
                </a:endParaRPr>
              </a:p>
              <a:p>
                <a:pPr marL="1257300" lvl="2" indent="-342900">
                  <a:lnSpc>
                    <a:spcPct val="90000"/>
                  </a:lnSpc>
                  <a:buClr>
                    <a:schemeClr val="dk1"/>
                  </a:buClr>
                  <a:buSzPts val="2800"/>
                  <a:buFont typeface="Arial" panose="020B0604020202020204" pitchFamily="34" charset="0"/>
                  <a:buChar char="•"/>
                </a:pPr>
                <a:r>
                  <a:rPr lang="ko-Kore-KR" altLang="en-US" sz="2200" dirty="0">
                    <a:latin typeface="+mn-ea"/>
                  </a:rPr>
                  <a:t>이전 곱셈에서 사용한 </a:t>
                </a:r>
                <a:r>
                  <a:rPr lang="en-US" altLang="ko-Kore-KR" sz="2200" dirty="0">
                    <a:latin typeface="+mn-ea"/>
                  </a:rPr>
                  <a:t>Ancilla </a:t>
                </a:r>
                <a:r>
                  <a:rPr lang="ko-Kore-KR" altLang="en-US" sz="2200" dirty="0">
                    <a:latin typeface="+mn-ea"/>
                  </a:rPr>
                  <a:t>큐비트를 재활용 할 수 있음</a:t>
                </a:r>
                <a:r>
                  <a:rPr lang="ko-KR" altLang="en-US" sz="2200" dirty="0">
                    <a:latin typeface="+mn-ea"/>
                  </a:rPr>
                  <a:t> </a:t>
                </a:r>
                <a:r>
                  <a:rPr lang="en-US" altLang="ko-KR" sz="2200" b="1" dirty="0">
                    <a:latin typeface="+mn-ea"/>
                  </a:rPr>
                  <a:t>(</a:t>
                </a:r>
                <a:r>
                  <a:rPr lang="ko-KR" altLang="en-US" sz="2200" b="1" dirty="0">
                    <a:latin typeface="+mn-ea"/>
                  </a:rPr>
                  <a:t>다음 슬라이드</a:t>
                </a:r>
                <a:r>
                  <a:rPr lang="en-US" altLang="ko-KR" sz="2200" b="1" dirty="0">
                    <a:latin typeface="+mn-ea"/>
                  </a:rPr>
                  <a:t>)</a:t>
                </a:r>
              </a:p>
            </p:txBody>
          </p:sp>
        </mc:Choice>
        <mc:Fallback xmlns="">
          <p:sp>
            <p:nvSpPr>
              <p:cNvPr id="2" name="Google Shape;169;p28">
                <a:extLst>
                  <a:ext uri="{FF2B5EF4-FFF2-40B4-BE49-F238E27FC236}">
                    <a16:creationId xmlns:a16="http://schemas.microsoft.com/office/drawing/2014/main" id="{24EF4FD9-867C-ADF6-D6A3-3481507665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00" y="1876648"/>
                <a:ext cx="11733600" cy="2046940"/>
              </a:xfrm>
              <a:prstGeom prst="rect">
                <a:avLst/>
              </a:prstGeom>
              <a:blipFill>
                <a:blip r:embed="rId4"/>
                <a:stretch>
                  <a:fillRect l="-974" t="-3681" b="-36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55E3E87-A1BC-7A9C-572C-3CE49DA2AFE4}"/>
              </a:ext>
            </a:extLst>
          </p:cNvPr>
          <p:cNvSpPr txBox="1"/>
          <p:nvPr/>
        </p:nvSpPr>
        <p:spPr>
          <a:xfrm>
            <a:off x="63795" y="6646709"/>
            <a:ext cx="552106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" dirty="0"/>
              <a:t>K. Jang, W. </a:t>
            </a:r>
            <a:r>
              <a:rPr kumimoji="1" lang="en-US" altLang="ko-Kore-KR" sz="600" dirty="0" err="1"/>
              <a:t>Kimg</a:t>
            </a:r>
            <a:r>
              <a:rPr kumimoji="1" lang="en-US" altLang="ko-Kore-KR" sz="600" dirty="0"/>
              <a:t>, Y. </a:t>
            </a:r>
            <a:r>
              <a:rPr kumimoji="1" lang="en-US" altLang="ko-Kore-KR" sz="600" dirty="0" err="1"/>
              <a:t>Kamg</a:t>
            </a:r>
            <a:r>
              <a:rPr kumimoji="1" lang="en-US" altLang="ko-Kore-KR" sz="600" dirty="0"/>
              <a:t>, S. Lim, Y. Yang, H. </a:t>
            </a:r>
            <a:r>
              <a:rPr kumimoji="1" lang="en-US" altLang="ko-Kore-KR" sz="600" dirty="0" err="1"/>
              <a:t>Seo</a:t>
            </a:r>
            <a:r>
              <a:rPr kumimoji="1" lang="en-US" altLang="ko-Kore-KR" sz="600" dirty="0"/>
              <a:t>, “Quantum Binary Field Multiplication with Optimized Toffoli Depth and Extension to Quantum Inversion ”</a:t>
            </a:r>
            <a:r>
              <a:rPr kumimoji="1" lang="en-US" altLang="ko-KR" sz="600" dirty="0"/>
              <a:t>,  Sensors, 2023.</a:t>
            </a:r>
            <a:endParaRPr kumimoji="1" lang="ko-Kore-KR" altLang="en-US" sz="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2D0306E-E7F5-0180-F317-CD12CBB94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073" y="4010948"/>
            <a:ext cx="10345064" cy="16733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C0E87D-A1C9-0673-BAA6-587B9EA9200E}"/>
              </a:ext>
            </a:extLst>
          </p:cNvPr>
          <p:cNvSpPr txBox="1"/>
          <p:nvPr/>
        </p:nvSpPr>
        <p:spPr>
          <a:xfrm>
            <a:off x="8927204" y="4493183"/>
            <a:ext cx="760493" cy="882006"/>
          </a:xfrm>
          <a:prstGeom prst="rect">
            <a:avLst/>
          </a:prstGeom>
          <a:noFill/>
          <a:ln w="44450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endParaRPr lang="en" altLang="ko-Kore-KR" sz="17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92D1EC-7AC2-6BB3-29A1-08840712FAD4}"/>
              </a:ext>
            </a:extLst>
          </p:cNvPr>
          <p:cNvSpPr txBox="1"/>
          <p:nvPr/>
        </p:nvSpPr>
        <p:spPr>
          <a:xfrm>
            <a:off x="7675054" y="5684278"/>
            <a:ext cx="28392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000" b="1" dirty="0">
                <a:solidFill>
                  <a:schemeClr val="accent1">
                    <a:lumMod val="75000"/>
                  </a:schemeClr>
                </a:solidFill>
              </a:rPr>
              <a:t>첫</a:t>
            </a:r>
            <a:r>
              <a:rPr kumimoji="1"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kumimoji="1" lang="ko-Kore-KR" altLang="en-US" sz="2000" b="1" dirty="0">
                <a:solidFill>
                  <a:schemeClr val="accent1">
                    <a:lumMod val="75000"/>
                  </a:schemeClr>
                </a:solidFill>
              </a:rPr>
              <a:t>곱셈에서 사용된</a:t>
            </a:r>
            <a:endParaRPr kumimoji="1" lang="en-US" altLang="ko-Kore-KR" sz="20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kumimoji="1" lang="en-US" altLang="ko-Kore-KR" sz="2000" b="1" dirty="0">
                <a:solidFill>
                  <a:schemeClr val="accent1">
                    <a:lumMod val="75000"/>
                  </a:schemeClr>
                </a:solidFill>
              </a:rPr>
              <a:t>     Ancilla </a:t>
            </a:r>
            <a:r>
              <a:rPr kumimoji="1" lang="ko-Kore-KR" altLang="en-US" sz="2000" b="1" dirty="0">
                <a:solidFill>
                  <a:schemeClr val="accent1">
                    <a:lumMod val="75000"/>
                  </a:schemeClr>
                </a:solidFill>
              </a:rPr>
              <a:t>큐비트 재활용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899A53-4118-C564-5CF5-EFC8E2331224}"/>
              </a:ext>
            </a:extLst>
          </p:cNvPr>
          <p:cNvSpPr txBox="1"/>
          <p:nvPr/>
        </p:nvSpPr>
        <p:spPr>
          <a:xfrm>
            <a:off x="9950755" y="4493183"/>
            <a:ext cx="1127077" cy="882006"/>
          </a:xfrm>
          <a:prstGeom prst="rect">
            <a:avLst/>
          </a:prstGeom>
          <a:noFill/>
          <a:ln w="44450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endParaRPr lang="en" altLang="ko-Kore-KR" sz="17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8C4C1D-599C-CF73-E1EA-FFC864A09E2B}"/>
              </a:ext>
            </a:extLst>
          </p:cNvPr>
          <p:cNvSpPr txBox="1"/>
          <p:nvPr/>
        </p:nvSpPr>
        <p:spPr>
          <a:xfrm>
            <a:off x="9598837" y="4005713"/>
            <a:ext cx="2839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낮은 </a:t>
            </a:r>
            <a:r>
              <a:rPr kumimoji="1" lang="en-US" altLang="ko-KR" sz="2000" b="1" dirty="0">
                <a:solidFill>
                  <a:schemeClr val="accent1">
                    <a:lumMod val="75000"/>
                  </a:schemeClr>
                </a:solidFill>
              </a:rPr>
              <a:t>Depth</a:t>
            </a:r>
            <a:endParaRPr kumimoji="1" lang="ko-Kore-KR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28A50409-CB30-D3C3-6855-2ACA9D199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1C5BCB-E263-BB25-227D-F358B0A1C7A8}"/>
              </a:ext>
            </a:extLst>
          </p:cNvPr>
          <p:cNvSpPr txBox="1"/>
          <p:nvPr/>
        </p:nvSpPr>
        <p:spPr>
          <a:xfrm>
            <a:off x="4444119" y="5684278"/>
            <a:ext cx="292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&lt;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8</a:t>
            </a:r>
            <a:r>
              <a:rPr kumimoji="1" lang="en-US" altLang="ko-KR" dirty="0"/>
              <a:t>-bit </a:t>
            </a:r>
            <a:r>
              <a:rPr kumimoji="1" lang="ko-KR" altLang="en-US" dirty="0"/>
              <a:t>양자 </a:t>
            </a:r>
            <a:r>
              <a:rPr kumimoji="1" lang="en-US" altLang="ko-KR" dirty="0"/>
              <a:t>Inversion </a:t>
            </a:r>
            <a:r>
              <a:rPr kumimoji="1" lang="ko-KR" altLang="en-US" dirty="0"/>
              <a:t>비교 </a:t>
            </a:r>
            <a:r>
              <a:rPr kumimoji="1" lang="en-US" altLang="ko-KR" dirty="0"/>
              <a:t>&gt;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20321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altLang="ko-KR" dirty="0"/>
              <a:t>6</a:t>
            </a:r>
            <a:r>
              <a:rPr lang="ko" dirty="0"/>
              <a:t>차년도 계획</a:t>
            </a:r>
            <a:endParaRPr dirty="0"/>
          </a:p>
        </p:txBody>
      </p:sp>
      <p:sp>
        <p:nvSpPr>
          <p:cNvPr id="135" name="Google Shape;135;p23"/>
          <p:cNvSpPr txBox="1">
            <a:spLocks noGrp="1"/>
          </p:cNvSpPr>
          <p:nvPr>
            <p:ph type="body" idx="1"/>
          </p:nvPr>
        </p:nvSpPr>
        <p:spPr>
          <a:xfrm>
            <a:off x="315369" y="1187359"/>
            <a:ext cx="11369675" cy="560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altLang="ko-KR" sz="2500" b="1" dirty="0"/>
              <a:t>6</a:t>
            </a:r>
            <a:r>
              <a:rPr lang="ko" sz="2500" b="1" dirty="0"/>
              <a:t>차년도 </a:t>
            </a:r>
            <a:r>
              <a:rPr lang="ko" altLang="en-US" sz="2500" b="1" dirty="0"/>
              <a:t>현황</a:t>
            </a:r>
            <a:endParaRPr sz="2500" b="1"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" altLang="ko" dirty="0"/>
              <a:t>Code</a:t>
            </a:r>
            <a:r>
              <a:rPr lang="ko-KR" altLang="en-US" dirty="0"/>
              <a:t>기반 </a:t>
            </a:r>
            <a:r>
              <a:rPr lang="en" altLang="ko" dirty="0"/>
              <a:t>PQC</a:t>
            </a:r>
            <a:r>
              <a:rPr lang="ko-KR" altLang="en-US" dirty="0"/>
              <a:t>에 대한 양자 알고리즘 구현</a:t>
            </a:r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altLang="ko" dirty="0"/>
              <a:t>Q</a:t>
            </a:r>
            <a:r>
              <a:rPr lang="ko-KR" altLang="en-US" dirty="0"/>
              <a:t>프로그램을 이용한 </a:t>
            </a:r>
            <a:r>
              <a:rPr lang="en" altLang="ko" dirty="0"/>
              <a:t>Code </a:t>
            </a:r>
            <a:r>
              <a:rPr lang="ko-KR" altLang="en-US" dirty="0"/>
              <a:t>기반 </a:t>
            </a:r>
            <a:r>
              <a:rPr lang="en" altLang="ko" dirty="0"/>
              <a:t>PQC </a:t>
            </a:r>
            <a:r>
              <a:rPr lang="ko-KR" altLang="en-US" dirty="0"/>
              <a:t>구현 </a:t>
            </a:r>
            <a:r>
              <a:rPr lang="en-US" altLang="ko-KR" dirty="0"/>
              <a:t>(2</a:t>
            </a:r>
            <a:r>
              <a:rPr lang="ko-KR" altLang="en-US" dirty="0"/>
              <a:t>종</a:t>
            </a:r>
            <a:r>
              <a:rPr lang="en-US" altLang="ko-KR" dirty="0"/>
              <a:t>): </a:t>
            </a:r>
            <a:r>
              <a:rPr lang="en" altLang="ko" dirty="0"/>
              <a:t>Classic McEliece, BIKE</a:t>
            </a:r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altLang="ko-Kore-KR" dirty="0"/>
              <a:t>Q </a:t>
            </a:r>
            <a:r>
              <a:rPr lang="ko-KR" altLang="en-US" dirty="0"/>
              <a:t>프로그램을 이용한 </a:t>
            </a:r>
            <a:r>
              <a:rPr lang="en" altLang="ko-Kore-KR" dirty="0"/>
              <a:t>SHA3 </a:t>
            </a:r>
            <a:r>
              <a:rPr lang="ko-KR" altLang="en-US" dirty="0"/>
              <a:t>구현</a:t>
            </a:r>
            <a:r>
              <a:rPr lang="en-US" altLang="ko-KR" dirty="0"/>
              <a:t>: </a:t>
            </a:r>
            <a:r>
              <a:rPr lang="en" altLang="ko-KR" dirty="0"/>
              <a:t>SHAKE-256, SHA3-384</a:t>
            </a:r>
            <a:endParaRPr lang="en" altLang="ko-Kore-KR" dirty="0"/>
          </a:p>
          <a:p>
            <a:pPr marL="114300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lang="en" altLang="ko-Kore-KR"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" altLang="ko" dirty="0"/>
              <a:t>Code</a:t>
            </a:r>
            <a:r>
              <a:rPr lang="ko-KR" altLang="en-US" dirty="0"/>
              <a:t>기반 </a:t>
            </a:r>
            <a:r>
              <a:rPr lang="en" altLang="ko" dirty="0"/>
              <a:t>PQC</a:t>
            </a:r>
            <a:r>
              <a:rPr lang="ko-KR" altLang="en-US" dirty="0"/>
              <a:t>에 대한 양자 분석알고리즘 </a:t>
            </a:r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altLang="ko" dirty="0"/>
              <a:t>Code </a:t>
            </a:r>
            <a:r>
              <a:rPr lang="ko-KR" altLang="en-US" dirty="0"/>
              <a:t>기반 </a:t>
            </a:r>
            <a:r>
              <a:rPr lang="en" altLang="ko" dirty="0"/>
              <a:t>PQC</a:t>
            </a:r>
            <a:r>
              <a:rPr lang="ko-KR" altLang="en-US" dirty="0"/>
              <a:t>에 대한 양자 분석 알고리즘 연구</a:t>
            </a:r>
            <a:r>
              <a:rPr lang="en-US" altLang="ko-KR" dirty="0"/>
              <a:t>: </a:t>
            </a:r>
            <a:r>
              <a:rPr lang="en" altLang="ko" dirty="0"/>
              <a:t>Information Set Decoding</a:t>
            </a:r>
            <a:endParaRPr lang="en" altLang="ko-Kore-KR"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altLang="ko" dirty="0"/>
              <a:t>Q</a:t>
            </a:r>
            <a:r>
              <a:rPr lang="ko-KR" altLang="en-US" dirty="0"/>
              <a:t>프로그램을 이용한 양자 분석알고리즘 구현방법 연구</a:t>
            </a:r>
            <a:r>
              <a:rPr lang="en-US" altLang="ko-KR" dirty="0"/>
              <a:t>: </a:t>
            </a:r>
            <a:r>
              <a:rPr lang="en" altLang="ko" dirty="0"/>
              <a:t>Gaussian Elimination</a:t>
            </a:r>
            <a:endParaRPr lang="en" altLang="ko-Kore-KR"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ko-Kore-KR" altLang="en-US" sz="5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" sz="2500" b="1" dirty="0"/>
              <a:t>계획 상세</a:t>
            </a:r>
            <a:endParaRPr lang="en-US" altLang="ko" sz="2500" b="1" dirty="0"/>
          </a:p>
          <a:p>
            <a:pPr marL="685800" lvl="1" indent="-228600">
              <a:buSzPts val="2400"/>
            </a:pPr>
            <a:r>
              <a:rPr lang="en" altLang="ko-Kore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Code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기반 </a:t>
            </a:r>
            <a:r>
              <a:rPr lang="en" altLang="ko-Kore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PQC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분석용 </a:t>
            </a:r>
            <a:r>
              <a:rPr lang="en" altLang="ko-Kore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Q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프로그램 최적화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1143000" lvl="2" indent="-228600">
              <a:buSzPts val="2400"/>
            </a:pPr>
            <a:r>
              <a:rPr lang="en-US" altLang="ko" dirty="0"/>
              <a:t>Q</a:t>
            </a:r>
            <a:r>
              <a:rPr lang="ko" altLang="en-US" dirty="0"/>
              <a:t> 게이트 관점에서 </a:t>
            </a:r>
            <a:r>
              <a:rPr lang="en-US" altLang="ko" dirty="0"/>
              <a:t>PQC </a:t>
            </a:r>
            <a:r>
              <a:rPr lang="ko" altLang="en-US" dirty="0"/>
              <a:t>분석용 </a:t>
            </a:r>
            <a:r>
              <a:rPr lang="en-US" altLang="ko" dirty="0"/>
              <a:t>Q </a:t>
            </a:r>
            <a:r>
              <a:rPr lang="ko" altLang="en-US" dirty="0"/>
              <a:t>프로그램 최적화</a:t>
            </a:r>
            <a:endParaRPr lang="en-US" altLang="ko" dirty="0"/>
          </a:p>
          <a:p>
            <a:pPr marL="1143000" lvl="2" indent="-228600">
              <a:buSzPts val="2400"/>
            </a:pPr>
            <a:r>
              <a:rPr lang="en-US" altLang="ko" dirty="0"/>
              <a:t>Qubit</a:t>
            </a:r>
            <a:r>
              <a:rPr lang="ko-KR" altLang="en-US" dirty="0"/>
              <a:t> 관점에서 </a:t>
            </a:r>
            <a:r>
              <a:rPr lang="en-US" altLang="ko" dirty="0"/>
              <a:t>PQC </a:t>
            </a:r>
            <a:r>
              <a:rPr lang="ko-KR" altLang="en-US" dirty="0"/>
              <a:t>분석용 </a:t>
            </a:r>
            <a:r>
              <a:rPr lang="en-US" altLang="ko" dirty="0"/>
              <a:t>Q </a:t>
            </a:r>
            <a:r>
              <a:rPr lang="ko-KR" altLang="en-US" dirty="0"/>
              <a:t>프로그램 최적화</a:t>
            </a:r>
            <a:endParaRPr lang="en-US" altLang="ko-KR" dirty="0"/>
          </a:p>
          <a:p>
            <a:pPr marL="1143000" lvl="2" indent="-228600">
              <a:buSzPts val="2400"/>
            </a:pPr>
            <a:r>
              <a:rPr lang="en-US" altLang="ko" dirty="0"/>
              <a:t>T-depth</a:t>
            </a:r>
            <a:r>
              <a:rPr lang="ko-KR" altLang="en-US" dirty="0"/>
              <a:t> 관점에서 </a:t>
            </a:r>
            <a:r>
              <a:rPr lang="en-US" altLang="ko" dirty="0"/>
              <a:t>PQC </a:t>
            </a:r>
            <a:r>
              <a:rPr lang="ko-KR" altLang="en-US" dirty="0"/>
              <a:t>분석용 </a:t>
            </a:r>
            <a:r>
              <a:rPr lang="en-US" altLang="ko" dirty="0"/>
              <a:t>Q </a:t>
            </a:r>
            <a:r>
              <a:rPr lang="ko-KR" altLang="en-US" dirty="0"/>
              <a:t>프로그램 최적화</a:t>
            </a:r>
            <a:endParaRPr lang="en-US" altLang="ko-KR" dirty="0"/>
          </a:p>
          <a:p>
            <a:pPr marL="1143000" lvl="2" indent="-228600">
              <a:buSzPts val="2400"/>
            </a:pPr>
            <a:endParaRPr lang="en-US" altLang="ko-KR" dirty="0"/>
          </a:p>
          <a:p>
            <a:pPr marL="685800" lvl="1" indent="-228600">
              <a:buSzPts val="2400"/>
            </a:pPr>
            <a:r>
              <a:rPr lang="en-US" altLang="ko-KR" dirty="0"/>
              <a:t>Code</a:t>
            </a:r>
            <a:r>
              <a:rPr lang="ko-KR" altLang="en-US" dirty="0"/>
              <a:t>기반 </a:t>
            </a:r>
            <a:r>
              <a:rPr lang="en-US" altLang="ko-KR" dirty="0"/>
              <a:t>PQC </a:t>
            </a:r>
            <a:r>
              <a:rPr lang="ko-KR" altLang="en-US" dirty="0"/>
              <a:t>분석 및 보안강도 측정</a:t>
            </a:r>
            <a:endParaRPr lang="en-US" altLang="ko-KR" dirty="0"/>
          </a:p>
          <a:p>
            <a:pPr marL="1143000" lvl="2" indent="-228600">
              <a:buSzPts val="2400"/>
            </a:pPr>
            <a:r>
              <a:rPr lang="en" altLang="ko-KR" dirty="0"/>
              <a:t>ISD </a:t>
            </a:r>
            <a:r>
              <a:rPr lang="ko-KR" altLang="en-US" dirty="0"/>
              <a:t>알고리즘 기반의 </a:t>
            </a:r>
            <a:r>
              <a:rPr lang="en" altLang="ko-KR" dirty="0"/>
              <a:t>PQC </a:t>
            </a:r>
            <a:r>
              <a:rPr lang="ko-KR" altLang="en-US" dirty="0"/>
              <a:t>보안강도 측정방안 연구</a:t>
            </a:r>
            <a:endParaRPr lang="en-US" altLang="ko-KR" dirty="0"/>
          </a:p>
          <a:p>
            <a:pPr marL="1143000" lvl="2" indent="-228600">
              <a:buSzPts val="2400"/>
            </a:pPr>
            <a:r>
              <a:rPr lang="ko-KR" altLang="en-US" dirty="0"/>
              <a:t>분석용 </a:t>
            </a:r>
            <a:r>
              <a:rPr lang="en" altLang="ko-KR" dirty="0"/>
              <a:t>Q</a:t>
            </a:r>
            <a:r>
              <a:rPr lang="ko-KR" altLang="en-US" dirty="0"/>
              <a:t>프로그램을 이용한 </a:t>
            </a:r>
            <a:r>
              <a:rPr lang="en" altLang="ko-KR" dirty="0"/>
              <a:t>Code </a:t>
            </a:r>
            <a:r>
              <a:rPr lang="ko-KR" altLang="en-US" dirty="0"/>
              <a:t>기반 </a:t>
            </a:r>
            <a:r>
              <a:rPr lang="en" altLang="ko-KR" dirty="0"/>
              <a:t>PQC </a:t>
            </a:r>
            <a:r>
              <a:rPr lang="ko-KR" altLang="en-US" dirty="0"/>
              <a:t>분석</a:t>
            </a:r>
          </a:p>
        </p:txBody>
      </p:sp>
      <p:sp>
        <p:nvSpPr>
          <p:cNvPr id="136" name="Google Shape;136;p23"/>
          <p:cNvSpPr txBox="1"/>
          <p:nvPr/>
        </p:nvSpPr>
        <p:spPr>
          <a:xfrm>
            <a:off x="2056750" y="5829600"/>
            <a:ext cx="378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C00482-10E8-1C46-4705-E8A101C7BA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altLang="ko" b="1" dirty="0"/>
              <a:t>Classic McEliece </a:t>
            </a:r>
            <a:r>
              <a:rPr lang="ko" altLang="ko-Kore-KR" dirty="0"/>
              <a:t>양자 구현</a:t>
            </a:r>
            <a:r>
              <a:rPr lang="en-US" altLang="ko" dirty="0"/>
              <a:t>: </a:t>
            </a:r>
            <a:r>
              <a:rPr lang="en-US" altLang="ko" b="1" dirty="0"/>
              <a:t>Key Pair</a:t>
            </a:r>
            <a:endParaRPr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3F64F42-3169-2C22-AB6C-1EDBB4A27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88" y="2012027"/>
            <a:ext cx="5549423" cy="47302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89B1DC-3A1A-C4A0-D888-509A341CD318}"/>
                  </a:ext>
                </a:extLst>
              </p:cNvPr>
              <p:cNvSpPr txBox="1"/>
              <p:nvPr/>
            </p:nvSpPr>
            <p:spPr>
              <a:xfrm>
                <a:off x="-100785" y="1162812"/>
                <a:ext cx="10780240" cy="726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ore-KR" sz="2200" dirty="0">
                    <a:solidFill>
                      <a:schemeClr val="tx1"/>
                    </a:solidFill>
                  </a:rPr>
                  <a:t>Itoh-</a:t>
                </a:r>
                <a:r>
                  <a:rPr lang="en-US" altLang="ko-Kore-KR" sz="2200" dirty="0" err="1">
                    <a:solidFill>
                      <a:schemeClr val="tx1"/>
                    </a:solidFill>
                  </a:rPr>
                  <a:t>Tsujii</a:t>
                </a:r>
                <a:r>
                  <a:rPr lang="en-US" altLang="ko-Kore-KR" sz="22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2200" dirty="0">
                    <a:solidFill>
                      <a:schemeClr val="tx1"/>
                    </a:solidFill>
                  </a:rPr>
                  <a:t>기반의</a:t>
                </a:r>
                <a14:m>
                  <m:oMath xmlns:m="http://schemas.openxmlformats.org/officeDocument/2006/math">
                    <m:r>
                      <a:rPr lang="ko-KR" altLang="en-US" sz="22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ore-KR" altLang="en-US" sz="2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ko-Kore-KR" altLang="en-US" sz="2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ore-KR" sz="2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altLang="ko-Kore-KR" sz="2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ore-KR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ore-KR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ore-KR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ore-KR" sz="2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altLang="ko-Kore-KR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ore-KR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ore-KR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ore-KR" sz="2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ko-Kore-KR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ore-KR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ore-KR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ore-KR" sz="2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ko-Kore-KR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ore-KR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ore-KR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ore-KR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ko-Kore-KR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kumimoji="1" lang="ko-KR" altLang="en-US" sz="22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ko-KR" sz="2200" dirty="0">
                    <a:solidFill>
                      <a:schemeClr val="tx1"/>
                    </a:solidFill>
                  </a:rPr>
                  <a:t>Inversion </a:t>
                </a:r>
                <a:r>
                  <a:rPr kumimoji="1" lang="ko-KR" altLang="en-US" sz="2200" dirty="0">
                    <a:solidFill>
                      <a:schemeClr val="tx1"/>
                    </a:solidFill>
                  </a:rPr>
                  <a:t>구현 </a:t>
                </a:r>
                <a:r>
                  <a:rPr kumimoji="1" lang="ko-KR" altLang="en-US" sz="2200" dirty="0"/>
                  <a:t>예</a:t>
                </a:r>
                <a:r>
                  <a:rPr kumimoji="1" lang="ko-KR" altLang="en-US" sz="2200" dirty="0">
                    <a:solidFill>
                      <a:schemeClr val="tx1"/>
                    </a:solidFill>
                  </a:rPr>
                  <a:t>시</a:t>
                </a:r>
                <a:r>
                  <a:rPr kumimoji="1" lang="en-US" altLang="ko-KR" sz="2200" dirty="0"/>
                  <a:t>,</a:t>
                </a:r>
                <a:endParaRPr kumimoji="1" lang="en-US" altLang="ko-KR" sz="2200" dirty="0">
                  <a:solidFill>
                    <a:schemeClr val="tx1"/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sz="1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254</m:t>
                        </m:r>
                      </m:sup>
                    </m:sSup>
                    <m:r>
                      <a:rPr lang="en-US" altLang="ko-KR" sz="1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</m:t>
                        </m:r>
                        <m:r>
                          <a:rPr lang="en-US" altLang="ko-KR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altLang="ko-KR" sz="19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9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altLang="ko-KR" sz="19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)∙</m:t>
                        </m:r>
                        <m:sSup>
                          <m:sSupPr>
                            <m:ctrlPr>
                              <a:rPr lang="en-US" altLang="ko-KR" sz="19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ko-KR" sz="19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9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19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altLang="ko-KR" sz="19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altLang="ko-KR" sz="19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altLang="ko-KR" sz="19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sz="19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19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altLang="ko-KR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altLang="ko-KR" sz="19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ko-KR" sz="19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9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19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altLang="ko-KR" sz="19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altLang="ko-KR" sz="19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altLang="ko-KR" sz="19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sz="19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19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16</m:t>
                            </m:r>
                          </m:sup>
                        </m:sSup>
                        <m:r>
                          <a:rPr lang="en-US" altLang="ko-KR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altLang="ko-KR" sz="19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9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altLang="ko-KR" sz="19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64</m:t>
                            </m:r>
                          </m:sup>
                        </m:sSup>
                        <m:r>
                          <a:rPr lang="en-US" altLang="ko-KR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kumimoji="1" lang="en-US" altLang="ko-KR" sz="1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89B1DC-3A1A-C4A0-D888-509A341CD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0785" y="1162812"/>
                <a:ext cx="10780240" cy="726609"/>
              </a:xfrm>
              <a:prstGeom prst="rect">
                <a:avLst/>
              </a:prstGeom>
              <a:blipFill>
                <a:blip r:embed="rId4"/>
                <a:stretch>
                  <a:fillRect t="-6897" b="-1206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>
            <a:extLst>
              <a:ext uri="{FF2B5EF4-FFF2-40B4-BE49-F238E27FC236}">
                <a16:creationId xmlns:a16="http://schemas.microsoft.com/office/drawing/2014/main" id="{515E1924-8CE2-4DA0-E2A4-52F9A9778420}"/>
              </a:ext>
            </a:extLst>
          </p:cNvPr>
          <p:cNvSpPr/>
          <p:nvPr/>
        </p:nvSpPr>
        <p:spPr>
          <a:xfrm>
            <a:off x="797012" y="3614351"/>
            <a:ext cx="1834978" cy="18535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D32819-4371-05C6-55DB-565C3BC07E75}"/>
              </a:ext>
            </a:extLst>
          </p:cNvPr>
          <p:cNvSpPr/>
          <p:nvPr/>
        </p:nvSpPr>
        <p:spPr>
          <a:xfrm>
            <a:off x="797012" y="4118919"/>
            <a:ext cx="1921474" cy="185351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A751A06-CE7C-99C5-9E56-1A70275D5B2C}"/>
              </a:ext>
            </a:extLst>
          </p:cNvPr>
          <p:cNvSpPr/>
          <p:nvPr/>
        </p:nvSpPr>
        <p:spPr>
          <a:xfrm>
            <a:off x="766120" y="4969478"/>
            <a:ext cx="1921474" cy="185351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2972AC0-D6E9-76E5-00E3-F2CF7708F3BB}"/>
              </a:ext>
            </a:extLst>
          </p:cNvPr>
          <p:cNvSpPr/>
          <p:nvPr/>
        </p:nvSpPr>
        <p:spPr>
          <a:xfrm>
            <a:off x="753764" y="5809740"/>
            <a:ext cx="1964722" cy="185351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94DF37-EAB4-E3CC-80B9-B95CA14C3FE4}"/>
              </a:ext>
            </a:extLst>
          </p:cNvPr>
          <p:cNvSpPr txBox="1"/>
          <p:nvPr/>
        </p:nvSpPr>
        <p:spPr>
          <a:xfrm>
            <a:off x="2977978" y="3535404"/>
            <a:ext cx="5035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 b="1" dirty="0"/>
              <a:t>첫</a:t>
            </a:r>
            <a:r>
              <a:rPr kumimoji="1" lang="ko-KR" altLang="en-US" sz="2000" b="1" dirty="0"/>
              <a:t> 곱셈에서 사용한 </a:t>
            </a:r>
            <a:r>
              <a:rPr kumimoji="1" lang="ko-Kore-KR" altLang="en-US" sz="2000" b="1" dirty="0"/>
              <a:t>많은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Ancilla </a:t>
            </a:r>
            <a:r>
              <a:rPr kumimoji="1" lang="ko-KR" altLang="en-US" sz="2000" b="1" dirty="0"/>
              <a:t>큐비트들을</a:t>
            </a:r>
            <a:endParaRPr kumimoji="1" lang="en-US" altLang="ko-KR" sz="2000" b="1" dirty="0"/>
          </a:p>
          <a:p>
            <a:endParaRPr kumimoji="1" lang="en-US" altLang="ko-KR" sz="2000" dirty="0"/>
          </a:p>
          <a:p>
            <a:endParaRPr kumimoji="1" lang="en-US" altLang="ko-KR" sz="20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kumimoji="1"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다음 곱셈 들에서 재사용할 수 있음</a:t>
            </a:r>
            <a:endParaRPr kumimoji="1" lang="en-US" altLang="ko-KR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1E7DB37-3A83-1E8D-43DC-1E795A9E56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52467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altLang="ko" b="1" dirty="0"/>
              <a:t>Classic McEliece </a:t>
            </a:r>
            <a:r>
              <a:rPr lang="ko" altLang="ko-Kore-KR" dirty="0"/>
              <a:t>양자 구현</a:t>
            </a:r>
            <a:r>
              <a:rPr lang="en-US" altLang="ko" dirty="0"/>
              <a:t>: </a:t>
            </a:r>
            <a:r>
              <a:rPr lang="en-US" altLang="ko" b="1" dirty="0"/>
              <a:t>Key Pair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F250BF-DF44-EFCD-08A2-5C7B7BF3BA87}"/>
                  </a:ext>
                </a:extLst>
              </p:cNvPr>
              <p:cNvSpPr txBox="1"/>
              <p:nvPr/>
            </p:nvSpPr>
            <p:spPr>
              <a:xfrm>
                <a:off x="175569" y="1041467"/>
                <a:ext cx="10452977" cy="4272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" sz="2200" dirty="0">
                    <a:latin typeface="+mn-ea"/>
                  </a:rPr>
                  <a:t>Classic McEliece Binary Filed </a:t>
                </a:r>
                <a:r>
                  <a:rPr lang="ko" altLang="en-US" sz="2200" dirty="0">
                    <a:latin typeface="+mn-ea"/>
                  </a:rPr>
                  <a:t>산술 </a:t>
                </a:r>
                <a:r>
                  <a:rPr lang="ko-KR" altLang="en-US" sz="22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sSup>
                          <m:sSupPr>
                            <m:ctrlPr>
                              <a:rPr kumimoji="1" lang="en-US" altLang="ko-Kore-KR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ko-Kore-KR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altLang="ko" sz="2200" dirty="0">
                    <a:latin typeface="+mn-ea"/>
                  </a:rPr>
                  <a:t>,</a:t>
                </a:r>
                <a:r>
                  <a:rPr lang="ko-KR" altLang="en-US" sz="22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sSup>
                          <m:sSupPr>
                            <m:ctrlPr>
                              <a:rPr kumimoji="1" lang="en-US" altLang="ko-Kore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ko-Kore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kumimoji="1"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sub>
                    </m:sSub>
                  </m:oMath>
                </a14:m>
                <a:r>
                  <a:rPr lang="ko-KR" altLang="en-US" sz="2200" dirty="0">
                    <a:latin typeface="+mn-ea"/>
                  </a:rPr>
                  <a:t> </a:t>
                </a:r>
                <a:r>
                  <a:rPr lang="ko" altLang="en-US" sz="2200" dirty="0">
                    <a:latin typeface="+mn-ea"/>
                  </a:rPr>
                  <a:t>양자 회로 비용 </a:t>
                </a:r>
                <a:endParaRPr lang="en-US" altLang="ko" sz="2200" dirty="0">
                  <a:latin typeface="+mn-ea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F250BF-DF44-EFCD-08A2-5C7B7BF3B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9" y="1041467"/>
                <a:ext cx="10452977" cy="427233"/>
              </a:xfrm>
              <a:prstGeom prst="rect">
                <a:avLst/>
              </a:prstGeom>
              <a:blipFill>
                <a:blip r:embed="rId3"/>
                <a:stretch>
                  <a:fillRect l="-606" t="-17647" b="-235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표 3">
                <a:extLst>
                  <a:ext uri="{FF2B5EF4-FFF2-40B4-BE49-F238E27FC236}">
                    <a16:creationId xmlns:a16="http://schemas.microsoft.com/office/drawing/2014/main" id="{7E3486F6-4447-BB43-6E63-4E552DD181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232489"/>
                  </p:ext>
                </p:extLst>
              </p:nvPr>
            </p:nvGraphicFramePr>
            <p:xfrm>
              <a:off x="499290" y="1465658"/>
              <a:ext cx="10514423" cy="524865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25452">
                      <a:extLst>
                        <a:ext uri="{9D8B030D-6E8A-4147-A177-3AD203B41FA5}">
                          <a16:colId xmlns:a16="http://schemas.microsoft.com/office/drawing/2014/main" val="3696545181"/>
                        </a:ext>
                      </a:extLst>
                    </a:gridCol>
                    <a:gridCol w="1540675">
                      <a:extLst>
                        <a:ext uri="{9D8B030D-6E8A-4147-A177-3AD203B41FA5}">
                          <a16:colId xmlns:a16="http://schemas.microsoft.com/office/drawing/2014/main" val="2100110653"/>
                        </a:ext>
                      </a:extLst>
                    </a:gridCol>
                    <a:gridCol w="1463040">
                      <a:extLst>
                        <a:ext uri="{9D8B030D-6E8A-4147-A177-3AD203B41FA5}">
                          <a16:colId xmlns:a16="http://schemas.microsoft.com/office/drawing/2014/main" val="1543007855"/>
                        </a:ext>
                      </a:extLst>
                    </a:gridCol>
                    <a:gridCol w="1228044">
                      <a:extLst>
                        <a:ext uri="{9D8B030D-6E8A-4147-A177-3AD203B41FA5}">
                          <a16:colId xmlns:a16="http://schemas.microsoft.com/office/drawing/2014/main" val="1886151020"/>
                        </a:ext>
                      </a:extLst>
                    </a:gridCol>
                    <a:gridCol w="1314303">
                      <a:extLst>
                        <a:ext uri="{9D8B030D-6E8A-4147-A177-3AD203B41FA5}">
                          <a16:colId xmlns:a16="http://schemas.microsoft.com/office/drawing/2014/main" val="2714368524"/>
                        </a:ext>
                      </a:extLst>
                    </a:gridCol>
                    <a:gridCol w="1314303">
                      <a:extLst>
                        <a:ext uri="{9D8B030D-6E8A-4147-A177-3AD203B41FA5}">
                          <a16:colId xmlns:a16="http://schemas.microsoft.com/office/drawing/2014/main" val="1906275903"/>
                        </a:ext>
                      </a:extLst>
                    </a:gridCol>
                    <a:gridCol w="1314303">
                      <a:extLst>
                        <a:ext uri="{9D8B030D-6E8A-4147-A177-3AD203B41FA5}">
                          <a16:colId xmlns:a16="http://schemas.microsoft.com/office/drawing/2014/main" val="949906907"/>
                        </a:ext>
                      </a:extLst>
                    </a:gridCol>
                    <a:gridCol w="1314303">
                      <a:extLst>
                        <a:ext uri="{9D8B030D-6E8A-4147-A177-3AD203B41FA5}">
                          <a16:colId xmlns:a16="http://schemas.microsoft.com/office/drawing/2014/main" val="3912119935"/>
                        </a:ext>
                      </a:extLst>
                    </a:gridCol>
                  </a:tblGrid>
                  <a:tr h="602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/>
                            <a:t>Binary Field</a:t>
                          </a:r>
                          <a:endParaRPr lang="ko-Kore-KR" alt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/>
                            <a:t>Arithmetic</a:t>
                          </a:r>
                          <a:endParaRPr lang="ko-Kore-KR" alt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/>
                            <a:t>Method</a:t>
                          </a:r>
                          <a:endParaRPr lang="ko-Kore-KR" alt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/>
                            <a:t>Qubits</a:t>
                          </a:r>
                          <a:endParaRPr lang="ko-Kore-KR" alt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/>
                            <a:t>Clifford</a:t>
                          </a:r>
                          <a:endParaRPr lang="ko-Kore-KR" alt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/>
                            <a:t>T gates</a:t>
                          </a:r>
                          <a:endParaRPr lang="ko-Kore-KR" alt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/>
                            <a:t>T-depth</a:t>
                          </a:r>
                          <a:endParaRPr lang="ko-Kore-KR" alt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/>
                            <a:t>Full depth</a:t>
                          </a:r>
                          <a:endParaRPr lang="ko-Kore-KR" altLang="en-US" sz="15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02303582"/>
                      </a:ext>
                    </a:extLst>
                  </a:tr>
                  <a:tr h="344174">
                    <a:tc rowSpan="6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ko-Kore-KR" sz="15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15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𝔽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kumimoji="1" lang="en-US" altLang="ko-Kore-KR" sz="15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ko-Kore-KR" sz="15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e>
                                      <m:sup>
                                        <m:r>
                                          <a:rPr kumimoji="1" lang="en-US" altLang="ko-Kore-KR" sz="15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𝟏𝟐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500" b="1" dirty="0"/>
                        </a:p>
                      </a:txBody>
                      <a:tcPr marL="100584" marR="100584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>
                              <a:solidFill>
                                <a:schemeClr val="tx1"/>
                              </a:solidFill>
                            </a:rPr>
                            <a:t>Addition</a:t>
                          </a:r>
                          <a:endParaRPr lang="ko-Kore-KR" alt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ore-KR" altLang="en-US" sz="15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</m:oMath>
                            </m:oMathPara>
                          </a14:m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24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12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ore-KR" altLang="en-US" sz="15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</m:oMath>
                            </m:oMathPara>
                          </a14:m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ore-KR" altLang="en-US" sz="15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</m:oMath>
                            </m:oMathPara>
                          </a14:m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1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49762324"/>
                      </a:ext>
                    </a:extLst>
                  </a:tr>
                  <a:tr h="344174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>
                              <a:solidFill>
                                <a:schemeClr val="tx1"/>
                              </a:solidFill>
                            </a:rPr>
                            <a:t>Squaring</a:t>
                          </a:r>
                          <a:endParaRPr lang="ko-Kore-KR" alt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ore-KR" altLang="en-US" sz="15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</m:oMath>
                            </m:oMathPara>
                          </a14:m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12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7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ore-KR" altLang="en-US" sz="15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</m:oMath>
                            </m:oMathPara>
                          </a14:m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ore-KR" altLang="en-US" sz="15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</m:oMath>
                            </m:oMathPara>
                          </a14:m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2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3268693"/>
                      </a:ext>
                    </a:extLst>
                  </a:tr>
                  <a:tr h="344174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>
                              <a:solidFill>
                                <a:schemeClr val="tx1"/>
                              </a:solidFill>
                            </a:rPr>
                            <a:t>Multiplication</a:t>
                          </a:r>
                          <a:endParaRPr lang="ko-Kore-KR" alt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0584" marR="10058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Schoolbook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3</a:t>
                          </a:r>
                          <a:r>
                            <a:rPr lang="en-US" altLang="ko-KR" sz="1500" b="0" dirty="0"/>
                            <a:t>6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921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1,008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136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307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31001075"/>
                      </a:ext>
                    </a:extLst>
                  </a:tr>
                  <a:tr h="344174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Montgomery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47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1,702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1,932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624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1,224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63896664"/>
                      </a:ext>
                    </a:extLst>
                  </a:tr>
                  <a:tr h="344174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WISA’22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162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761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378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4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37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8548240"/>
                      </a:ext>
                    </a:extLst>
                  </a:tr>
                  <a:tr h="602304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>
                              <a:solidFill>
                                <a:schemeClr val="tx1"/>
                              </a:solidFill>
                            </a:rPr>
                            <a:t>Inversion</a:t>
                          </a:r>
                          <a:endParaRPr lang="ko-Kore-KR" alt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Itoh-</a:t>
                          </a:r>
                          <a:r>
                            <a:rPr lang="en-US" altLang="ko-Kore-KR" sz="1500" b="0" dirty="0" err="1"/>
                            <a:t>Tsujii</a:t>
                          </a:r>
                          <a:r>
                            <a:rPr lang="en-US" altLang="ko-Kore-KR" sz="1500" b="0" dirty="0"/>
                            <a:t> </a:t>
                          </a:r>
                        </a:p>
                        <a:p>
                          <a:pPr algn="ctr"/>
                          <a:r>
                            <a:rPr lang="en-US" altLang="ko-Kore-KR" sz="1500" b="0" dirty="0"/>
                            <a:t>+ WISA’22</a:t>
                          </a:r>
                          <a:endParaRPr lang="ko-Kore-KR" altLang="en-US" sz="1500" b="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402</a:t>
                          </a:r>
                          <a:endParaRPr lang="ko-Kore-KR" altLang="en-US" sz="1500" b="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4,758</a:t>
                          </a:r>
                          <a:endParaRPr lang="ko-Kore-KR" altLang="en-US" sz="1500" b="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1,890</a:t>
                          </a:r>
                          <a:endParaRPr lang="ko-Kore-KR" altLang="en-US" sz="1500" b="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20</a:t>
                          </a:r>
                          <a:endParaRPr lang="ko-Kore-KR" altLang="en-US" sz="1500" b="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194</a:t>
                          </a:r>
                          <a:endParaRPr lang="ko-Kore-KR" altLang="en-US" sz="1500" b="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0535814"/>
                      </a:ext>
                    </a:extLst>
                  </a:tr>
                  <a:tr h="344174">
                    <a:tc rowSpan="6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ko-Kore-KR" sz="15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15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𝔽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kumimoji="1" lang="en-US" altLang="ko-Kore-KR" sz="15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ko-Kore-KR" sz="15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e>
                                      <m:sup>
                                        <m:r>
                                          <a:rPr kumimoji="1" lang="en-US" altLang="ko-Kore-KR" sz="15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𝟏𝟑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500" b="1" dirty="0"/>
                        </a:p>
                      </a:txBody>
                      <a:tcPr marL="100584" marR="100584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>
                              <a:solidFill>
                                <a:schemeClr val="tx1"/>
                              </a:solidFill>
                            </a:rPr>
                            <a:t>Addition</a:t>
                          </a:r>
                          <a:endParaRPr lang="ko-Kore-KR" alt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ore-KR" altLang="en-US" sz="15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</m:oMath>
                            </m:oMathPara>
                          </a14:m>
                          <a:endParaRPr lang="ko-Kore-KR" altLang="en-US" sz="1500" b="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26</a:t>
                          </a:r>
                          <a:endParaRPr lang="ko-Kore-KR" altLang="en-US" sz="1500" b="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13</a:t>
                          </a:r>
                          <a:endParaRPr lang="ko-Kore-KR" altLang="en-US" sz="1500" b="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ore-KR" altLang="en-US" sz="15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</m:oMath>
                            </m:oMathPara>
                          </a14:m>
                          <a:endParaRPr lang="ko-Kore-KR" altLang="en-US" sz="1500" b="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ore-KR" altLang="en-US" sz="15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</m:oMath>
                            </m:oMathPara>
                          </a14:m>
                          <a:endParaRPr lang="ko-Kore-KR" altLang="en-US" sz="1500" b="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1</a:t>
                          </a:r>
                          <a:endParaRPr lang="ko-Kore-KR" altLang="en-US" sz="1500" b="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579072198"/>
                      </a:ext>
                    </a:extLst>
                  </a:tr>
                  <a:tr h="344174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>
                              <a:solidFill>
                                <a:schemeClr val="tx1"/>
                              </a:solidFill>
                            </a:rPr>
                            <a:t>Squaring</a:t>
                          </a:r>
                          <a:endParaRPr lang="ko-Kore-KR" alt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ore-KR" altLang="en-US" sz="15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</m:oMath>
                            </m:oMathPara>
                          </a14:m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13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500" b="0" dirty="0"/>
                            <a:t>23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ore-KR" altLang="en-US" sz="15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</m:oMath>
                            </m:oMathPara>
                          </a14:m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ore-KR" altLang="en-US" sz="15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</m:oMath>
                            </m:oMathPara>
                          </a14:m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500" b="0" dirty="0"/>
                            <a:t>14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03371184"/>
                      </a:ext>
                    </a:extLst>
                  </a:tr>
                  <a:tr h="344174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>
                              <a:solidFill>
                                <a:schemeClr val="tx1"/>
                              </a:solidFill>
                            </a:rPr>
                            <a:t>Multiplication</a:t>
                          </a:r>
                          <a:endParaRPr lang="ko-Kore-KR" alt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0584" marR="10058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Schoolbook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42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1,110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1,183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148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333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59809315"/>
                      </a:ext>
                    </a:extLst>
                  </a:tr>
                  <a:tr h="344174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Montgomery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51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1,950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2,275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728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1,430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0903300"/>
                      </a:ext>
                    </a:extLst>
                  </a:tr>
                  <a:tr h="344174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WISA’22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198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966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462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4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54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6758422"/>
                      </a:ext>
                    </a:extLst>
                  </a:tr>
                  <a:tr h="602304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>
                              <a:solidFill>
                                <a:schemeClr val="tx1"/>
                              </a:solidFill>
                            </a:rPr>
                            <a:t>Inversion</a:t>
                          </a:r>
                          <a:endParaRPr lang="ko-Kore-KR" alt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500" b="0" dirty="0"/>
                            <a:t>Itoh-</a:t>
                          </a:r>
                          <a:r>
                            <a:rPr lang="en-US" altLang="ko-Kore-KR" sz="1500" b="0" dirty="0" err="1"/>
                            <a:t>Tsujii</a:t>
                          </a:r>
                          <a:r>
                            <a:rPr lang="en-US" altLang="ko-Kore-KR" sz="1500" b="0" dirty="0"/>
                            <a:t>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500" b="0" dirty="0"/>
                            <a:t>+ WISA’22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422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4,988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1,848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16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369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281554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표 3">
                <a:extLst>
                  <a:ext uri="{FF2B5EF4-FFF2-40B4-BE49-F238E27FC236}">
                    <a16:creationId xmlns:a16="http://schemas.microsoft.com/office/drawing/2014/main" id="{7E3486F6-4447-BB43-6E63-4E552DD181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232489"/>
                  </p:ext>
                </p:extLst>
              </p:nvPr>
            </p:nvGraphicFramePr>
            <p:xfrm>
              <a:off x="499290" y="1465658"/>
              <a:ext cx="10514423" cy="524865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25452">
                      <a:extLst>
                        <a:ext uri="{9D8B030D-6E8A-4147-A177-3AD203B41FA5}">
                          <a16:colId xmlns:a16="http://schemas.microsoft.com/office/drawing/2014/main" val="3696545181"/>
                        </a:ext>
                      </a:extLst>
                    </a:gridCol>
                    <a:gridCol w="1540675">
                      <a:extLst>
                        <a:ext uri="{9D8B030D-6E8A-4147-A177-3AD203B41FA5}">
                          <a16:colId xmlns:a16="http://schemas.microsoft.com/office/drawing/2014/main" val="2100110653"/>
                        </a:ext>
                      </a:extLst>
                    </a:gridCol>
                    <a:gridCol w="1463040">
                      <a:extLst>
                        <a:ext uri="{9D8B030D-6E8A-4147-A177-3AD203B41FA5}">
                          <a16:colId xmlns:a16="http://schemas.microsoft.com/office/drawing/2014/main" val="1543007855"/>
                        </a:ext>
                      </a:extLst>
                    </a:gridCol>
                    <a:gridCol w="1228044">
                      <a:extLst>
                        <a:ext uri="{9D8B030D-6E8A-4147-A177-3AD203B41FA5}">
                          <a16:colId xmlns:a16="http://schemas.microsoft.com/office/drawing/2014/main" val="1886151020"/>
                        </a:ext>
                      </a:extLst>
                    </a:gridCol>
                    <a:gridCol w="1314303">
                      <a:extLst>
                        <a:ext uri="{9D8B030D-6E8A-4147-A177-3AD203B41FA5}">
                          <a16:colId xmlns:a16="http://schemas.microsoft.com/office/drawing/2014/main" val="2714368524"/>
                        </a:ext>
                      </a:extLst>
                    </a:gridCol>
                    <a:gridCol w="1314303">
                      <a:extLst>
                        <a:ext uri="{9D8B030D-6E8A-4147-A177-3AD203B41FA5}">
                          <a16:colId xmlns:a16="http://schemas.microsoft.com/office/drawing/2014/main" val="1906275903"/>
                        </a:ext>
                      </a:extLst>
                    </a:gridCol>
                    <a:gridCol w="1314303">
                      <a:extLst>
                        <a:ext uri="{9D8B030D-6E8A-4147-A177-3AD203B41FA5}">
                          <a16:colId xmlns:a16="http://schemas.microsoft.com/office/drawing/2014/main" val="949906907"/>
                        </a:ext>
                      </a:extLst>
                    </a:gridCol>
                    <a:gridCol w="1314303">
                      <a:extLst>
                        <a:ext uri="{9D8B030D-6E8A-4147-A177-3AD203B41FA5}">
                          <a16:colId xmlns:a16="http://schemas.microsoft.com/office/drawing/2014/main" val="3912119935"/>
                        </a:ext>
                      </a:extLst>
                    </a:gridCol>
                  </a:tblGrid>
                  <a:tr h="602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/>
                            <a:t>Binary Field</a:t>
                          </a:r>
                          <a:endParaRPr lang="ko-Kore-KR" alt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/>
                            <a:t>Arithmetic</a:t>
                          </a:r>
                          <a:endParaRPr lang="ko-Kore-KR" alt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/>
                            <a:t>Method</a:t>
                          </a:r>
                          <a:endParaRPr lang="ko-Kore-KR" alt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/>
                            <a:t>Qubits</a:t>
                          </a:r>
                          <a:endParaRPr lang="ko-Kore-KR" alt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/>
                            <a:t>Clifford</a:t>
                          </a:r>
                          <a:endParaRPr lang="ko-Kore-KR" alt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/>
                            <a:t>T gates</a:t>
                          </a:r>
                          <a:endParaRPr lang="ko-Kore-KR" alt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/>
                            <a:t>T-depth</a:t>
                          </a:r>
                          <a:endParaRPr lang="ko-Kore-KR" alt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/>
                            <a:t>Full depth</a:t>
                          </a:r>
                          <a:endParaRPr lang="ko-Kore-KR" altLang="en-US" sz="15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02303582"/>
                      </a:ext>
                    </a:extLst>
                  </a:tr>
                  <a:tr h="344174">
                    <a:tc rowSpan="6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100584" marR="100584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35" t="-26776" r="-925926" b="-1021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>
                              <a:solidFill>
                                <a:schemeClr val="tx1"/>
                              </a:solidFill>
                            </a:rPr>
                            <a:t>Addition</a:t>
                          </a:r>
                          <a:endParaRPr lang="ko-Kore-KR" alt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75000" t="-181481" r="-442241" b="-1270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24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12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99038" t="-181481" r="-200962" b="-1270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04854" t="-181481" r="-102913" b="-1270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1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49762324"/>
                      </a:ext>
                    </a:extLst>
                  </a:tr>
                  <a:tr h="344174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>
                              <a:solidFill>
                                <a:schemeClr val="tx1"/>
                              </a:solidFill>
                            </a:rPr>
                            <a:t>Squaring</a:t>
                          </a:r>
                          <a:endParaRPr lang="ko-Kore-KR" alt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75000" t="-281481" r="-442241" b="-1170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12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7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99038" t="-281481" r="-200962" b="-1170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04854" t="-281481" r="-102913" b="-1170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2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3268693"/>
                      </a:ext>
                    </a:extLst>
                  </a:tr>
                  <a:tr h="344174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>
                              <a:solidFill>
                                <a:schemeClr val="tx1"/>
                              </a:solidFill>
                            </a:rPr>
                            <a:t>Multiplication</a:t>
                          </a:r>
                          <a:endParaRPr lang="ko-Kore-KR" alt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0584" marR="10058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Schoolbook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3</a:t>
                          </a:r>
                          <a:r>
                            <a:rPr lang="en-US" altLang="ko-KR" sz="1500" b="0" dirty="0"/>
                            <a:t>6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921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1,008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136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307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31001075"/>
                      </a:ext>
                    </a:extLst>
                  </a:tr>
                  <a:tr h="344174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Montgomery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47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1,702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1,932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624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1,224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63896664"/>
                      </a:ext>
                    </a:extLst>
                  </a:tr>
                  <a:tr h="344174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WISA’22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162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761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378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4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37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8548240"/>
                      </a:ext>
                    </a:extLst>
                  </a:tr>
                  <a:tr h="602304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>
                              <a:solidFill>
                                <a:schemeClr val="tx1"/>
                              </a:solidFill>
                            </a:rPr>
                            <a:t>Inversion</a:t>
                          </a:r>
                          <a:endParaRPr lang="ko-Kore-KR" alt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Itoh-</a:t>
                          </a:r>
                          <a:r>
                            <a:rPr lang="en-US" altLang="ko-Kore-KR" sz="1500" b="0" dirty="0" err="1"/>
                            <a:t>Tsujii</a:t>
                          </a:r>
                          <a:r>
                            <a:rPr lang="en-US" altLang="ko-Kore-KR" sz="1500" b="0" dirty="0"/>
                            <a:t> </a:t>
                          </a:r>
                        </a:p>
                        <a:p>
                          <a:pPr algn="ctr"/>
                          <a:r>
                            <a:rPr lang="en-US" altLang="ko-Kore-KR" sz="1500" b="0" dirty="0"/>
                            <a:t>+ WISA’22</a:t>
                          </a:r>
                          <a:endParaRPr lang="ko-Kore-KR" altLang="en-US" sz="1500" b="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402</a:t>
                          </a:r>
                          <a:endParaRPr lang="ko-Kore-KR" altLang="en-US" sz="1500" b="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4,758</a:t>
                          </a:r>
                          <a:endParaRPr lang="ko-Kore-KR" altLang="en-US" sz="1500" b="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1,890</a:t>
                          </a:r>
                          <a:endParaRPr lang="ko-Kore-KR" altLang="en-US" sz="1500" b="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20</a:t>
                          </a:r>
                          <a:endParaRPr lang="ko-Kore-KR" altLang="en-US" sz="1500" b="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194</a:t>
                          </a:r>
                          <a:endParaRPr lang="ko-Kore-KR" altLang="en-US" sz="1500" b="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0535814"/>
                      </a:ext>
                    </a:extLst>
                  </a:tr>
                  <a:tr h="344174">
                    <a:tc rowSpan="6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100584" marR="100584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1235" t="-126776" r="-925926" b="-21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>
                              <a:solidFill>
                                <a:schemeClr val="tx1"/>
                              </a:solidFill>
                            </a:rPr>
                            <a:t>Addition</a:t>
                          </a:r>
                          <a:endParaRPr lang="ko-Kore-KR" alt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175000" t="-859259" r="-442241" b="-5925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26</a:t>
                          </a:r>
                          <a:endParaRPr lang="ko-Kore-KR" altLang="en-US" sz="1500" b="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13</a:t>
                          </a:r>
                          <a:endParaRPr lang="ko-Kore-KR" altLang="en-US" sz="1500" b="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499038" t="-859259" r="-200962" b="-5925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604854" t="-859259" r="-102913" b="-5925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1</a:t>
                          </a:r>
                          <a:endParaRPr lang="ko-Kore-KR" altLang="en-US" sz="1500" b="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579072198"/>
                      </a:ext>
                    </a:extLst>
                  </a:tr>
                  <a:tr h="344174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>
                              <a:solidFill>
                                <a:schemeClr val="tx1"/>
                              </a:solidFill>
                            </a:rPr>
                            <a:t>Squaring</a:t>
                          </a:r>
                          <a:endParaRPr lang="ko-Kore-KR" alt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75000" t="-959259" r="-442241" b="-4925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13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500" b="0" dirty="0"/>
                            <a:t>23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99038" t="-959259" r="-200962" b="-4925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04854" t="-959259" r="-102913" b="-4925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500" b="0" dirty="0"/>
                            <a:t>14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03371184"/>
                      </a:ext>
                    </a:extLst>
                  </a:tr>
                  <a:tr h="344174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>
                              <a:solidFill>
                                <a:schemeClr val="tx1"/>
                              </a:solidFill>
                            </a:rPr>
                            <a:t>Multiplication</a:t>
                          </a:r>
                          <a:endParaRPr lang="ko-Kore-KR" alt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0584" marR="10058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Schoolbook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42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1,110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1,183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148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333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59809315"/>
                      </a:ext>
                    </a:extLst>
                  </a:tr>
                  <a:tr h="344174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Montgomery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51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1,950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2,275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728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1,430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0903300"/>
                      </a:ext>
                    </a:extLst>
                  </a:tr>
                  <a:tr h="344174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WISA’22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198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966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462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4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54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6758422"/>
                      </a:ext>
                    </a:extLst>
                  </a:tr>
                  <a:tr h="602304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>
                              <a:solidFill>
                                <a:schemeClr val="tx1"/>
                              </a:solidFill>
                            </a:rPr>
                            <a:t>Inversion</a:t>
                          </a:r>
                          <a:endParaRPr lang="ko-Kore-KR" alt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500" b="0" dirty="0"/>
                            <a:t>Itoh-</a:t>
                          </a:r>
                          <a:r>
                            <a:rPr lang="en-US" altLang="ko-Kore-KR" sz="1500" b="0" dirty="0" err="1"/>
                            <a:t>Tsujii</a:t>
                          </a:r>
                          <a:r>
                            <a:rPr lang="en-US" altLang="ko-Kore-KR" sz="1500" b="0" dirty="0"/>
                            <a:t>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500" b="0" dirty="0"/>
                            <a:t>+ WISA’22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422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4,988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1,848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16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b="0" dirty="0"/>
                            <a:t>369</a:t>
                          </a:r>
                          <a:endParaRPr lang="ko-Kore-KR" altLang="en-US" sz="15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281554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9E0A32-8058-27B4-9FAE-B174612798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4543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7;p28">
            <a:extLst>
              <a:ext uri="{FF2B5EF4-FFF2-40B4-BE49-F238E27FC236}">
                <a16:creationId xmlns:a16="http://schemas.microsoft.com/office/drawing/2014/main" id="{4F76ECF9-2EC6-A801-453F-5472BD8D99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" b="1" dirty="0"/>
              <a:t>Code</a:t>
            </a:r>
            <a:r>
              <a:rPr lang="ko" dirty="0"/>
              <a:t> 기반 </a:t>
            </a:r>
            <a:r>
              <a:rPr lang="ko" b="1" dirty="0"/>
              <a:t>PQC</a:t>
            </a:r>
            <a:r>
              <a:rPr lang="ko" dirty="0"/>
              <a:t> 양자 구현</a:t>
            </a:r>
            <a:r>
              <a:rPr lang="en-US" altLang="ko" dirty="0"/>
              <a:t>: </a:t>
            </a:r>
            <a:r>
              <a:rPr lang="en-US" altLang="ko" b="1" dirty="0"/>
              <a:t>Classic McEliece</a:t>
            </a:r>
            <a:endParaRPr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1DD96-82FB-953D-8A6F-F5BEB29F2A52}"/>
              </a:ext>
            </a:extLst>
          </p:cNvPr>
          <p:cNvSpPr txBox="1"/>
          <p:nvPr/>
        </p:nvSpPr>
        <p:spPr>
          <a:xfrm>
            <a:off x="213445" y="1236530"/>
            <a:ext cx="5567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400" b="1" dirty="0">
                <a:solidFill>
                  <a:schemeClr val="accent1">
                    <a:lumMod val="75000"/>
                  </a:schemeClr>
                </a:solidFill>
              </a:rPr>
              <a:t>Classic McEliece </a:t>
            </a:r>
            <a:r>
              <a:rPr kumimoji="1" lang="ko-Kore-KR" altLang="en-US" sz="2400" b="1" dirty="0">
                <a:solidFill>
                  <a:schemeClr val="accent1">
                    <a:lumMod val="75000"/>
                  </a:schemeClr>
                </a:solidFill>
              </a:rPr>
              <a:t>핵심 연산자</a:t>
            </a:r>
            <a:r>
              <a:rPr kumimoji="1" lang="ko-Kore-KR" alt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kumimoji="1" lang="ko-Kore-KR" altLang="en-US" sz="2400" dirty="0"/>
              <a:t>양자 회로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9B1F4E-5222-1A47-9D34-D29327626C57}"/>
                  </a:ext>
                </a:extLst>
              </p:cNvPr>
              <p:cNvSpPr txBox="1"/>
              <p:nvPr/>
            </p:nvSpPr>
            <p:spPr>
              <a:xfrm>
                <a:off x="748618" y="1811082"/>
                <a:ext cx="6108724" cy="7837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2200" b="1" dirty="0">
                    <a:solidFill>
                      <a:schemeClr val="tx1"/>
                    </a:solidFill>
                  </a:rPr>
                  <a:t>Binary Field </a:t>
                </a:r>
                <a:r>
                  <a:rPr kumimoji="1" lang="ko-Kore-KR" altLang="en-US" sz="2200" b="1" dirty="0">
                    <a:solidFill>
                      <a:schemeClr val="tx1"/>
                    </a:solidFill>
                  </a:rPr>
                  <a:t>산술 </a:t>
                </a:r>
                <a:r>
                  <a:rPr kumimoji="1" lang="en-US" altLang="ko-Kore-KR" sz="2200" b="1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sSup>
                          <m:sSupPr>
                            <m:ctrlPr>
                              <a:rPr kumimoji="1" lang="en-US" altLang="ko-Kore-KR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ko-Kore-KR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sup>
                        </m:sSup>
                      </m:sub>
                    </m:sSub>
                    <m:r>
                      <a:rPr kumimoji="1" lang="en-US" altLang="ko-Kore-KR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ore-KR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sSup>
                          <m:sSupPr>
                            <m:ctrlPr>
                              <a:rPr kumimoji="1" lang="en-US" altLang="ko-Kore-KR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ko-Kore-KR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1" lang="en-US" altLang="ko-KR" sz="2200" b="1" dirty="0">
                    <a:solidFill>
                      <a:schemeClr val="tx1"/>
                    </a:solidFill>
                  </a:rPr>
                  <a:t>)</a:t>
                </a:r>
                <a:endParaRPr kumimoji="1" lang="en-US" altLang="ko-Kore-KR" sz="2200" b="1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2200" dirty="0">
                    <a:solidFill>
                      <a:schemeClr val="tx1"/>
                    </a:solidFill>
                  </a:rPr>
                  <a:t>Addition, Squaring, Multiplication, Inversion</a:t>
                </a:r>
                <a:endParaRPr kumimoji="1" lang="ko-Kore-KR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9B1F4E-5222-1A47-9D34-D29327626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18" y="1811082"/>
                <a:ext cx="6108724" cy="783741"/>
              </a:xfrm>
              <a:prstGeom prst="rect">
                <a:avLst/>
              </a:prstGeom>
              <a:blipFill>
                <a:blip r:embed="rId2"/>
                <a:stretch>
                  <a:fillRect l="-1247" t="-6349" b="-1269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8C26B05-AFC0-9A7D-B3BD-8FF8D4EB78D6}"/>
              </a:ext>
            </a:extLst>
          </p:cNvPr>
          <p:cNvSpPr txBox="1"/>
          <p:nvPr/>
        </p:nvSpPr>
        <p:spPr>
          <a:xfrm>
            <a:off x="748618" y="3894588"/>
            <a:ext cx="465435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200" b="1" dirty="0"/>
              <a:t>Syndrome computation (Encoding) </a:t>
            </a:r>
            <a:r>
              <a:rPr kumimoji="1" lang="en-US" altLang="ko-Kore-KR" sz="2200" b="1" dirty="0">
                <a:sym typeface="Wingdings" pitchFamily="2" charset="2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sz="2200" b="1" dirty="0">
                <a:sym typeface="Wingdings" pitchFamily="2" charset="2"/>
              </a:rPr>
              <a:t>Matrix and Vector </a:t>
            </a:r>
            <a:r>
              <a:rPr kumimoji="1" lang="ko-Kore-KR" altLang="en-US" sz="2200" b="1" dirty="0">
                <a:sym typeface="Wingdings" pitchFamily="2" charset="2"/>
              </a:rPr>
              <a:t>곱셈</a:t>
            </a:r>
            <a:endParaRPr kumimoji="1" lang="en-US" altLang="ko-Kore-KR" sz="2200" b="1" dirty="0">
              <a:sym typeface="Wingdings" pitchFamily="2" charset="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ko-Kore-KR" sz="2200" dirty="0">
                <a:sym typeface="Wingdings" pitchFamily="2" charset="2"/>
              </a:rPr>
              <a:t>Naïve </a:t>
            </a:r>
            <a:r>
              <a:rPr kumimoji="1" lang="en-US" altLang="ko-KR" sz="2200" dirty="0">
                <a:sym typeface="Wingdings" pitchFamily="2" charset="2"/>
              </a:rPr>
              <a:t>(out-of-place)</a:t>
            </a:r>
            <a:endParaRPr kumimoji="1" lang="en-US" altLang="ko-Kore-KR" sz="2200" dirty="0">
              <a:sym typeface="Wingdings" pitchFamily="2" charset="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ko-Kore-KR" sz="2200" dirty="0">
                <a:sym typeface="Wingdings" pitchFamily="2" charset="2"/>
              </a:rPr>
              <a:t>PLU Decomposition</a:t>
            </a:r>
            <a:endParaRPr kumimoji="1" lang="ko-Kore-KR" altLang="en-US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450E28-4721-507C-F348-4275083A2530}"/>
              </a:ext>
            </a:extLst>
          </p:cNvPr>
          <p:cNvSpPr txBox="1"/>
          <p:nvPr/>
        </p:nvSpPr>
        <p:spPr>
          <a:xfrm>
            <a:off x="748618" y="5567437"/>
            <a:ext cx="44265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200" b="1" dirty="0"/>
              <a:t>Error correction (Decoding)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sz="2200" b="1" dirty="0">
                <a:sym typeface="Wingdings" pitchFamily="2" charset="2"/>
              </a:rPr>
              <a:t> Berlekamp-Massey </a:t>
            </a:r>
            <a:r>
              <a:rPr kumimoji="1" lang="ko-Kore-KR" altLang="en-US" sz="2200" b="1" dirty="0">
                <a:sym typeface="Wingdings" pitchFamily="2" charset="2"/>
              </a:rPr>
              <a:t>알고리즘</a:t>
            </a:r>
            <a:endParaRPr kumimoji="1" lang="ko-Kore-KR" altLang="en-US" sz="2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AC5BD1-6423-861E-395F-A6A823DFD4D0}"/>
              </a:ext>
            </a:extLst>
          </p:cNvPr>
          <p:cNvSpPr txBox="1"/>
          <p:nvPr/>
        </p:nvSpPr>
        <p:spPr>
          <a:xfrm>
            <a:off x="748617" y="2898848"/>
            <a:ext cx="29215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200" b="1" dirty="0"/>
              <a:t>Gaussian Elimination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sz="2200" dirty="0"/>
              <a:t>Gauss-Jordan</a:t>
            </a:r>
            <a:endParaRPr kumimoji="1" lang="ko-Kore-KR" altLang="en-US" sz="2200" dirty="0"/>
          </a:p>
        </p:txBody>
      </p:sp>
      <p:sp>
        <p:nvSpPr>
          <p:cNvPr id="11" name="오른쪽 중괄호[R] 10">
            <a:extLst>
              <a:ext uri="{FF2B5EF4-FFF2-40B4-BE49-F238E27FC236}">
                <a16:creationId xmlns:a16="http://schemas.microsoft.com/office/drawing/2014/main" id="{2F9B967B-857B-DD49-6F3A-DEB988C3711F}"/>
              </a:ext>
            </a:extLst>
          </p:cNvPr>
          <p:cNvSpPr/>
          <p:nvPr/>
        </p:nvSpPr>
        <p:spPr>
          <a:xfrm>
            <a:off x="6857342" y="1913864"/>
            <a:ext cx="344444" cy="630865"/>
          </a:xfrm>
          <a:prstGeom prst="rightBrac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C7323E-FACF-54BB-2688-AA8C0A8D70F6}"/>
              </a:ext>
            </a:extLst>
          </p:cNvPr>
          <p:cNvSpPr txBox="1"/>
          <p:nvPr/>
        </p:nvSpPr>
        <p:spPr>
          <a:xfrm>
            <a:off x="7371907" y="2013852"/>
            <a:ext cx="2598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200" b="1" dirty="0">
                <a:solidFill>
                  <a:schemeClr val="accent1">
                    <a:lumMod val="75000"/>
                  </a:schemeClr>
                </a:solidFill>
              </a:rPr>
              <a:t>Key Pair,  Decryption</a:t>
            </a:r>
            <a:endParaRPr kumimoji="1" lang="ko-Kore-KR" altLang="en-US" sz="2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오른쪽 중괄호[R] 12">
            <a:extLst>
              <a:ext uri="{FF2B5EF4-FFF2-40B4-BE49-F238E27FC236}">
                <a16:creationId xmlns:a16="http://schemas.microsoft.com/office/drawing/2014/main" id="{F2B65CE2-0DCC-DB8E-553F-71771C6C119D}"/>
              </a:ext>
            </a:extLst>
          </p:cNvPr>
          <p:cNvSpPr/>
          <p:nvPr/>
        </p:nvSpPr>
        <p:spPr>
          <a:xfrm>
            <a:off x="6882007" y="2966511"/>
            <a:ext cx="344444" cy="630865"/>
          </a:xfrm>
          <a:prstGeom prst="rightBrac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A41EE8-C3A5-A383-61C8-47C56FA4B470}"/>
              </a:ext>
            </a:extLst>
          </p:cNvPr>
          <p:cNvSpPr txBox="1"/>
          <p:nvPr/>
        </p:nvSpPr>
        <p:spPr>
          <a:xfrm>
            <a:off x="7396572" y="3066499"/>
            <a:ext cx="11252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200" b="1" dirty="0">
                <a:solidFill>
                  <a:schemeClr val="accent1">
                    <a:lumMod val="75000"/>
                  </a:schemeClr>
                </a:solidFill>
              </a:rPr>
              <a:t>Key Pair</a:t>
            </a:r>
            <a:endParaRPr kumimoji="1" lang="ko-Kore-KR" altLang="en-US" sz="2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EB28E2A9-3574-26DE-C6CD-810734EA97C3}"/>
              </a:ext>
            </a:extLst>
          </p:cNvPr>
          <p:cNvSpPr/>
          <p:nvPr/>
        </p:nvSpPr>
        <p:spPr>
          <a:xfrm>
            <a:off x="6882007" y="4007444"/>
            <a:ext cx="344444" cy="1208564"/>
          </a:xfrm>
          <a:prstGeom prst="rightBrac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76A5C8-4041-6BC9-A7D7-E21C9E30256F}"/>
              </a:ext>
            </a:extLst>
          </p:cNvPr>
          <p:cNvSpPr txBox="1"/>
          <p:nvPr/>
        </p:nvSpPr>
        <p:spPr>
          <a:xfrm>
            <a:off x="7396572" y="4380117"/>
            <a:ext cx="14463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200" b="1" dirty="0">
                <a:solidFill>
                  <a:schemeClr val="accent1">
                    <a:lumMod val="75000"/>
                  </a:schemeClr>
                </a:solidFill>
              </a:rPr>
              <a:t>Encryption</a:t>
            </a:r>
            <a:endParaRPr kumimoji="1" lang="ko-Kore-KR" altLang="en-US" sz="2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오른쪽 중괄호[R] 18">
            <a:extLst>
              <a:ext uri="{FF2B5EF4-FFF2-40B4-BE49-F238E27FC236}">
                <a16:creationId xmlns:a16="http://schemas.microsoft.com/office/drawing/2014/main" id="{CAAB9A52-6356-ABB5-D3AA-6675BEF6C78D}"/>
              </a:ext>
            </a:extLst>
          </p:cNvPr>
          <p:cNvSpPr/>
          <p:nvPr/>
        </p:nvSpPr>
        <p:spPr>
          <a:xfrm>
            <a:off x="6908809" y="5704133"/>
            <a:ext cx="344444" cy="531649"/>
          </a:xfrm>
          <a:prstGeom prst="rightBrac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0ACF9D-6499-3C56-FCE0-AF4E20C391A3}"/>
              </a:ext>
            </a:extLst>
          </p:cNvPr>
          <p:cNvSpPr txBox="1"/>
          <p:nvPr/>
        </p:nvSpPr>
        <p:spPr>
          <a:xfrm>
            <a:off x="7414807" y="5747425"/>
            <a:ext cx="14784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200" b="1" dirty="0">
                <a:solidFill>
                  <a:schemeClr val="accent1">
                    <a:lumMod val="75000"/>
                  </a:schemeClr>
                </a:solidFill>
              </a:rPr>
              <a:t>Decryption</a:t>
            </a:r>
            <a:endParaRPr kumimoji="1" lang="ko-Kore-KR" altLang="en-US" sz="2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A1422C-65A9-9C93-DA67-BBB8F407BFD1}"/>
              </a:ext>
            </a:extLst>
          </p:cNvPr>
          <p:cNvSpPr/>
          <p:nvPr/>
        </p:nvSpPr>
        <p:spPr>
          <a:xfrm>
            <a:off x="748617" y="2869264"/>
            <a:ext cx="7837976" cy="862714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0A7194-0539-2E13-78A2-DD376FDF7E7D}"/>
              </a:ext>
            </a:extLst>
          </p:cNvPr>
          <p:cNvSpPr txBox="1"/>
          <p:nvPr/>
        </p:nvSpPr>
        <p:spPr>
          <a:xfrm>
            <a:off x="8756714" y="2786592"/>
            <a:ext cx="314919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C00000"/>
                </a:solidFill>
              </a:rPr>
              <a:t>+ Information Set Decoding </a:t>
            </a:r>
          </a:p>
          <a:p>
            <a:pPr algn="ctr"/>
            <a:r>
              <a:rPr kumimoji="1" lang="en-US" altLang="ko-Kore-KR" sz="2000" b="1" dirty="0">
                <a:solidFill>
                  <a:srgbClr val="C00000"/>
                </a:solidFill>
              </a:rPr>
              <a:t>(ISD) algorithm</a:t>
            </a:r>
          </a:p>
          <a:p>
            <a:pPr algn="ctr"/>
            <a:endParaRPr kumimoji="1" lang="en-US" altLang="ko-Kore-KR" sz="600" b="1" dirty="0"/>
          </a:p>
          <a:p>
            <a:pPr algn="ctr"/>
            <a:r>
              <a:rPr kumimoji="1"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kumimoji="1"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뒤에서 한번 더 다룰 예정</a:t>
            </a:r>
            <a:r>
              <a:rPr kumimoji="1"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kumimoji="1" lang="ko-Kore-KR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슬라이드 번호 개체 틀 5">
            <a:extLst>
              <a:ext uri="{FF2B5EF4-FFF2-40B4-BE49-F238E27FC236}">
                <a16:creationId xmlns:a16="http://schemas.microsoft.com/office/drawing/2014/main" id="{2D2F7EBF-E0AC-643A-96BA-84A73815E013}"/>
              </a:ext>
            </a:extLst>
          </p:cNvPr>
          <p:cNvSpPr txBox="1">
            <a:spLocks/>
          </p:cNvSpPr>
          <p:nvPr/>
        </p:nvSpPr>
        <p:spPr>
          <a:xfrm>
            <a:off x="11017827" y="6402954"/>
            <a:ext cx="371560" cy="365125"/>
          </a:xfrm>
          <a:prstGeom prst="rect">
            <a:avLst/>
          </a:prstGeom>
        </p:spPr>
        <p:txBody>
          <a:bodyPr/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852B28-D290-2A4B-A90A-47EAEF72A8E4}" type="slidenum">
              <a:rPr kumimoji="1" lang="ko-Kore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22</a:t>
            </a:fld>
            <a:endParaRPr kumimoji="1" lang="ko-Kore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776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/>
        </p:nvSpPr>
        <p:spPr>
          <a:xfrm>
            <a:off x="2056750" y="5829600"/>
            <a:ext cx="378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AFC87961-2D37-A19F-DBFD-47E30F4523D9}"/>
              </a:ext>
            </a:extLst>
          </p:cNvPr>
          <p:cNvSpPr/>
          <p:nvPr/>
        </p:nvSpPr>
        <p:spPr>
          <a:xfrm>
            <a:off x="190123" y="136525"/>
            <a:ext cx="11651810" cy="91367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A22FDA-A132-C4C7-5EF3-A5CAB29C4A20}"/>
              </a:ext>
            </a:extLst>
          </p:cNvPr>
          <p:cNvSpPr txBox="1"/>
          <p:nvPr/>
        </p:nvSpPr>
        <p:spPr>
          <a:xfrm>
            <a:off x="0" y="77131"/>
            <a:ext cx="70086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200" b="1" dirty="0">
                <a:solidFill>
                  <a:schemeClr val="accent1"/>
                </a:solidFill>
              </a:rPr>
              <a:t>파랑</a:t>
            </a:r>
            <a:r>
              <a:rPr kumimoji="1" lang="en-US" altLang="ko-KR" sz="2200" b="1" dirty="0">
                <a:solidFill>
                  <a:schemeClr val="accent1"/>
                </a:solidFill>
              </a:rPr>
              <a:t>: </a:t>
            </a:r>
            <a:r>
              <a:rPr kumimoji="1" lang="ko-KR" altLang="en-US" sz="2200" b="1" dirty="0">
                <a:solidFill>
                  <a:schemeClr val="accent1"/>
                </a:solidFill>
              </a:rPr>
              <a:t>구현 완료</a:t>
            </a:r>
            <a:r>
              <a:rPr kumimoji="1" lang="en-US" altLang="ko-KR" sz="2200" b="1" dirty="0">
                <a:solidFill>
                  <a:schemeClr val="accent1"/>
                </a:solidFill>
              </a:rPr>
              <a:t>,</a:t>
            </a:r>
            <a:r>
              <a:rPr kumimoji="1" lang="ko-KR" altLang="en-US" sz="2200" b="1" dirty="0">
                <a:solidFill>
                  <a:srgbClr val="C00000"/>
                </a:solidFill>
              </a:rPr>
              <a:t> </a:t>
            </a:r>
            <a:r>
              <a:rPr kumimoji="1" lang="ko-KR" altLang="en-US" sz="2200" b="1" dirty="0">
                <a:solidFill>
                  <a:schemeClr val="accent2"/>
                </a:solidFill>
              </a:rPr>
              <a:t>주황</a:t>
            </a:r>
            <a:r>
              <a:rPr kumimoji="1" lang="en-US" altLang="ko-KR" sz="2200" b="1" dirty="0">
                <a:solidFill>
                  <a:schemeClr val="accent2"/>
                </a:solidFill>
              </a:rPr>
              <a:t>: </a:t>
            </a:r>
            <a:r>
              <a:rPr kumimoji="1" lang="ko-KR" altLang="en-US" sz="2200" b="1" dirty="0">
                <a:solidFill>
                  <a:schemeClr val="accent2"/>
                </a:solidFill>
              </a:rPr>
              <a:t>메모리 이슈</a:t>
            </a:r>
            <a:r>
              <a:rPr kumimoji="1" lang="en-US" altLang="ko-KR" sz="2200" b="1" dirty="0">
                <a:solidFill>
                  <a:schemeClr val="accent2"/>
                </a:solidFill>
              </a:rPr>
              <a:t>, </a:t>
            </a:r>
            <a:r>
              <a:rPr kumimoji="1" lang="ko-KR" altLang="en-US" sz="2200" b="1" dirty="0">
                <a:solidFill>
                  <a:srgbClr val="C00000"/>
                </a:solidFill>
              </a:rPr>
              <a:t>빨강</a:t>
            </a:r>
            <a:r>
              <a:rPr kumimoji="1" lang="en-US" altLang="ko-KR" sz="2200" b="1" dirty="0">
                <a:solidFill>
                  <a:srgbClr val="C00000"/>
                </a:solidFill>
              </a:rPr>
              <a:t>: </a:t>
            </a:r>
            <a:r>
              <a:rPr kumimoji="1" lang="ko-KR" altLang="en-US" sz="2200" b="1" dirty="0">
                <a:solidFill>
                  <a:srgbClr val="C00000"/>
                </a:solidFill>
              </a:rPr>
              <a:t>구현 미완료</a:t>
            </a:r>
            <a:endParaRPr kumimoji="1" lang="ko-Kore-KR" altLang="en-US" sz="22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7">
                <a:extLst>
                  <a:ext uri="{FF2B5EF4-FFF2-40B4-BE49-F238E27FC236}">
                    <a16:creationId xmlns:a16="http://schemas.microsoft.com/office/drawing/2014/main" id="{D704CC1A-D52B-B9D1-285C-B37767FEF9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2222118"/>
                  </p:ext>
                </p:extLst>
              </p:nvPr>
            </p:nvGraphicFramePr>
            <p:xfrm>
              <a:off x="190123" y="540080"/>
              <a:ext cx="11731110" cy="62619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55185">
                      <a:extLst>
                        <a:ext uri="{9D8B030D-6E8A-4147-A177-3AD203B41FA5}">
                          <a16:colId xmlns:a16="http://schemas.microsoft.com/office/drawing/2014/main" val="827069777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798006651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3840252995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106788732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634148424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346097689"/>
                        </a:ext>
                      </a:extLst>
                    </a:gridCol>
                  </a:tblGrid>
                  <a:tr h="19849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Code-based PQC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Function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Version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Key Operation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Formular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8291709"/>
                      </a:ext>
                    </a:extLst>
                  </a:tr>
                  <a:tr h="471624">
                    <a:tc rowSpan="1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1" dirty="0">
                              <a:solidFill>
                                <a:schemeClr val="accent1"/>
                              </a:solidFill>
                            </a:rPr>
                            <a:t>Classic McEliece</a:t>
                          </a:r>
                          <a:endParaRPr lang="ko-Kore-KR" altLang="en-US" sz="16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Key Pair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mceliece334864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Binary Field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𝟏𝟐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Arithmetic</a:t>
                          </a: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Multiplication, Squaring, Inversion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ko-Kore-KR" sz="1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kumimoji="1" lang="en-US" altLang="ko-Kore-KR" sz="1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ko-KR" sz="10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kumimoji="1" lang="en-US" altLang="ko-Kore-KR" sz="1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kumimoji="1" lang="en-US" altLang="ko-Kore-KR" sz="1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kumimoji="1" lang="en-US" altLang="ko-Kore-KR" sz="1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kumimoji="1" lang="en-US" altLang="ko-Kore-KR" sz="1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kumimoji="1" lang="en-US" altLang="ko-Kore-KR" sz="1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kumimoji="1" lang="en-US" altLang="ko-Kore-KR" sz="1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1" lang="en-US" altLang="ko-Kore-KR" sz="1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1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ore-KR" sz="1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kumimoji="1" lang="en-US" altLang="ko-Kore-KR" sz="1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97709390"/>
                      </a:ext>
                    </a:extLst>
                  </a:tr>
                  <a:tr h="54864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mceliece460896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mceliece6688128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mceliece8192128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Binary Field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𝟏𝟑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Arithmetic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sz="8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39004357"/>
                      </a:ext>
                    </a:extLst>
                  </a:tr>
                  <a:tr h="12192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Key Pair &amp; Cryptanalysis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All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Gauss-Jordan Elimination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acc>
                                <m:accPr>
                                  <m:chr m:val="̃"/>
                                  <m:ctrlPr>
                                    <a:rPr kumimoji="1" lang="en-US" altLang="ko-Kore-KR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ko-Kore-KR" sz="9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  <m:r>
                                <a:rPr kumimoji="1" lang="en-US" altLang="ko-Kore-KR" sz="900" b="0" i="1" smtClean="0">
                                  <a:latin typeface="Cambria Math" panose="02040503050406030204" pitchFamily="18" charset="0"/>
                                </a:rPr>
                                <m:t> →</m:t>
                              </m:r>
                              <m:r>
                                <a:rPr kumimoji="1" lang="en-US" altLang="ko-Kore-KR" sz="9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kumimoji="1" lang="en-US" altLang="ko-Kore-KR" sz="9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altLang="ko-Kore-KR" sz="900" b="0" dirty="0"/>
                            <a:t>(Systematic),  Inverse Matrix</a:t>
                          </a:r>
                          <a:endParaRPr lang="ko-Kore-KR" altLang="en-US" sz="9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63816213"/>
                      </a:ext>
                    </a:extLst>
                  </a:tr>
                  <a:tr h="133399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Encryption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(Encoding)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mceliece334864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(Matrix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Vector) </a:t>
                          </a:r>
                        </a:p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Multiplication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(768 X 3488 )  X 3488 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𝐻𝑒</m:t>
                                </m:r>
                              </m:oMath>
                            </m:oMathPara>
                          </a14:m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87642211"/>
                      </a:ext>
                    </a:extLst>
                  </a:tr>
                  <a:tr h="133399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mceliece460896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(1248 X 4608 )  X 4608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9975618"/>
                      </a:ext>
                    </a:extLst>
                  </a:tr>
                  <a:tr h="133399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mceliece6688128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(1664 X 6688 )  X 6688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9571193"/>
                      </a:ext>
                    </a:extLst>
                  </a:tr>
                  <a:tr h="133399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mceliece8192128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(1664 X 8192 )  X 8192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7842904"/>
                      </a:ext>
                    </a:extLst>
                  </a:tr>
                  <a:tr h="213994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Decryption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(Decoding)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mceliece334864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Berlekamp-Massey</a:t>
                          </a:r>
                        </a:p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Decoding Algorithm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𝟏𝟐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000" b="1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ore-KR" sz="1000" b="1" i="1" baseline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ore-KR" sz="1000" b="1" i="1" baseline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𝟔𝟒</m:t>
                              </m:r>
                            </m:oMath>
                          </a14:m>
                          <a:r>
                            <a:rPr lang="en-US" altLang="ko-Kore-KR" sz="1000" b="1" baseline="0" dirty="0">
                              <a:solidFill>
                                <a:schemeClr val="accent1"/>
                              </a:solidFill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000" b="1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oMath>
                          </a14:m>
                          <a:r>
                            <a:rPr lang="en-US" altLang="ko-Kore-KR" sz="1000" b="1" baseline="0" dirty="0">
                              <a:solidFill>
                                <a:schemeClr val="accent1"/>
                              </a:solidFill>
                            </a:rPr>
                            <a:t>: error count)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Decode</a:t>
                          </a:r>
                          <a:r>
                            <a:rPr lang="ko-KR" altLang="en-US" sz="1000" dirty="0"/>
                            <a:t> </a:t>
                          </a:r>
                          <a:r>
                            <a:rPr lang="en-US" altLang="ko-Kore-KR" sz="1000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ore-KR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ore-KR" sz="1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</m:oMath>
                          </a14:m>
                          <a:r>
                            <a:rPr lang="en-US" altLang="ko-Kore-KR" sz="1000" dirty="0"/>
                            <a:t>Key)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92833123"/>
                      </a:ext>
                    </a:extLst>
                  </a:tr>
                  <a:tr h="133955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mceliece460896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𝟏𝟑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kumimoji="1" lang="en-US" altLang="ko-Kore-KR" sz="1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000" b="1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ore-KR" sz="1000" b="1" i="1" baseline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ore-KR" sz="1000" b="1" i="1" baseline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873070"/>
                      </a:ext>
                    </a:extLst>
                  </a:tr>
                  <a:tr h="133955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mceliece6688128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𝟏𝟑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kumimoji="1" lang="en-US" altLang="ko-Kore-KR" sz="1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000" b="1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ore-KR" sz="1000" b="1" i="1" baseline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ore-KR" sz="1000" b="1" i="1" baseline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𝟏𝟐𝟖</m:t>
                              </m:r>
                            </m:oMath>
                          </a14:m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4754773"/>
                      </a:ext>
                    </a:extLst>
                  </a:tr>
                  <a:tr h="133955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mceliece8192128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𝟏𝟑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000" b="1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ore-KR" sz="1000" b="1" i="1" baseline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ore-KR" sz="1000" b="1" i="1" baseline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𝟏𝟐𝟖</m:t>
                              </m:r>
                            </m:oMath>
                          </a14:m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61941445"/>
                      </a:ext>
                    </a:extLst>
                  </a:tr>
                  <a:tr h="213438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Encapsulation, Decapsulation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All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Hash Function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SHAKE-256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37192444"/>
                      </a:ext>
                    </a:extLst>
                  </a:tr>
                  <a:tr h="213994">
                    <a:tc rowSpan="10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1" dirty="0">
                              <a:solidFill>
                                <a:schemeClr val="accent1"/>
                              </a:solidFill>
                            </a:rPr>
                            <a:t>BI</a:t>
                          </a:r>
                          <a:r>
                            <a:rPr lang="en-US" altLang="ko-Kore-KR" sz="1600" b="1" dirty="0">
                              <a:solidFill>
                                <a:schemeClr val="accent2"/>
                              </a:solidFill>
                            </a:rPr>
                            <a:t>K</a:t>
                          </a:r>
                          <a:r>
                            <a:rPr lang="en-US" altLang="ko-Kore-KR" sz="1600" b="1" dirty="0">
                              <a:solidFill>
                                <a:srgbClr val="C00000"/>
                              </a:solidFill>
                            </a:rPr>
                            <a:t>E</a:t>
                          </a:r>
                          <a:endParaRPr lang="ko-Kore-KR" altLang="en-US" sz="16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Key Pair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Addition, Multiplication</a:t>
                          </a:r>
                          <a:endParaRPr lang="ko-Kore-KR" altLang="en-US" sz="100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𝟏𝟐𝟑𝟐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ko-Kore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ore-KR" sz="1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ore-KR" sz="10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ko-Kore-KR" sz="1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81430039"/>
                      </a:ext>
                    </a:extLst>
                  </a:tr>
                  <a:tr h="214883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𝟐𝟒𝟔𝟓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𝟖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9656249"/>
                      </a:ext>
                    </a:extLst>
                  </a:tr>
                  <a:tr h="21403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𝟒𝟎𝟗𝟕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6913120"/>
                      </a:ext>
                    </a:extLst>
                  </a:tr>
                  <a:tr h="213994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Encryption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Addition, Multiplication</a:t>
                          </a:r>
                          <a:endParaRPr lang="ko-Kore-KR" altLang="en-US" sz="100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𝟏𝟐𝟑𝟐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ko-Kore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ko-Kore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oMath>
                            </m:oMathPara>
                          </a14:m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3165082"/>
                      </a:ext>
                    </a:extLst>
                  </a:tr>
                  <a:tr h="214883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𝟐𝟒𝟔𝟓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𝟖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55401"/>
                      </a:ext>
                    </a:extLst>
                  </a:tr>
                  <a:tr h="21403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𝟒𝟎𝟗𝟕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9217730"/>
                      </a:ext>
                    </a:extLst>
                  </a:tr>
                  <a:tr h="213994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Decryption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rgbClr val="C00000"/>
                              </a:solidFill>
                            </a:rPr>
                            <a:t>Black-Gray-Flip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rgbClr val="C00000"/>
                              </a:solidFill>
                            </a:rPr>
                            <a:t>Decoding Algorithm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𝟏𝟐𝟑𝟐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Decode</a:t>
                          </a:r>
                          <a:r>
                            <a:rPr lang="ko-KR" altLang="en-US" sz="1000" dirty="0"/>
                            <a:t> </a:t>
                          </a:r>
                          <a:r>
                            <a:rPr lang="en-US" altLang="ko-Kore-KR" sz="1000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ore-KR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ore-KR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ore-KR" sz="1000" dirty="0"/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ore-KR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ore-KR" sz="1000" dirty="0"/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ore-KR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ore-KR" sz="1000" dirty="0"/>
                            <a:t>)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13483382"/>
                      </a:ext>
                    </a:extLst>
                  </a:tr>
                  <a:tr h="214883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𝟐𝟒𝟔𝟓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𝟖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796892"/>
                      </a:ext>
                    </a:extLst>
                  </a:tr>
                  <a:tr h="21403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𝟒𝟎𝟗𝟕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7165476"/>
                      </a:ext>
                    </a:extLst>
                  </a:tr>
                  <a:tr h="213438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Encapsulation, Decapsulation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All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Hash Function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SHAKE-256, SHA3-384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481284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7">
                <a:extLst>
                  <a:ext uri="{FF2B5EF4-FFF2-40B4-BE49-F238E27FC236}">
                    <a16:creationId xmlns:a16="http://schemas.microsoft.com/office/drawing/2014/main" id="{D704CC1A-D52B-B9D1-285C-B37767FEF9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2222118"/>
                  </p:ext>
                </p:extLst>
              </p:nvPr>
            </p:nvGraphicFramePr>
            <p:xfrm>
              <a:off x="190123" y="540080"/>
              <a:ext cx="11731110" cy="62619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55185">
                      <a:extLst>
                        <a:ext uri="{9D8B030D-6E8A-4147-A177-3AD203B41FA5}">
                          <a16:colId xmlns:a16="http://schemas.microsoft.com/office/drawing/2014/main" val="827069777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798006651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3840252995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106788732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634148424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346097689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Code-based PQC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Function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Version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Key Operation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Formular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8291709"/>
                      </a:ext>
                    </a:extLst>
                  </a:tr>
                  <a:tr h="471624">
                    <a:tc rowSpan="1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1" dirty="0">
                              <a:solidFill>
                                <a:schemeClr val="accent1"/>
                              </a:solidFill>
                            </a:rPr>
                            <a:t>Classic McEliece</a:t>
                          </a:r>
                          <a:endParaRPr lang="ko-Kore-KR" altLang="en-US" sz="16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Key Pair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mceliece334864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649" t="-62162" r="-201299" b="-1183784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Multiplication, Squaring, Inversion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28750" r="-1299" b="-49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7709390"/>
                      </a:ext>
                    </a:extLst>
                  </a:tr>
                  <a:tr h="54864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mceliece460896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mceliece6688128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mceliece8192128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649" t="-139535" r="-201299" b="-918605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sz="8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39004357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Key Pair &amp; Cryptanalysis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All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Gauss-Jordan Elimination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542105" r="-1299" b="-1978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3816213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Encryption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(Encoding)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mceliece334864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649" t="-158442" r="-201299" b="-3883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(768 X 3488 )  X 3488 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158442" r="-1299" b="-3883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7642211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mceliece460896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(1248 X 4608 )  X 4608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9975618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mceliece6688128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(1664 X 6688 )  X 6688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9571193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mceliece8192128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(1664 X 8192 )  X 8192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7842904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Decryption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(Decoding)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mceliece334864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Berlekamp-Massey</a:t>
                          </a:r>
                        </a:p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Decoding Algorithm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995000" r="-101299" b="-1395000"/>
                          </a:stretch>
                        </a:blipFill>
                      </a:tcPr>
                    </a:tc>
                    <a:tc rowSpan="4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251899" r="-1299" b="-278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833123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mceliece460896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095000" r="-101299" b="-1295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873070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mceliece6688128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195000" r="-101299" b="-1195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4754773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mceliece8192128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363158" r="-101299" b="-1157895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61941445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Encapsulation, Decapsulation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All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Hash Function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SHAKE-256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37192444"/>
                      </a:ext>
                    </a:extLst>
                  </a:tr>
                  <a:tr h="250381">
                    <a:tc rowSpan="10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1" dirty="0">
                              <a:solidFill>
                                <a:schemeClr val="accent1"/>
                              </a:solidFill>
                            </a:rPr>
                            <a:t>BI</a:t>
                          </a:r>
                          <a:r>
                            <a:rPr lang="en-US" altLang="ko-Kore-KR" sz="1600" b="1" dirty="0">
                              <a:solidFill>
                                <a:schemeClr val="accent2"/>
                              </a:solidFill>
                            </a:rPr>
                            <a:t>K</a:t>
                          </a:r>
                          <a:r>
                            <a:rPr lang="en-US" altLang="ko-Kore-KR" sz="1600" b="1" dirty="0">
                              <a:solidFill>
                                <a:srgbClr val="C00000"/>
                              </a:solidFill>
                            </a:rPr>
                            <a:t>E</a:t>
                          </a:r>
                          <a:endParaRPr lang="ko-Kore-KR" altLang="en-US" sz="16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Key Pair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Addition, Multiplication</a:t>
                          </a:r>
                          <a:endParaRPr lang="ko-Kore-KR" altLang="en-US" sz="100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568421" r="-101299" b="-952632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505085" r="-1299" b="-2389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1430039"/>
                      </a:ext>
                    </a:extLst>
                  </a:tr>
                  <a:tr h="252222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585000" r="-101299" b="-805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9656249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685000" r="-101299" b="-705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6913120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Encryption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Addition, Multiplication</a:t>
                          </a:r>
                          <a:endParaRPr lang="ko-Kore-KR" altLang="en-US" sz="100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785000" r="-101299" b="-605000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605085" r="-1299" b="-1389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3165082"/>
                      </a:ext>
                    </a:extLst>
                  </a:tr>
                  <a:tr h="252222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885000" r="-101299" b="-505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55401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2089474" r="-101299" b="-431579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9217730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Decryption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rgbClr val="C00000"/>
                              </a:solidFill>
                            </a:rPr>
                            <a:t>Black-Gray-Flip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rgbClr val="C00000"/>
                              </a:solidFill>
                            </a:rPr>
                            <a:t>Decoding Algorithm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2080000" r="-101299" b="-310000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693333" r="-1299" b="-3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3483382"/>
                      </a:ext>
                    </a:extLst>
                  </a:tr>
                  <a:tr h="252222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2180000" r="-101299" b="-210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796892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2280000" r="-101299" b="-110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7165476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Encapsulation, Decapsulation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All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Hash Function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SHAKE-256, SHA3-384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4812841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E5DD0F3E-6817-05AA-E1AD-EE4E0D6FC5CE}"/>
              </a:ext>
            </a:extLst>
          </p:cNvPr>
          <p:cNvSpPr/>
          <p:nvPr/>
        </p:nvSpPr>
        <p:spPr>
          <a:xfrm>
            <a:off x="6042764" y="1828800"/>
            <a:ext cx="3939436" cy="242273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DC4FC225-4B74-694F-3682-D7227A91D5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7313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altLang="ko" b="1" dirty="0"/>
              <a:t>Classic McEliece </a:t>
            </a:r>
            <a:r>
              <a:rPr lang="ko" altLang="ko-Kore-KR" dirty="0"/>
              <a:t>양자 구현</a:t>
            </a:r>
            <a:r>
              <a:rPr lang="en-US" altLang="ko" dirty="0"/>
              <a:t>: </a:t>
            </a:r>
            <a:r>
              <a:rPr lang="en-US" altLang="ko" b="1" dirty="0"/>
              <a:t>Key Pair</a:t>
            </a:r>
            <a:endParaRPr dirty="0"/>
          </a:p>
        </p:txBody>
      </p:sp>
      <p:pic>
        <p:nvPicPr>
          <p:cNvPr id="8" name="Google Shape;208;p30">
            <a:extLst>
              <a:ext uri="{FF2B5EF4-FFF2-40B4-BE49-F238E27FC236}">
                <a16:creationId xmlns:a16="http://schemas.microsoft.com/office/drawing/2014/main" id="{47D152A8-E3FE-6BC0-563B-CB44885610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679" y="4037815"/>
            <a:ext cx="5285971" cy="201320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EE7D973-BB9F-2857-5AD8-2DA03A99292D}"/>
                  </a:ext>
                </a:extLst>
              </p:cNvPr>
              <p:cNvSpPr txBox="1"/>
              <p:nvPr/>
            </p:nvSpPr>
            <p:spPr>
              <a:xfrm>
                <a:off x="368176" y="1662391"/>
                <a:ext cx="12067245" cy="20281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kumimoji="1" lang="en-US" altLang="ko-Kore-KR" sz="2400" b="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kumimoji="1" lang="ko-Kore-KR" alt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4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ore-KR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ore-KR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ore-KR" sz="24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kumimoji="1" lang="en-US" altLang="ko-Kore-KR" sz="2400" dirty="0">
                    <a:latin typeface="+mn-ea"/>
                  </a:rPr>
                  <a:t>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kumimoji="1" lang="en-US" altLang="ko-Kore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kumimoji="1" lang="en-US" altLang="ko-Kore-KR" sz="2400" dirty="0">
                    <a:solidFill>
                      <a:schemeClr val="tx1"/>
                    </a:solidFill>
                    <a:latin typeface="+mn-ea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ko-Kore-KR" alt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ore-KR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ore-KR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ore-KR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kumimoji="1" lang="en-US" altLang="ko-Kore-KR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ore-KR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kumimoji="1" lang="en-US" altLang="ko-Kore-KR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ko-Kore-KR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ko-Kore-KR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  <m:sub>
                        <m:r>
                          <a:rPr kumimoji="1" lang="en-US" altLang="ko-Kore-KR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kumimoji="1" lang="en-US" altLang="ko-Kore-KR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kumimoji="1" lang="en-US" altLang="ko-Kore-KR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ko-Kore-KR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ore-KR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ore-KR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kumimoji="1" lang="en-US" altLang="ko-Kore-KR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2400" dirty="0">
                    <a:solidFill>
                      <a:schemeClr val="tx1"/>
                    </a:solidFill>
                    <a:latin typeface="+mn-ea"/>
                  </a:rPr>
                  <a:t>  </a:t>
                </a:r>
                <a:r>
                  <a:rPr kumimoji="1" lang="en-US" altLang="ko-Kore-KR" sz="2400" dirty="0">
                    <a:latin typeface="+mn-ea"/>
                  </a:rPr>
                  <a:t>for  </a:t>
                </a:r>
                <a14:m>
                  <m:oMath xmlns:m="http://schemas.openxmlformats.org/officeDocument/2006/math"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ko-Kore-KR" sz="2400" dirty="0">
                    <a:latin typeface="+mn-ea"/>
                  </a:rPr>
                  <a:t>  and  </a:t>
                </a:r>
                <a14:m>
                  <m:oMath xmlns:m="http://schemas.openxmlformats.org/officeDocument/2006/math"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ko-Kore-KR" sz="2400" b="0" dirty="0">
                    <a:latin typeface="+mn-ea"/>
                  </a:rPr>
                  <a:t> </a:t>
                </a:r>
                <a:r>
                  <a:rPr kumimoji="1" lang="en-US" altLang="ko-KR" sz="2400" b="0" dirty="0">
                    <a:latin typeface="+mn-ea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kumimoji="1" lang="en-US" altLang="ko-KR" sz="240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ko-Kore-KR" sz="2400" i="1">
                        <a:latin typeface="Cambria Math" panose="02040503050406030204" pitchFamily="18" charset="0"/>
                      </a:rPr>
                      <m:t> × </m:t>
                    </m:r>
                    <m:r>
                      <a:rPr kumimoji="1" lang="en-US" altLang="ko-Kore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2400" b="0" dirty="0">
                    <a:latin typeface="+mn-ea"/>
                  </a:rPr>
                  <a:t> </a:t>
                </a:r>
                <a:r>
                  <a:rPr kumimoji="1" lang="ko-Kore-KR" altLang="en-US" sz="2400" dirty="0">
                    <a:latin typeface="+mn-ea"/>
                  </a:rPr>
                  <a:t>행렬</a:t>
                </a:r>
                <a:endParaRPr kumimoji="1" lang="en-US" altLang="ko-Kore-KR" sz="2400" b="0" dirty="0">
                  <a:latin typeface="+mn-ea"/>
                </a:endParaRPr>
              </a:p>
              <a:p>
                <a:pPr marL="342900" indent="-342900">
                  <a:buAutoNum type="arabicPeriod"/>
                </a:pPr>
                <a:r>
                  <a:rPr kumimoji="1" lang="ko-Kore-KR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ko-Kore-KR" alt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4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ore-KR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ore-KR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ore-KR" sz="24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ko-Kore-KR" altLang="en-US" sz="2400" dirty="0">
                    <a:latin typeface="+mn-ea"/>
                  </a:rPr>
                  <a:t>를 이진수로 표현함으로써</a:t>
                </a:r>
                <a:r>
                  <a:rPr kumimoji="1" lang="en-US" altLang="ko-Kore-KR" sz="24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sz="2400" i="1">
                        <a:latin typeface="Cambria Math" panose="02040503050406030204" pitchFamily="18" charset="0"/>
                      </a:rPr>
                      <m:t>𝑚𝑡</m:t>
                    </m:r>
                    <m:r>
                      <a:rPr kumimoji="1" lang="en-US" altLang="ko-Kore-KR" sz="2400" i="1">
                        <a:latin typeface="Cambria Math" panose="02040503050406030204" pitchFamily="18" charset="0"/>
                      </a:rPr>
                      <m:t> × </m:t>
                    </m:r>
                    <m:r>
                      <a:rPr kumimoji="1" lang="en-US" altLang="ko-Kore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en-US" altLang="ko-K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kumimoji="1" lang="en-US" altLang="ko-Kore-K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ore-KR" altLang="en-US" sz="2400" dirty="0">
                    <a:latin typeface="+mn-ea"/>
                  </a:rPr>
                  <a:t>행렬</a:t>
                </a:r>
                <a:r>
                  <a:rPr kumimoji="1" lang="en-US" altLang="ko-Kore-KR" sz="2400" dirty="0">
                    <a:latin typeface="+mn-ea"/>
                  </a:rPr>
                  <a:t> </a:t>
                </a:r>
                <a:r>
                  <a:rPr kumimoji="1" lang="ko-Kore-KR" altLang="en-US" sz="2400" dirty="0">
                    <a:latin typeface="+mn-ea"/>
                  </a:rPr>
                  <a:t>형성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ko-Kore-KR" sz="2400" b="0" i="0" smtClean="0">
                            <a:latin typeface="Cambria Math" panose="02040503050406030204" pitchFamily="18" charset="0"/>
                          </a:rPr>
                          <m:t>=12 </m:t>
                        </m:r>
                        <m:r>
                          <m:rPr>
                            <m:sty m:val="p"/>
                          </m:rPr>
                          <a:rPr kumimoji="1" lang="en-US" altLang="ko-Kore-KR" sz="2400" b="0" i="0" smtClean="0">
                            <a:latin typeface="Cambria Math" panose="02040503050406030204" pitchFamily="18" charset="0"/>
                          </a:rPr>
                          <m:t>or</m:t>
                        </m:r>
                        <m:r>
                          <a:rPr kumimoji="1" lang="en-US" altLang="ko-Kore-KR" sz="2400" b="0" i="0" smtClean="0">
                            <a:latin typeface="Cambria Math" panose="02040503050406030204" pitchFamily="18" charset="0"/>
                          </a:rPr>
                          <m:t> 13</m:t>
                        </m:r>
                      </m:e>
                    </m:d>
                  </m:oMath>
                </a14:m>
                <a:endParaRPr kumimoji="1" lang="en-US" altLang="ko-Kore-KR" sz="2400" b="0" dirty="0">
                  <a:latin typeface="+mn-ea"/>
                </a:endParaRPr>
              </a:p>
              <a:p>
                <a:pPr marL="342900" indent="-342900">
                  <a:buAutoNum type="arabicPeriod"/>
                </a:pPr>
                <a:endParaRPr kumimoji="1" lang="en-US" altLang="ko-Kore-KR" sz="2400" b="0" dirty="0">
                  <a:latin typeface="+mn-ea"/>
                </a:endParaRPr>
              </a:p>
              <a:p>
                <a:pPr marL="342900" indent="-342900">
                  <a:buAutoNum type="arabicPeriod"/>
                </a:pPr>
                <a:r>
                  <a:rPr kumimoji="1" lang="en-US" altLang="ko-Kore-KR" sz="2400" b="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en-US" altLang="ko-Kore-KR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ko-Kore-KR" sz="24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</m:acc>
                    <m:r>
                      <a:rPr kumimoji="1" lang="en-US" altLang="ko-Kore-KR" sz="2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ore-KR" altLang="en-US" sz="2400" b="1" dirty="0"/>
                  <a:t>를 </a:t>
                </a:r>
                <a:r>
                  <a:rPr lang="en-US" altLang="ko-Kore-KR" sz="2400" b="1" dirty="0"/>
                  <a:t>Systematic form </a:t>
                </a:r>
                <a14:m>
                  <m:oMath xmlns:m="http://schemas.openxmlformats.org/officeDocument/2006/math">
                    <m:r>
                      <a:rPr lang="en-US" altLang="ko-Kore-KR" sz="2400" b="1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ore-KR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24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ko-Kore-KR" sz="2400" b="1" i="1" smtClean="0">
                            <a:latin typeface="Cambria Math" panose="02040503050406030204" pitchFamily="18" charset="0"/>
                          </a:rPr>
                          <m:t>𝒎𝒕</m:t>
                        </m:r>
                      </m:sub>
                    </m:sSub>
                  </m:oMath>
                </a14:m>
                <a:r>
                  <a:rPr lang="en" altLang="ko-Kore-KR" sz="2400" b="1" dirty="0"/>
                  <a:t>|</a:t>
                </a:r>
                <a14:m>
                  <m:oMath xmlns:m="http://schemas.openxmlformats.org/officeDocument/2006/math">
                    <m:r>
                      <a:rPr lang="en" altLang="ko-Kore-KR" sz="2400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altLang="ko-Kore-KR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ore-KR" altLang="en-US" sz="2400" b="1" dirty="0"/>
                  <a:t> 로 축소 </a:t>
                </a:r>
                <a:r>
                  <a:rPr lang="en-US" altLang="ko-KR" sz="2400" b="1" dirty="0">
                    <a:solidFill>
                      <a:schemeClr val="accent1">
                        <a:lumMod val="75000"/>
                      </a:schemeClr>
                    </a:solidFill>
                    <a:sym typeface="Wingdings" pitchFamily="2" charset="2"/>
                  </a:rPr>
                  <a:t> Gaussian Elimination </a:t>
                </a:r>
              </a:p>
              <a:p>
                <a:pPr lvl="1"/>
                <a:r>
                  <a:rPr kumimoji="1" lang="en-US" altLang="ko-KR" sz="2200" dirty="0">
                    <a:latin typeface="+mn-ea"/>
                    <a:sym typeface="Wingdings" pitchFamily="2" charset="2"/>
                  </a:rPr>
                  <a:t> (</a:t>
                </a:r>
                <a14:m>
                  <m:oMath xmlns:m="http://schemas.openxmlformats.org/officeDocument/2006/math">
                    <m:r>
                      <a:rPr lang="en" altLang="ko-Kore-KR" sz="22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" altLang="ko-Kore-KR" sz="22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ore-KR" altLang="en-US" sz="2200" dirty="0">
                    <a:latin typeface="+mn-ea"/>
                    <a:sym typeface="Wingdings" pitchFamily="2" charset="2"/>
                  </a:rPr>
                  <a:t>만을</a:t>
                </a:r>
                <a:r>
                  <a:rPr kumimoji="1" lang="ko-KR" altLang="en-US" sz="2200" dirty="0">
                    <a:latin typeface="+mn-ea"/>
                    <a:sym typeface="Wingdings" pitchFamily="2" charset="2"/>
                  </a:rPr>
                  <a:t> 저장</a:t>
                </a:r>
                <a:r>
                  <a:rPr kumimoji="1" lang="en-US" altLang="ko-KR" sz="2200" dirty="0">
                    <a:latin typeface="+mn-ea"/>
                    <a:sym typeface="Wingdings" pitchFamily="2" charset="2"/>
                  </a:rPr>
                  <a:t>,</a:t>
                </a:r>
                <a:r>
                  <a:rPr kumimoji="1" lang="ko-KR" altLang="en-US" sz="2200" dirty="0">
                    <a:latin typeface="+mn-ea"/>
                    <a:sym typeface="Wingdings" pitchFamily="2" charset="2"/>
                  </a:rPr>
                  <a:t> </a:t>
                </a:r>
                <a:r>
                  <a:rPr kumimoji="1" lang="ko-Kore-KR" altLang="en-US" sz="2200" dirty="0">
                    <a:latin typeface="+mn-ea"/>
                    <a:sym typeface="Wingdings" pitchFamily="2" charset="2"/>
                  </a:rPr>
                  <a:t>공개키 키 크기를 감소시킬 수 있음</a:t>
                </a:r>
                <a:r>
                  <a:rPr kumimoji="1" lang="en-US" altLang="ko-KR" sz="2200" dirty="0">
                    <a:latin typeface="+mn-ea"/>
                    <a:sym typeface="Wingdings" pitchFamily="2" charset="2"/>
                  </a:rPr>
                  <a:t>)</a:t>
                </a:r>
                <a:endParaRPr kumimoji="1" lang="en-US" altLang="ko-Kore-KR" sz="2200" dirty="0">
                  <a:latin typeface="+mn-ea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EE7D973-BB9F-2857-5AD8-2DA03A992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76" y="1662391"/>
                <a:ext cx="12067245" cy="2028119"/>
              </a:xfrm>
              <a:prstGeom prst="rect">
                <a:avLst/>
              </a:prstGeom>
              <a:blipFill>
                <a:blip r:embed="rId4"/>
                <a:stretch>
                  <a:fillRect l="-735" t="-2500" b="-375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그림 16">
            <a:extLst>
              <a:ext uri="{FF2B5EF4-FFF2-40B4-BE49-F238E27FC236}">
                <a16:creationId xmlns:a16="http://schemas.microsoft.com/office/drawing/2014/main" id="{1D354AD6-9CB6-D4C9-50F1-12BFE84A8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964" y="3997024"/>
            <a:ext cx="5308654" cy="2094785"/>
          </a:xfrm>
          <a:prstGeom prst="rect">
            <a:avLst/>
          </a:prstGeom>
        </p:spPr>
      </p:pic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id="{6E10E4CE-27EB-62F1-5508-366CB78BFA93}"/>
              </a:ext>
            </a:extLst>
          </p:cNvPr>
          <p:cNvSpPr/>
          <p:nvPr/>
        </p:nvSpPr>
        <p:spPr>
          <a:xfrm>
            <a:off x="5733967" y="4963154"/>
            <a:ext cx="487680" cy="1625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BA97D7-9CB0-2AB8-07BE-CB0CFF1D688B}"/>
              </a:ext>
            </a:extLst>
          </p:cNvPr>
          <p:cNvSpPr/>
          <p:nvPr/>
        </p:nvSpPr>
        <p:spPr>
          <a:xfrm>
            <a:off x="9265917" y="3964944"/>
            <a:ext cx="2299063" cy="209478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B1CA67-49D9-9ADB-C586-FF9996FF4A69}"/>
              </a:ext>
            </a:extLst>
          </p:cNvPr>
          <p:cNvSpPr txBox="1"/>
          <p:nvPr/>
        </p:nvSpPr>
        <p:spPr>
          <a:xfrm>
            <a:off x="9736768" y="3513225"/>
            <a:ext cx="13573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200" b="1" dirty="0">
                <a:solidFill>
                  <a:srgbClr val="C00000"/>
                </a:solidFill>
              </a:rPr>
              <a:t>Public key</a:t>
            </a:r>
            <a:endParaRPr kumimoji="1" lang="ko-Kore-KR" altLang="en-US" sz="2200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2CC77-913B-4FB7-0F87-15F22251A5F8}"/>
              </a:ext>
            </a:extLst>
          </p:cNvPr>
          <p:cNvSpPr txBox="1"/>
          <p:nvPr/>
        </p:nvSpPr>
        <p:spPr>
          <a:xfrm>
            <a:off x="-17418" y="1157535"/>
            <a:ext cx="380745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600" b="1" dirty="0"/>
              <a:t>Classic McEliece </a:t>
            </a:r>
            <a:r>
              <a:rPr kumimoji="1" lang="ko-Kore-KR" altLang="en-US" sz="2600" b="1" dirty="0"/>
              <a:t>키 생성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E2DCB20-1E09-9232-092F-DAE2995E68A2}"/>
                  </a:ext>
                </a:extLst>
              </p:cNvPr>
              <p:cNvSpPr txBox="1"/>
              <p:nvPr/>
            </p:nvSpPr>
            <p:spPr>
              <a:xfrm>
                <a:off x="8468686" y="6088382"/>
                <a:ext cx="627452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ore-KR" sz="2400" b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ore-KR" sz="240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ore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2400" b="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ore-KR" sz="2400" b="0" i="1">
                            <a:latin typeface="Cambria Math" panose="02040503050406030204" pitchFamily="18" charset="0"/>
                          </a:rPr>
                          <m:t>𝑚𝑡</m:t>
                        </m:r>
                      </m:sub>
                    </m:sSub>
                  </m:oMath>
                </a14:m>
                <a:r>
                  <a:rPr lang="en" altLang="ko-Kore-KR" sz="2400" dirty="0"/>
                  <a:t> |  </a:t>
                </a:r>
                <a14:m>
                  <m:oMath xmlns:m="http://schemas.openxmlformats.org/officeDocument/2006/math">
                    <m:r>
                      <a:rPr lang="en" altLang="ko-Kore-KR" sz="2400" b="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ore-KR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ore-KR" sz="2400" b="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ore-KR" alt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E2DCB20-1E09-9232-092F-DAE2995E6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686" y="6088382"/>
                <a:ext cx="6274524" cy="461665"/>
              </a:xfrm>
              <a:prstGeom prst="rect">
                <a:avLst/>
              </a:prstGeom>
              <a:blipFill>
                <a:blip r:embed="rId6"/>
                <a:stretch>
                  <a:fillRect l="-806" t="-8108" b="-2973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F62B26-D568-EE47-A274-4B1D9A872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21701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9C7FD6B-206D-C391-5825-CDAA7F88A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94" y="1852157"/>
            <a:ext cx="5279806" cy="3106437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83BE671C-ABC3-2E10-3C6C-1511F0D29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" b="1" dirty="0"/>
              <a:t>Classic McEliece </a:t>
            </a:r>
            <a:r>
              <a:rPr lang="ko" altLang="ko-Kore-KR" dirty="0"/>
              <a:t>양자 구현</a:t>
            </a:r>
            <a:r>
              <a:rPr lang="en-US" altLang="ko" dirty="0"/>
              <a:t>: </a:t>
            </a:r>
            <a:r>
              <a:rPr lang="en-US" altLang="ko" b="1" dirty="0"/>
              <a:t>Key Pair</a:t>
            </a:r>
            <a:endParaRPr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A81495-0994-D586-88E1-4920E1997B97}"/>
              </a:ext>
            </a:extLst>
          </p:cNvPr>
          <p:cNvSpPr txBox="1"/>
          <p:nvPr/>
        </p:nvSpPr>
        <p:spPr>
          <a:xfrm>
            <a:off x="236605" y="1251993"/>
            <a:ext cx="82141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400" b="1" dirty="0"/>
              <a:t>Gauss-Jordan El</a:t>
            </a:r>
            <a:r>
              <a:rPr kumimoji="1" lang="en-US" altLang="ko-KR" sz="2400" b="1" dirty="0"/>
              <a:t>i</a:t>
            </a:r>
            <a:r>
              <a:rPr kumimoji="1" lang="en-US" altLang="ko-Kore-KR" sz="2400" b="1" dirty="0"/>
              <a:t>mination: </a:t>
            </a:r>
            <a:r>
              <a:rPr kumimoji="1" lang="ko-KR" altLang="en-US" sz="2400" b="1" dirty="0"/>
              <a:t>타겟 행렬을 </a:t>
            </a:r>
            <a:r>
              <a:rPr kumimoji="1" lang="en-US" altLang="ko-KR" sz="2400" b="1" dirty="0"/>
              <a:t>Identity</a:t>
            </a:r>
            <a:r>
              <a:rPr kumimoji="1" lang="ko-KR" altLang="en-US" sz="2400" b="1" dirty="0"/>
              <a:t> 형태로 만듦</a:t>
            </a:r>
            <a:endParaRPr kumimoji="1" lang="en-US" altLang="ko-Kore-KR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400" b="1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DA4022-D4CD-0FCB-7CCC-6901C533277C}"/>
              </a:ext>
            </a:extLst>
          </p:cNvPr>
          <p:cNvSpPr txBox="1"/>
          <p:nvPr/>
        </p:nvSpPr>
        <p:spPr>
          <a:xfrm>
            <a:off x="78079" y="6651865"/>
            <a:ext cx="60960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6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K. Jang, H. Kim, H. </a:t>
            </a:r>
            <a:r>
              <a:rPr lang="en" altLang="ko-Kore-KR" sz="600" b="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Seo</a:t>
            </a:r>
            <a:r>
              <a:rPr lang="en" altLang="ko-Kore-KR" sz="6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, “Quantum Gauss-Jordan Elimination for Code in Quantum”, Platocon’22, 2022.</a:t>
            </a:r>
            <a:endParaRPr lang="ko-Kore-KR" altLang="en-US" sz="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E2071F-793D-9051-0F6D-AEE06CFE31A3}"/>
              </a:ext>
            </a:extLst>
          </p:cNvPr>
          <p:cNvSpPr txBox="1"/>
          <p:nvPr/>
        </p:nvSpPr>
        <p:spPr>
          <a:xfrm>
            <a:off x="236605" y="5097093"/>
            <a:ext cx="115434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위 삼각 </a:t>
            </a:r>
            <a:r>
              <a:rPr kumimoji="1" lang="en-US" altLang="ko-KR" sz="2400" dirty="0"/>
              <a:t>Identity </a:t>
            </a:r>
            <a:r>
              <a:rPr kumimoji="1" lang="ko-KR" altLang="en-US" sz="2400" dirty="0"/>
              <a:t>행렬을 구축할 수 있다면</a:t>
            </a:r>
            <a:r>
              <a:rPr kumimoji="1" lang="en-US" altLang="ko-KR" sz="2400" dirty="0"/>
              <a:t>,</a:t>
            </a:r>
          </a:p>
          <a:p>
            <a:r>
              <a:rPr kumimoji="1" lang="ko-KR" altLang="en-US" sz="2400" dirty="0"/>
              <a:t>    </a:t>
            </a:r>
            <a:r>
              <a:rPr kumimoji="1" lang="en-US" altLang="ko-KR" sz="2400" dirty="0">
                <a:sym typeface="Wingdings" pitchFamily="2" charset="2"/>
              </a:rPr>
              <a:t>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ko-KR" altLang="en-US" sz="2400" dirty="0"/>
              <a:t>타겟 행렬은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Invertible</a:t>
            </a:r>
            <a:r>
              <a:rPr kumimoji="1" lang="ko-KR" altLang="en-US" sz="2400" dirty="0"/>
              <a:t>하며 </a:t>
            </a:r>
            <a:r>
              <a:rPr kumimoji="1" lang="en-US" altLang="ko-KR" sz="2400" b="1" dirty="0"/>
              <a:t>Systematic form </a:t>
            </a:r>
            <a:r>
              <a:rPr kumimoji="1" lang="ko-KR" altLang="en-US" sz="2400" dirty="0"/>
              <a:t>형성 가능</a:t>
            </a:r>
            <a:endParaRPr kumimoji="1" lang="en-US" altLang="ko-Kore-KR" sz="2400" dirty="0"/>
          </a:p>
        </p:txBody>
      </p:sp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95CB6C7D-056A-8C1C-77F7-3250BE71F557}"/>
              </a:ext>
            </a:extLst>
          </p:cNvPr>
          <p:cNvSpPr txBox="1">
            <a:spLocks/>
          </p:cNvSpPr>
          <p:nvPr/>
        </p:nvSpPr>
        <p:spPr>
          <a:xfrm>
            <a:off x="11017827" y="6402954"/>
            <a:ext cx="371560" cy="365125"/>
          </a:xfrm>
          <a:prstGeom prst="rect">
            <a:avLst/>
          </a:prstGeom>
        </p:spPr>
        <p:txBody>
          <a:bodyPr/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852B28-D290-2A4B-A90A-47EAEF72A8E4}" type="slidenum">
              <a:rPr kumimoji="1" lang="ko-Kore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25</a:t>
            </a:fld>
            <a:endParaRPr kumimoji="1" lang="ko-Kore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309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">
            <a:extLst>
              <a:ext uri="{FF2B5EF4-FFF2-40B4-BE49-F238E27FC236}">
                <a16:creationId xmlns:a16="http://schemas.microsoft.com/office/drawing/2014/main" id="{83BE671C-ABC3-2E10-3C6C-1511F0D29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" b="1" dirty="0"/>
              <a:t>Classic McEliece </a:t>
            </a:r>
            <a:r>
              <a:rPr lang="ko" altLang="ko-Kore-KR" dirty="0"/>
              <a:t>양자 구현</a:t>
            </a:r>
            <a:r>
              <a:rPr lang="en-US" altLang="ko" dirty="0"/>
              <a:t>: </a:t>
            </a:r>
            <a:r>
              <a:rPr lang="en-US" altLang="ko" b="1" dirty="0"/>
              <a:t>Key Pair</a:t>
            </a:r>
            <a:endParaRPr lang="ko-Kore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DA4022-D4CD-0FCB-7CCC-6901C533277C}"/>
              </a:ext>
            </a:extLst>
          </p:cNvPr>
          <p:cNvSpPr txBox="1"/>
          <p:nvPr/>
        </p:nvSpPr>
        <p:spPr>
          <a:xfrm>
            <a:off x="84349" y="6597601"/>
            <a:ext cx="60960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6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K. Jang, H. Kim, H. </a:t>
            </a:r>
            <a:r>
              <a:rPr lang="en" altLang="ko-Kore-KR" sz="600" b="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Seo</a:t>
            </a:r>
            <a:r>
              <a:rPr lang="en" altLang="ko-Kore-KR" sz="6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, “Quantum Gauss-Jordan Elimination for Code in Quantum”, Platocon’22, 2022.</a:t>
            </a:r>
            <a:endParaRPr lang="ko-Kore-KR" altLang="en-US" sz="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C0B6FAF-9E2A-1ED2-E381-3D55F2C98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019" y="2582675"/>
            <a:ext cx="2094430" cy="26440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9915A6-780E-3216-78A6-F9169B7036F0}"/>
              </a:ext>
            </a:extLst>
          </p:cNvPr>
          <p:cNvSpPr txBox="1"/>
          <p:nvPr/>
        </p:nvSpPr>
        <p:spPr>
          <a:xfrm>
            <a:off x="105278" y="1291028"/>
            <a:ext cx="120385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200" dirty="0"/>
              <a:t>1</a:t>
            </a:r>
            <a:r>
              <a:rPr kumimoji="1" lang="ko-KR" altLang="en-US" sz="2200" dirty="0"/>
              <a:t>을 상단으로 위치시키기 위한 </a:t>
            </a:r>
            <a:r>
              <a:rPr kumimoji="1" lang="en-US" altLang="ko-KR" sz="2200" b="1" dirty="0"/>
              <a:t>Swap</a:t>
            </a:r>
            <a:r>
              <a:rPr kumimoji="1" lang="en-US" altLang="ko-KR" sz="2200" dirty="0"/>
              <a:t>,</a:t>
            </a:r>
            <a:r>
              <a:rPr kumimoji="1" lang="ko-KR" altLang="en-US" sz="2200" dirty="0"/>
              <a:t> 이외 값들을 모두 </a:t>
            </a:r>
            <a:r>
              <a:rPr kumimoji="1" lang="en-US" altLang="ko-KR" sz="2200" dirty="0"/>
              <a:t>0</a:t>
            </a:r>
            <a:r>
              <a:rPr kumimoji="1" lang="ko-KR" altLang="en-US" sz="2200" dirty="0" err="1"/>
              <a:t>으로</a:t>
            </a:r>
            <a:r>
              <a:rPr kumimoji="1" lang="ko-KR" altLang="en-US" sz="2200" dirty="0"/>
              <a:t> 만들기 위한 </a:t>
            </a:r>
            <a:r>
              <a:rPr kumimoji="1" lang="en-US" altLang="ko-KR" sz="2200" b="1" dirty="0"/>
              <a:t>Elimination</a:t>
            </a:r>
            <a:r>
              <a:rPr kumimoji="1" lang="ko-KR" altLang="en-US" sz="2200" b="1" dirty="0"/>
              <a:t> </a:t>
            </a:r>
            <a:r>
              <a:rPr kumimoji="1" lang="ko-KR" altLang="en-US" sz="2200" dirty="0" err="1"/>
              <a:t>으로</a:t>
            </a:r>
            <a:r>
              <a:rPr kumimoji="1" lang="ko-KR" altLang="en-US" sz="2200" dirty="0"/>
              <a:t> 구성</a:t>
            </a:r>
            <a:endParaRPr kumimoji="1" lang="en-US" altLang="ko-KR" sz="22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ko-KR" sz="2200" dirty="0"/>
              <a:t>Classical </a:t>
            </a:r>
            <a:r>
              <a:rPr kumimoji="1" lang="ko-KR" altLang="en-US" sz="2200" dirty="0"/>
              <a:t>구현은 간단하지만 </a:t>
            </a:r>
            <a:r>
              <a:rPr kumimoji="1" lang="en-US" altLang="ko-KR" sz="2200" dirty="0"/>
              <a:t>(branch),</a:t>
            </a:r>
            <a:r>
              <a:rPr kumimoji="1" lang="ko-KR" altLang="en-US" sz="2200" dirty="0"/>
              <a:t> </a:t>
            </a:r>
            <a:r>
              <a:rPr kumimoji="1" lang="ko-KR" altLang="en-US" sz="2200" b="1" dirty="0"/>
              <a:t>양자 구현 시 </a:t>
            </a:r>
            <a:r>
              <a:rPr kumimoji="1" lang="en-US" altLang="ko-KR" sz="2200" b="1" dirty="0"/>
              <a:t>(branch</a:t>
            </a:r>
            <a:r>
              <a:rPr kumimoji="1" lang="ko-KR" altLang="en-US" sz="2200" b="1" dirty="0"/>
              <a:t> </a:t>
            </a:r>
            <a:r>
              <a:rPr kumimoji="1" lang="en-US" altLang="ko-KR" sz="2200" b="1" dirty="0"/>
              <a:t>X)</a:t>
            </a:r>
            <a:r>
              <a:rPr kumimoji="1" lang="ko-KR" altLang="en-US" sz="2200" dirty="0"/>
              <a:t> </a:t>
            </a:r>
            <a:r>
              <a:rPr kumimoji="1" lang="ko-KR" altLang="en-US" sz="2200" b="1" dirty="0">
                <a:solidFill>
                  <a:srgbClr val="C00000"/>
                </a:solidFill>
              </a:rPr>
              <a:t>고려 사항이 다수 존재함</a:t>
            </a:r>
            <a:endParaRPr kumimoji="1" lang="en-US" altLang="ko-KR" b="1" dirty="0">
              <a:solidFill>
                <a:srgbClr val="C00000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B8A87BD-67FC-8F95-A0E1-8867D0248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40" y="2582675"/>
            <a:ext cx="2094430" cy="264405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3962CE3-FB13-8118-2C5C-2433E98C3557}"/>
              </a:ext>
            </a:extLst>
          </p:cNvPr>
          <p:cNvSpPr/>
          <p:nvPr/>
        </p:nvSpPr>
        <p:spPr>
          <a:xfrm>
            <a:off x="1061004" y="3403417"/>
            <a:ext cx="111581" cy="192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A801D47-423D-FFDE-67F8-7DF782213F23}"/>
              </a:ext>
            </a:extLst>
          </p:cNvPr>
          <p:cNvSpPr/>
          <p:nvPr/>
        </p:nvSpPr>
        <p:spPr>
          <a:xfrm>
            <a:off x="1250226" y="3641735"/>
            <a:ext cx="111581" cy="192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C58B4A1-FF6E-D7E1-D31C-A484FE63C494}"/>
              </a:ext>
            </a:extLst>
          </p:cNvPr>
          <p:cNvSpPr/>
          <p:nvPr/>
        </p:nvSpPr>
        <p:spPr>
          <a:xfrm>
            <a:off x="1675164" y="4145979"/>
            <a:ext cx="111581" cy="192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22B522-3581-C488-BDA5-865D25154A6F}"/>
              </a:ext>
            </a:extLst>
          </p:cNvPr>
          <p:cNvSpPr/>
          <p:nvPr/>
        </p:nvSpPr>
        <p:spPr>
          <a:xfrm>
            <a:off x="2091452" y="4654320"/>
            <a:ext cx="111581" cy="192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7CAD751-ECC5-B24F-A543-B1C8DE2354DF}"/>
              </a:ext>
            </a:extLst>
          </p:cNvPr>
          <p:cNvSpPr/>
          <p:nvPr/>
        </p:nvSpPr>
        <p:spPr>
          <a:xfrm>
            <a:off x="1276015" y="4600475"/>
            <a:ext cx="111581" cy="192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89D749-A8DC-80DB-76B3-602A682C78EB}"/>
              </a:ext>
            </a:extLst>
          </p:cNvPr>
          <p:cNvSpPr/>
          <p:nvPr/>
        </p:nvSpPr>
        <p:spPr>
          <a:xfrm>
            <a:off x="1067871" y="4122343"/>
            <a:ext cx="111581" cy="192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0DD3774-D465-CA5D-3FEA-F1359F86A6F2}"/>
              </a:ext>
            </a:extLst>
          </p:cNvPr>
          <p:cNvSpPr/>
          <p:nvPr/>
        </p:nvSpPr>
        <p:spPr>
          <a:xfrm>
            <a:off x="1668688" y="4865461"/>
            <a:ext cx="111581" cy="192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5F077B0-FB23-6FA8-4844-A8F3617A949B}"/>
              </a:ext>
            </a:extLst>
          </p:cNvPr>
          <p:cNvSpPr/>
          <p:nvPr/>
        </p:nvSpPr>
        <p:spPr>
          <a:xfrm>
            <a:off x="868297" y="4623268"/>
            <a:ext cx="111581" cy="192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943C954-A311-E06C-806B-54DF1194D31D}"/>
              </a:ext>
            </a:extLst>
          </p:cNvPr>
          <p:cNvSpPr/>
          <p:nvPr/>
        </p:nvSpPr>
        <p:spPr>
          <a:xfrm>
            <a:off x="868296" y="3904702"/>
            <a:ext cx="111581" cy="192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470295A-B28B-7807-E124-2A9FAF640BC2}"/>
              </a:ext>
            </a:extLst>
          </p:cNvPr>
          <p:cNvSpPr/>
          <p:nvPr/>
        </p:nvSpPr>
        <p:spPr>
          <a:xfrm>
            <a:off x="1468691" y="4385018"/>
            <a:ext cx="111581" cy="192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4B6A8D-2FCD-42D4-61BC-C78F45CEFEB8}"/>
              </a:ext>
            </a:extLst>
          </p:cNvPr>
          <p:cNvSpPr txBox="1"/>
          <p:nvPr/>
        </p:nvSpPr>
        <p:spPr>
          <a:xfrm>
            <a:off x="1386238" y="4301389"/>
            <a:ext cx="29527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700" dirty="0"/>
              <a:t>1</a:t>
            </a:r>
            <a:endParaRPr kumimoji="1" lang="ko-Kore-KR" altLang="en-US" sz="17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ACD30E-F04B-8082-9AA1-31B7BDD17FFE}"/>
              </a:ext>
            </a:extLst>
          </p:cNvPr>
          <p:cNvSpPr txBox="1"/>
          <p:nvPr/>
        </p:nvSpPr>
        <p:spPr>
          <a:xfrm>
            <a:off x="1585750" y="4808460"/>
            <a:ext cx="29527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700" dirty="0"/>
              <a:t>1</a:t>
            </a:r>
            <a:endParaRPr kumimoji="1" lang="ko-Kore-KR" altLang="en-US" sz="17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3238B6-8202-6DFC-6CBA-C77F310EB359}"/>
              </a:ext>
            </a:extLst>
          </p:cNvPr>
          <p:cNvSpPr txBox="1"/>
          <p:nvPr/>
        </p:nvSpPr>
        <p:spPr>
          <a:xfrm>
            <a:off x="1179125" y="4547297"/>
            <a:ext cx="29527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700" dirty="0"/>
              <a:t>1</a:t>
            </a:r>
            <a:endParaRPr kumimoji="1" lang="ko-Kore-KR" altLang="en-US" sz="17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21B904-3430-C57B-B74F-9DA6FA03E366}"/>
              </a:ext>
            </a:extLst>
          </p:cNvPr>
          <p:cNvSpPr txBox="1"/>
          <p:nvPr/>
        </p:nvSpPr>
        <p:spPr>
          <a:xfrm>
            <a:off x="779866" y="4541160"/>
            <a:ext cx="29527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700" dirty="0"/>
              <a:t>1</a:t>
            </a:r>
            <a:endParaRPr kumimoji="1" lang="ko-Kore-KR" altLang="en-US" sz="17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4AB21E-C3B2-3058-0AAF-35D304A383BD}"/>
              </a:ext>
            </a:extLst>
          </p:cNvPr>
          <p:cNvSpPr txBox="1"/>
          <p:nvPr/>
        </p:nvSpPr>
        <p:spPr>
          <a:xfrm>
            <a:off x="971153" y="4040689"/>
            <a:ext cx="29527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700" dirty="0"/>
              <a:t>1</a:t>
            </a:r>
            <a:endParaRPr kumimoji="1" lang="ko-Kore-KR" altLang="en-US" sz="17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4BC9FF-1CD2-427D-06B5-F9B0E1F7402F}"/>
              </a:ext>
            </a:extLst>
          </p:cNvPr>
          <p:cNvSpPr txBox="1"/>
          <p:nvPr/>
        </p:nvSpPr>
        <p:spPr>
          <a:xfrm>
            <a:off x="779866" y="3808493"/>
            <a:ext cx="29527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700" dirty="0"/>
              <a:t>1</a:t>
            </a:r>
            <a:endParaRPr kumimoji="1" lang="ko-Kore-KR" altLang="en-US" sz="17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7C1874-2D84-33F2-2BB5-A8BDE45E19BA}"/>
              </a:ext>
            </a:extLst>
          </p:cNvPr>
          <p:cNvSpPr txBox="1"/>
          <p:nvPr/>
        </p:nvSpPr>
        <p:spPr>
          <a:xfrm>
            <a:off x="980741" y="3299778"/>
            <a:ext cx="29527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700" dirty="0"/>
              <a:t>0</a:t>
            </a:r>
            <a:endParaRPr kumimoji="1" lang="ko-Kore-KR" altLang="en-US" sz="17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E5FC9D-F272-867F-2049-0458A01D81C3}"/>
              </a:ext>
            </a:extLst>
          </p:cNvPr>
          <p:cNvSpPr txBox="1"/>
          <p:nvPr/>
        </p:nvSpPr>
        <p:spPr>
          <a:xfrm>
            <a:off x="1185691" y="3550891"/>
            <a:ext cx="29527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700" dirty="0"/>
              <a:t>0</a:t>
            </a:r>
            <a:endParaRPr kumimoji="1" lang="ko-Kore-KR" altLang="en-US" sz="17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9FE65F-8F3E-BF14-5B3D-59B2F0E3FF95}"/>
              </a:ext>
            </a:extLst>
          </p:cNvPr>
          <p:cNvSpPr txBox="1"/>
          <p:nvPr/>
        </p:nvSpPr>
        <p:spPr>
          <a:xfrm>
            <a:off x="1578388" y="4046624"/>
            <a:ext cx="29527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700" dirty="0"/>
              <a:t>0</a:t>
            </a:r>
            <a:endParaRPr kumimoji="1" lang="ko-Kore-KR" altLang="en-US" sz="17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787EBF7-BAED-BF5D-D73A-AA0B9F00C130}"/>
              </a:ext>
            </a:extLst>
          </p:cNvPr>
          <p:cNvSpPr txBox="1"/>
          <p:nvPr/>
        </p:nvSpPr>
        <p:spPr>
          <a:xfrm>
            <a:off x="1987917" y="4555302"/>
            <a:ext cx="29527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700" dirty="0"/>
              <a:t>0</a:t>
            </a:r>
            <a:endParaRPr kumimoji="1" lang="ko-Kore-KR" altLang="en-US" sz="17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6676B5C-80A5-9660-E0CF-BC60900A3D95}"/>
              </a:ext>
            </a:extLst>
          </p:cNvPr>
          <p:cNvSpPr/>
          <p:nvPr/>
        </p:nvSpPr>
        <p:spPr>
          <a:xfrm>
            <a:off x="3860415" y="3865710"/>
            <a:ext cx="111581" cy="192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F4473A-0E88-1D23-A72D-E8E8B7920B9D}"/>
              </a:ext>
            </a:extLst>
          </p:cNvPr>
          <p:cNvSpPr txBox="1"/>
          <p:nvPr/>
        </p:nvSpPr>
        <p:spPr>
          <a:xfrm>
            <a:off x="3777477" y="3808709"/>
            <a:ext cx="29527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700" dirty="0"/>
              <a:t>1</a:t>
            </a:r>
            <a:endParaRPr kumimoji="1" lang="ko-Kore-KR" altLang="en-US" sz="17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A02962C-6488-DD2D-11A6-10F52EC83815}"/>
              </a:ext>
            </a:extLst>
          </p:cNvPr>
          <p:cNvSpPr/>
          <p:nvPr/>
        </p:nvSpPr>
        <p:spPr>
          <a:xfrm>
            <a:off x="3866467" y="4591722"/>
            <a:ext cx="111581" cy="192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23B7EE3-DDD9-9523-56F6-EC8CD4E1CD27}"/>
              </a:ext>
            </a:extLst>
          </p:cNvPr>
          <p:cNvSpPr txBox="1"/>
          <p:nvPr/>
        </p:nvSpPr>
        <p:spPr>
          <a:xfrm>
            <a:off x="3783529" y="4534721"/>
            <a:ext cx="29527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700" dirty="0"/>
              <a:t>1</a:t>
            </a:r>
            <a:endParaRPr kumimoji="1" lang="ko-Kore-KR" altLang="en-US" sz="17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6BCF8D-6072-F77D-0B6E-3325BD688414}"/>
              </a:ext>
            </a:extLst>
          </p:cNvPr>
          <p:cNvSpPr/>
          <p:nvPr/>
        </p:nvSpPr>
        <p:spPr>
          <a:xfrm>
            <a:off x="4468448" y="4357378"/>
            <a:ext cx="111581" cy="192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7B6F9C9-68FA-39CA-3383-DDE57EBAB7F7}"/>
              </a:ext>
            </a:extLst>
          </p:cNvPr>
          <p:cNvSpPr txBox="1"/>
          <p:nvPr/>
        </p:nvSpPr>
        <p:spPr>
          <a:xfrm>
            <a:off x="4385510" y="4300377"/>
            <a:ext cx="29527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700" dirty="0"/>
              <a:t>1</a:t>
            </a:r>
            <a:endParaRPr kumimoji="1" lang="ko-Kore-KR" altLang="en-US" sz="17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C052A26-0297-A0AC-2C5C-8D5898602F5A}"/>
              </a:ext>
            </a:extLst>
          </p:cNvPr>
          <p:cNvSpPr/>
          <p:nvPr/>
        </p:nvSpPr>
        <p:spPr>
          <a:xfrm>
            <a:off x="2072966" y="4852583"/>
            <a:ext cx="111581" cy="192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DF3C21-25C7-4820-18F6-FC9EDCE4488D}"/>
              </a:ext>
            </a:extLst>
          </p:cNvPr>
          <p:cNvSpPr txBox="1"/>
          <p:nvPr/>
        </p:nvSpPr>
        <p:spPr>
          <a:xfrm>
            <a:off x="1990028" y="4795582"/>
            <a:ext cx="29527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700" dirty="0"/>
              <a:t>1</a:t>
            </a:r>
            <a:endParaRPr kumimoji="1" lang="ko-Kore-KR" altLang="en-US" sz="1700" dirty="0"/>
          </a:p>
        </p:txBody>
      </p:sp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1449C212-6F4A-FE53-D606-4B47D1207504}"/>
              </a:ext>
            </a:extLst>
          </p:cNvPr>
          <p:cNvSpPr/>
          <p:nvPr/>
        </p:nvSpPr>
        <p:spPr>
          <a:xfrm>
            <a:off x="2705622" y="3967519"/>
            <a:ext cx="511869" cy="1299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FA47E4-796E-563C-495F-C6DCD2F27065}"/>
              </a:ext>
            </a:extLst>
          </p:cNvPr>
          <p:cNvSpPr txBox="1"/>
          <p:nvPr/>
        </p:nvSpPr>
        <p:spPr>
          <a:xfrm>
            <a:off x="2503954" y="5307130"/>
            <a:ext cx="127201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300" b="1" dirty="0"/>
              <a:t>&lt; Swap &gt;</a:t>
            </a:r>
            <a:endParaRPr kumimoji="1" lang="ko-Kore-KR" altLang="en-US" sz="2300" b="1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543D6DE7-5613-D37E-93A2-AFF67F06A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983" y="2573913"/>
            <a:ext cx="2094430" cy="2644055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C51F5975-C69C-7A90-9CAB-CD5CFA53A10C}"/>
              </a:ext>
            </a:extLst>
          </p:cNvPr>
          <p:cNvSpPr/>
          <p:nvPr/>
        </p:nvSpPr>
        <p:spPr>
          <a:xfrm>
            <a:off x="6966379" y="3856948"/>
            <a:ext cx="111581" cy="192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523DB8-8CAA-EC20-BF6B-88627AE8753D}"/>
              </a:ext>
            </a:extLst>
          </p:cNvPr>
          <p:cNvSpPr txBox="1"/>
          <p:nvPr/>
        </p:nvSpPr>
        <p:spPr>
          <a:xfrm>
            <a:off x="6883441" y="3799947"/>
            <a:ext cx="29527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700" dirty="0"/>
              <a:t>1</a:t>
            </a:r>
            <a:endParaRPr kumimoji="1" lang="ko-Kore-KR" altLang="en-US" sz="17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3E724C4-876D-7BCD-24E8-2C5BF12496F3}"/>
              </a:ext>
            </a:extLst>
          </p:cNvPr>
          <p:cNvSpPr/>
          <p:nvPr/>
        </p:nvSpPr>
        <p:spPr>
          <a:xfrm>
            <a:off x="6972431" y="4582960"/>
            <a:ext cx="111581" cy="192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1C3AD6F-7C08-9888-87E7-538A9D360D2E}"/>
              </a:ext>
            </a:extLst>
          </p:cNvPr>
          <p:cNvSpPr txBox="1"/>
          <p:nvPr/>
        </p:nvSpPr>
        <p:spPr>
          <a:xfrm>
            <a:off x="6889493" y="4525959"/>
            <a:ext cx="29527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700" dirty="0"/>
              <a:t>1</a:t>
            </a:r>
            <a:endParaRPr kumimoji="1" lang="ko-Kore-KR" altLang="en-US" sz="17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3DC1529-806E-CB1D-17BB-3BEB9324B50A}"/>
              </a:ext>
            </a:extLst>
          </p:cNvPr>
          <p:cNvSpPr/>
          <p:nvPr/>
        </p:nvSpPr>
        <p:spPr>
          <a:xfrm>
            <a:off x="7574412" y="4348616"/>
            <a:ext cx="111581" cy="192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89B88FF-3F81-0B1F-CC8C-8516915FB9F9}"/>
              </a:ext>
            </a:extLst>
          </p:cNvPr>
          <p:cNvSpPr txBox="1"/>
          <p:nvPr/>
        </p:nvSpPr>
        <p:spPr>
          <a:xfrm>
            <a:off x="7491474" y="4291615"/>
            <a:ext cx="29527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700" dirty="0"/>
              <a:t>1</a:t>
            </a:r>
            <a:endParaRPr kumimoji="1" lang="ko-Kore-KR" altLang="en-US" sz="1700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A39012FC-C90C-4487-6411-CC4686A1E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0116" y="2571539"/>
            <a:ext cx="2094430" cy="2644055"/>
          </a:xfrm>
          <a:prstGeom prst="rect">
            <a:avLst/>
          </a:prstGeom>
        </p:spPr>
      </p:pic>
      <p:sp>
        <p:nvSpPr>
          <p:cNvPr id="53" name="오른쪽 화살표[R] 52">
            <a:extLst>
              <a:ext uri="{FF2B5EF4-FFF2-40B4-BE49-F238E27FC236}">
                <a16:creationId xmlns:a16="http://schemas.microsoft.com/office/drawing/2014/main" id="{E4AED8C0-CD76-E1CF-1488-4D427A0732D4}"/>
              </a:ext>
            </a:extLst>
          </p:cNvPr>
          <p:cNvSpPr/>
          <p:nvPr/>
        </p:nvSpPr>
        <p:spPr>
          <a:xfrm>
            <a:off x="8897524" y="3948840"/>
            <a:ext cx="511869" cy="1299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33D37BB-1D5A-56B2-C523-F5C16FCBB19C}"/>
              </a:ext>
            </a:extLst>
          </p:cNvPr>
          <p:cNvSpPr txBox="1"/>
          <p:nvPr/>
        </p:nvSpPr>
        <p:spPr>
          <a:xfrm>
            <a:off x="8404726" y="5295994"/>
            <a:ext cx="200933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300" b="1" dirty="0"/>
              <a:t>&lt; Elimination &gt;</a:t>
            </a:r>
            <a:endParaRPr kumimoji="1" lang="ko-Kore-KR" altLang="en-US" sz="2300" b="1" dirty="0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8D68633-8AE7-7F29-2C6C-75AA44A26723}"/>
              </a:ext>
            </a:extLst>
          </p:cNvPr>
          <p:cNvCxnSpPr>
            <a:cxnSpLocks/>
          </p:cNvCxnSpPr>
          <p:nvPr/>
        </p:nvCxnSpPr>
        <p:spPr>
          <a:xfrm>
            <a:off x="7134901" y="3299778"/>
            <a:ext cx="0" cy="184235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21F5AE5-F2A6-EC59-2A82-A74AE0254712}"/>
              </a:ext>
            </a:extLst>
          </p:cNvPr>
          <p:cNvCxnSpPr>
            <a:cxnSpLocks/>
          </p:cNvCxnSpPr>
          <p:nvPr/>
        </p:nvCxnSpPr>
        <p:spPr>
          <a:xfrm>
            <a:off x="7337869" y="3596147"/>
            <a:ext cx="0" cy="153523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FECCF06E-B377-791D-FD8E-88BED9D75303}"/>
              </a:ext>
            </a:extLst>
          </p:cNvPr>
          <p:cNvCxnSpPr>
            <a:cxnSpLocks/>
          </p:cNvCxnSpPr>
          <p:nvPr/>
        </p:nvCxnSpPr>
        <p:spPr>
          <a:xfrm>
            <a:off x="7533299" y="3865710"/>
            <a:ext cx="0" cy="127642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38C7472-48E5-8F48-991A-D316E80653B7}"/>
              </a:ext>
            </a:extLst>
          </p:cNvPr>
          <p:cNvCxnSpPr>
            <a:cxnSpLocks/>
          </p:cNvCxnSpPr>
          <p:nvPr/>
        </p:nvCxnSpPr>
        <p:spPr>
          <a:xfrm>
            <a:off x="7739488" y="4097432"/>
            <a:ext cx="0" cy="104470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4AE22733-3977-BCBB-2549-F82501679D75}"/>
              </a:ext>
            </a:extLst>
          </p:cNvPr>
          <p:cNvCxnSpPr>
            <a:cxnSpLocks/>
          </p:cNvCxnSpPr>
          <p:nvPr/>
        </p:nvCxnSpPr>
        <p:spPr>
          <a:xfrm>
            <a:off x="7945676" y="4357378"/>
            <a:ext cx="0" cy="78475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636D2071-1513-E34A-97F9-A04D5F1E05F9}"/>
              </a:ext>
            </a:extLst>
          </p:cNvPr>
          <p:cNvCxnSpPr>
            <a:cxnSpLocks/>
          </p:cNvCxnSpPr>
          <p:nvPr/>
        </p:nvCxnSpPr>
        <p:spPr>
          <a:xfrm>
            <a:off x="8151864" y="4591722"/>
            <a:ext cx="0" cy="55041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220004A-DDB2-51E0-1E55-87E306D4AE1F}"/>
              </a:ext>
            </a:extLst>
          </p:cNvPr>
          <p:cNvCxnSpPr>
            <a:cxnSpLocks/>
          </p:cNvCxnSpPr>
          <p:nvPr/>
        </p:nvCxnSpPr>
        <p:spPr>
          <a:xfrm>
            <a:off x="8347295" y="4847050"/>
            <a:ext cx="0" cy="2950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9A328177-1A23-85F3-142C-6FDB4060CDCE}"/>
              </a:ext>
            </a:extLst>
          </p:cNvPr>
          <p:cNvCxnSpPr>
            <a:cxnSpLocks/>
          </p:cNvCxnSpPr>
          <p:nvPr/>
        </p:nvCxnSpPr>
        <p:spPr>
          <a:xfrm flipH="1">
            <a:off x="1116794" y="3475736"/>
            <a:ext cx="161075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213CAA1E-6967-FA38-DF5A-4C39F0DFAA65}"/>
              </a:ext>
            </a:extLst>
          </p:cNvPr>
          <p:cNvCxnSpPr>
            <a:cxnSpLocks/>
          </p:cNvCxnSpPr>
          <p:nvPr/>
        </p:nvCxnSpPr>
        <p:spPr>
          <a:xfrm>
            <a:off x="1265321" y="3476750"/>
            <a:ext cx="0" cy="72871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E78A3B5B-2705-C55D-821B-D006F56DD11D}"/>
              </a:ext>
            </a:extLst>
          </p:cNvPr>
          <p:cNvCxnSpPr/>
          <p:nvPr/>
        </p:nvCxnSpPr>
        <p:spPr>
          <a:xfrm flipH="1">
            <a:off x="1324520" y="3712458"/>
            <a:ext cx="168993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865FF252-7601-C9C5-FDE4-CE0C9AA2BC0E}"/>
              </a:ext>
            </a:extLst>
          </p:cNvPr>
          <p:cNvCxnSpPr>
            <a:cxnSpLocks/>
          </p:cNvCxnSpPr>
          <p:nvPr/>
        </p:nvCxnSpPr>
        <p:spPr>
          <a:xfrm flipH="1">
            <a:off x="1474399" y="3724230"/>
            <a:ext cx="6566" cy="1010797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CE29EF5C-D41A-27A6-8B8B-6336F3925C6C}"/>
              </a:ext>
            </a:extLst>
          </p:cNvPr>
          <p:cNvCxnSpPr>
            <a:cxnSpLocks/>
          </p:cNvCxnSpPr>
          <p:nvPr/>
        </p:nvCxnSpPr>
        <p:spPr>
          <a:xfrm flipH="1">
            <a:off x="2254112" y="4697538"/>
            <a:ext cx="4103" cy="29140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F3D1ECE3-0553-D770-08B8-C7129B3FDA48}"/>
              </a:ext>
            </a:extLst>
          </p:cNvPr>
          <p:cNvCxnSpPr/>
          <p:nvPr/>
        </p:nvCxnSpPr>
        <p:spPr>
          <a:xfrm flipH="1">
            <a:off x="1722003" y="4218018"/>
            <a:ext cx="168993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직선 연결선[R] 106">
            <a:extLst>
              <a:ext uri="{FF2B5EF4-FFF2-40B4-BE49-F238E27FC236}">
                <a16:creationId xmlns:a16="http://schemas.microsoft.com/office/drawing/2014/main" id="{58EB7050-51EC-9167-D5CD-13CC94275742}"/>
              </a:ext>
            </a:extLst>
          </p:cNvPr>
          <p:cNvCxnSpPr>
            <a:cxnSpLocks/>
          </p:cNvCxnSpPr>
          <p:nvPr/>
        </p:nvCxnSpPr>
        <p:spPr>
          <a:xfrm flipH="1">
            <a:off x="1776364" y="4986949"/>
            <a:ext cx="10084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FD97A140-077C-2096-50A4-628C39E8BF4B}"/>
              </a:ext>
            </a:extLst>
          </p:cNvPr>
          <p:cNvCxnSpPr>
            <a:cxnSpLocks/>
          </p:cNvCxnSpPr>
          <p:nvPr/>
        </p:nvCxnSpPr>
        <p:spPr>
          <a:xfrm flipH="1">
            <a:off x="1369365" y="4741313"/>
            <a:ext cx="10084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연결선[R] 110">
            <a:extLst>
              <a:ext uri="{FF2B5EF4-FFF2-40B4-BE49-F238E27FC236}">
                <a16:creationId xmlns:a16="http://schemas.microsoft.com/office/drawing/2014/main" id="{F616F0F8-BD8A-E338-4491-1E2ADEED1146}"/>
              </a:ext>
            </a:extLst>
          </p:cNvPr>
          <p:cNvCxnSpPr>
            <a:cxnSpLocks/>
          </p:cNvCxnSpPr>
          <p:nvPr/>
        </p:nvCxnSpPr>
        <p:spPr>
          <a:xfrm flipH="1">
            <a:off x="1166762" y="4210569"/>
            <a:ext cx="10084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직선 연결선[R] 112">
            <a:extLst>
              <a:ext uri="{FF2B5EF4-FFF2-40B4-BE49-F238E27FC236}">
                <a16:creationId xmlns:a16="http://schemas.microsoft.com/office/drawing/2014/main" id="{A3A1139A-E629-FF8E-6888-2F1A40217C97}"/>
              </a:ext>
            </a:extLst>
          </p:cNvPr>
          <p:cNvCxnSpPr>
            <a:cxnSpLocks/>
          </p:cNvCxnSpPr>
          <p:nvPr/>
        </p:nvCxnSpPr>
        <p:spPr>
          <a:xfrm flipH="1">
            <a:off x="2163229" y="4986949"/>
            <a:ext cx="10084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52AD3606-F2D9-84F3-D044-2F6BD5D7083D}"/>
              </a:ext>
            </a:extLst>
          </p:cNvPr>
          <p:cNvCxnSpPr>
            <a:cxnSpLocks/>
          </p:cNvCxnSpPr>
          <p:nvPr/>
        </p:nvCxnSpPr>
        <p:spPr>
          <a:xfrm>
            <a:off x="1890996" y="4212909"/>
            <a:ext cx="0" cy="78424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3107BF2-5AC4-2B6B-C42A-BB8AC55BBBFC}"/>
              </a:ext>
            </a:extLst>
          </p:cNvPr>
          <p:cNvCxnSpPr/>
          <p:nvPr/>
        </p:nvCxnSpPr>
        <p:spPr>
          <a:xfrm flipH="1">
            <a:off x="2135211" y="4706407"/>
            <a:ext cx="126967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BC600EE6-FBD0-E9BD-ED09-2301E80D497C}"/>
              </a:ext>
            </a:extLst>
          </p:cNvPr>
          <p:cNvCxnSpPr>
            <a:cxnSpLocks/>
          </p:cNvCxnSpPr>
          <p:nvPr/>
        </p:nvCxnSpPr>
        <p:spPr>
          <a:xfrm>
            <a:off x="3888158" y="3229366"/>
            <a:ext cx="1533678" cy="183980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[R] 125">
            <a:extLst>
              <a:ext uri="{FF2B5EF4-FFF2-40B4-BE49-F238E27FC236}">
                <a16:creationId xmlns:a16="http://schemas.microsoft.com/office/drawing/2014/main" id="{D9E7EE6F-CB50-54DF-9296-BF3CF1227A59}"/>
              </a:ext>
            </a:extLst>
          </p:cNvPr>
          <p:cNvCxnSpPr>
            <a:cxnSpLocks/>
          </p:cNvCxnSpPr>
          <p:nvPr/>
        </p:nvCxnSpPr>
        <p:spPr>
          <a:xfrm flipH="1">
            <a:off x="6151774" y="2465020"/>
            <a:ext cx="28575" cy="3148324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슬라이드 번호 개체 틀 5">
            <a:extLst>
              <a:ext uri="{FF2B5EF4-FFF2-40B4-BE49-F238E27FC236}">
                <a16:creationId xmlns:a16="http://schemas.microsoft.com/office/drawing/2014/main" id="{FF55F531-B9FF-EF8A-F2FE-3989514AD77F}"/>
              </a:ext>
            </a:extLst>
          </p:cNvPr>
          <p:cNvSpPr txBox="1">
            <a:spLocks/>
          </p:cNvSpPr>
          <p:nvPr/>
        </p:nvSpPr>
        <p:spPr>
          <a:xfrm>
            <a:off x="11017827" y="6402954"/>
            <a:ext cx="371560" cy="365125"/>
          </a:xfrm>
          <a:prstGeom prst="rect">
            <a:avLst/>
          </a:prstGeom>
        </p:spPr>
        <p:txBody>
          <a:bodyPr/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852B28-D290-2A4B-A90A-47EAEF72A8E4}" type="slidenum">
              <a:rPr kumimoji="1" lang="ko-Kore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26</a:t>
            </a:fld>
            <a:endParaRPr kumimoji="1" lang="ko-Kore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605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DC1BB45-B96E-4F2C-2C15-F0630C4B8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48" y="2648948"/>
            <a:ext cx="4826049" cy="363274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30C6665-B5D5-216D-3B86-A104B90A5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86311"/>
            <a:ext cx="4826049" cy="37580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C29792-ECE1-7F0B-9096-6D065E0491B0}"/>
              </a:ext>
            </a:extLst>
          </p:cNvPr>
          <p:cNvSpPr txBox="1"/>
          <p:nvPr/>
        </p:nvSpPr>
        <p:spPr>
          <a:xfrm>
            <a:off x="322217" y="1175321"/>
            <a:ext cx="9422579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600" b="1" dirty="0"/>
              <a:t>Gauss-Jordan elimination </a:t>
            </a:r>
            <a:r>
              <a:rPr kumimoji="1" lang="ko-Kore-KR" altLang="en-US" sz="2600" b="1" dirty="0"/>
              <a:t>양자 회로 </a:t>
            </a:r>
            <a:r>
              <a:rPr kumimoji="1" lang="ko-KR" altLang="en-US" sz="2600" b="1" dirty="0"/>
              <a:t>구현 </a:t>
            </a:r>
            <a:r>
              <a:rPr kumimoji="1" lang="en-US" altLang="ko-KR" sz="2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kumimoji="1" lang="ko-KR" altLang="en-US" sz="2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이전 버전</a:t>
            </a:r>
            <a:r>
              <a:rPr kumimoji="1" lang="en-US" altLang="ko-KR" sz="2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kumimoji="1" lang="ko-KR" altLang="en-US" sz="2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ko-KR" sz="2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22</a:t>
            </a:r>
            <a:r>
              <a:rPr kumimoji="1" lang="ko-KR" altLang="en-US" sz="2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년도</a:t>
            </a:r>
            <a:r>
              <a:rPr kumimoji="1" lang="en-US" altLang="ko-KR" sz="2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kumimoji="1" lang="en-US" altLang="ko-Kore-KR" sz="2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sz="2400" b="1" dirty="0"/>
              <a:t>Elimination</a:t>
            </a:r>
            <a:r>
              <a:rPr kumimoji="1" lang="en-US" altLang="ko-Kore-KR" sz="2400" dirty="0">
                <a:solidFill>
                  <a:schemeClr val="accent1"/>
                </a:solidFill>
              </a:rPr>
              <a:t> </a:t>
            </a:r>
            <a:r>
              <a:rPr kumimoji="1" lang="en-US" altLang="ko-Kore-KR" sz="2400" dirty="0">
                <a:sym typeface="Wingdings" pitchFamily="2" charset="2"/>
              </a:rPr>
              <a:t> CCX, CCCX </a:t>
            </a:r>
            <a:r>
              <a:rPr kumimoji="1" lang="ko-Kore-KR" altLang="en-US" sz="2400" dirty="0">
                <a:sym typeface="Wingdings" pitchFamily="2" charset="2"/>
              </a:rPr>
              <a:t>게이트들로 구현</a:t>
            </a:r>
            <a:endParaRPr kumimoji="1" lang="en-US" altLang="ko-Kore-KR" sz="2400" dirty="0"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sz="2400" b="1" dirty="0">
                <a:sym typeface="Wingdings" pitchFamily="2" charset="2"/>
              </a:rPr>
              <a:t>Swaps</a:t>
            </a:r>
            <a:r>
              <a:rPr kumimoji="1" lang="en-US" altLang="ko-Kore-KR" sz="2400" dirty="0">
                <a:sym typeface="Wingdings" pitchFamily="2" charset="2"/>
              </a:rPr>
              <a:t>  Multi-Controlled Swap </a:t>
            </a:r>
            <a:r>
              <a:rPr kumimoji="1" lang="ko-Kore-KR" altLang="en-US" sz="2400" dirty="0">
                <a:sym typeface="Wingdings" pitchFamily="2" charset="2"/>
              </a:rPr>
              <a:t>게이트들로 구현</a:t>
            </a:r>
            <a:r>
              <a:rPr kumimoji="1" lang="en-US" altLang="ko-Kore-KR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(Logical-swap X)</a:t>
            </a:r>
            <a:r>
              <a:rPr kumimoji="1" lang="ko-Kore-KR" altLang="en-US" sz="2400" dirty="0">
                <a:sym typeface="Wingdings" pitchFamily="2" charset="2"/>
              </a:rPr>
              <a:t> </a:t>
            </a:r>
            <a:endParaRPr kumimoji="1" lang="ko-Kore-KR" altLang="en-US" sz="2400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47E92D0-F3C2-E5E1-596E-6F206248C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199038"/>
            <a:ext cx="11368160" cy="762163"/>
          </a:xfrm>
        </p:spPr>
        <p:txBody>
          <a:bodyPr/>
          <a:lstStyle/>
          <a:p>
            <a:r>
              <a:rPr lang="en-US" altLang="ko" b="1" dirty="0"/>
              <a:t>Classic McEliece </a:t>
            </a:r>
            <a:r>
              <a:rPr lang="ko" altLang="ko-Kore-KR" dirty="0"/>
              <a:t>양자 구현</a:t>
            </a:r>
            <a:r>
              <a:rPr lang="en-US" altLang="ko" dirty="0"/>
              <a:t>: </a:t>
            </a:r>
            <a:r>
              <a:rPr lang="en-US" altLang="ko" b="1" dirty="0"/>
              <a:t>Key Pair</a:t>
            </a:r>
            <a:endParaRPr lang="ko-Kore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38D48C-E57F-D1A6-269A-A63A17F91C7E}"/>
              </a:ext>
            </a:extLst>
          </p:cNvPr>
          <p:cNvSpPr txBox="1"/>
          <p:nvPr/>
        </p:nvSpPr>
        <p:spPr>
          <a:xfrm>
            <a:off x="121920" y="6557920"/>
            <a:ext cx="60960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6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K. Jang, H. Kim, H. </a:t>
            </a:r>
            <a:r>
              <a:rPr lang="en" altLang="ko-Kore-KR" sz="600" b="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Seo</a:t>
            </a:r>
            <a:r>
              <a:rPr lang="en" altLang="ko-Kore-KR" sz="6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, “Quantum Gauss-Jordan Elimination for Code in Quantum”, Platocon’22, 2022.</a:t>
            </a:r>
            <a:endParaRPr lang="ko-Kore-KR" altLang="en-US" sz="600"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2A2306D3-6F41-F0D5-D2A8-5AA9F09E9422}"/>
              </a:ext>
            </a:extLst>
          </p:cNvPr>
          <p:cNvSpPr txBox="1">
            <a:spLocks/>
          </p:cNvSpPr>
          <p:nvPr/>
        </p:nvSpPr>
        <p:spPr>
          <a:xfrm>
            <a:off x="11017827" y="6402954"/>
            <a:ext cx="371560" cy="365125"/>
          </a:xfrm>
          <a:prstGeom prst="rect">
            <a:avLst/>
          </a:prstGeom>
        </p:spPr>
        <p:txBody>
          <a:bodyPr/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852B28-D290-2A4B-A90A-47EAEF72A8E4}" type="slidenum">
              <a:rPr kumimoji="1" lang="ko-Kore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27</a:t>
            </a:fld>
            <a:endParaRPr kumimoji="1" lang="ko-Kore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020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DC1BB45-B96E-4F2C-2C15-F0630C4B8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48" y="2648948"/>
            <a:ext cx="4826049" cy="363274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30C6665-B5D5-216D-3B86-A104B90A5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86311"/>
            <a:ext cx="4826049" cy="37580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C29792-ECE1-7F0B-9096-6D065E0491B0}"/>
              </a:ext>
            </a:extLst>
          </p:cNvPr>
          <p:cNvSpPr txBox="1"/>
          <p:nvPr/>
        </p:nvSpPr>
        <p:spPr>
          <a:xfrm>
            <a:off x="322217" y="1175321"/>
            <a:ext cx="10645094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600" b="1" dirty="0"/>
              <a:t>Gauss-Jordan elimination </a:t>
            </a:r>
            <a:r>
              <a:rPr kumimoji="1" lang="ko-Kore-KR" altLang="en-US" sz="2600" b="1" dirty="0">
                <a:solidFill>
                  <a:schemeClr val="accent1">
                    <a:lumMod val="75000"/>
                  </a:schemeClr>
                </a:solidFill>
              </a:rPr>
              <a:t>양자 회로 </a:t>
            </a:r>
            <a:r>
              <a:rPr kumimoji="1" lang="ko-KR" altLang="en-US" sz="2600" b="1" dirty="0">
                <a:solidFill>
                  <a:schemeClr val="accent1">
                    <a:lumMod val="75000"/>
                  </a:schemeClr>
                </a:solidFill>
              </a:rPr>
              <a:t>개선 </a:t>
            </a:r>
            <a:r>
              <a:rPr kumimoji="1" lang="en-US" altLang="ko-KR" sz="2200" dirty="0">
                <a:sym typeface="Wingdings" pitchFamily="2" charset="2"/>
              </a:rPr>
              <a:t>(</a:t>
            </a:r>
            <a:r>
              <a:rPr kumimoji="1" lang="ko-KR" altLang="en-US" sz="2200" dirty="0"/>
              <a:t>추가 보조 큐비트 사용</a:t>
            </a:r>
            <a:r>
              <a:rPr kumimoji="1" lang="en-US" altLang="ko-KR" sz="2200" dirty="0"/>
              <a:t>)</a:t>
            </a:r>
            <a:endParaRPr kumimoji="1" lang="en-US" altLang="ko-Kore-KR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sz="2400" b="1" dirty="0"/>
              <a:t>Elimination</a:t>
            </a:r>
            <a:r>
              <a:rPr kumimoji="1" lang="en-US" altLang="ko-Kore-KR" sz="2400" dirty="0"/>
              <a:t> </a:t>
            </a:r>
            <a:r>
              <a:rPr kumimoji="1" lang="en-US" altLang="ko-Kore-KR" sz="2400" dirty="0">
                <a:sym typeface="Wingdings" pitchFamily="2" charset="2"/>
              </a:rPr>
              <a:t> CCX</a:t>
            </a:r>
            <a:r>
              <a:rPr kumimoji="1" lang="ko-Kore-KR" altLang="en-US" sz="2400" dirty="0">
                <a:sym typeface="Wingdings" pitchFamily="2" charset="2"/>
              </a:rPr>
              <a:t>게이트</a:t>
            </a:r>
            <a:r>
              <a:rPr kumimoji="1" lang="ko-KR" altLang="en-US" sz="2400" dirty="0">
                <a:sym typeface="Wingdings" pitchFamily="2" charset="2"/>
              </a:rPr>
              <a:t>만으로 구현 </a:t>
            </a:r>
            <a:r>
              <a:rPr kumimoji="1" lang="en-US" altLang="ko-KR" sz="2400" dirty="0">
                <a:sym typeface="Wingdings" pitchFamily="2" charset="2"/>
              </a:rPr>
              <a:t>(</a:t>
            </a:r>
            <a:r>
              <a:rPr kumimoji="1" lang="en-US" altLang="ko-KR" sz="2400" b="1" dirty="0">
                <a:solidFill>
                  <a:srgbClr val="C00000"/>
                </a:solidFill>
                <a:sym typeface="Wingdings" pitchFamily="2" charset="2"/>
              </a:rPr>
              <a:t>CCCX </a:t>
            </a:r>
            <a:r>
              <a:rPr kumimoji="1" lang="ko-KR" altLang="en-US" sz="2400" b="1" dirty="0">
                <a:solidFill>
                  <a:srgbClr val="C00000"/>
                </a:solidFill>
                <a:sym typeface="Wingdings" pitchFamily="2" charset="2"/>
              </a:rPr>
              <a:t>사용 </a:t>
            </a:r>
            <a:r>
              <a:rPr kumimoji="1" lang="en-US" altLang="ko-KR" sz="2400" b="1" dirty="0">
                <a:solidFill>
                  <a:srgbClr val="C00000"/>
                </a:solidFill>
                <a:sym typeface="Wingdings" pitchFamily="2" charset="2"/>
              </a:rPr>
              <a:t>X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  <a:endParaRPr kumimoji="1" lang="en-US" altLang="ko-Kore-KR" sz="2400" dirty="0"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sz="2400" b="1" dirty="0">
                <a:sym typeface="Wingdings" pitchFamily="2" charset="2"/>
              </a:rPr>
              <a:t>Swaps</a:t>
            </a:r>
            <a:r>
              <a:rPr kumimoji="1" lang="en-US" altLang="ko-Kore-KR" sz="2400" dirty="0">
                <a:sym typeface="Wingdings" pitchFamily="2" charset="2"/>
              </a:rPr>
              <a:t>  Controlled Swap </a:t>
            </a:r>
            <a:r>
              <a:rPr kumimoji="1" lang="ko-Kore-KR" altLang="en-US" sz="2400" dirty="0">
                <a:sym typeface="Wingdings" pitchFamily="2" charset="2"/>
              </a:rPr>
              <a:t>게이트들로 구현</a:t>
            </a:r>
            <a:r>
              <a:rPr kumimoji="1" lang="en-US" altLang="ko-Kore-KR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(</a:t>
            </a:r>
            <a:r>
              <a:rPr kumimoji="1" lang="en-US" altLang="ko-KR" sz="2400" b="1" dirty="0">
                <a:solidFill>
                  <a:srgbClr val="C00000"/>
                </a:solidFill>
                <a:sym typeface="Wingdings" pitchFamily="2" charset="2"/>
              </a:rPr>
              <a:t>Multi-Controlled Swap</a:t>
            </a:r>
            <a:r>
              <a:rPr kumimoji="1" lang="ko-KR" altLang="en-US" sz="2400" b="1" dirty="0">
                <a:solidFill>
                  <a:srgbClr val="C00000"/>
                </a:solidFill>
                <a:sym typeface="Wingdings" pitchFamily="2" charset="2"/>
              </a:rPr>
              <a:t> 사용 </a:t>
            </a:r>
            <a:r>
              <a:rPr kumimoji="1" lang="en-US" altLang="ko-KR" sz="2400" b="1" dirty="0">
                <a:solidFill>
                  <a:srgbClr val="C00000"/>
                </a:solidFill>
                <a:sym typeface="Wingdings" pitchFamily="2" charset="2"/>
              </a:rPr>
              <a:t>X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  <a:r>
              <a:rPr kumimoji="1" lang="ko-Kore-KR" altLang="en-US" sz="2400" dirty="0">
                <a:sym typeface="Wingdings" pitchFamily="2" charset="2"/>
              </a:rPr>
              <a:t> </a:t>
            </a:r>
            <a:endParaRPr kumimoji="1" lang="ko-Kore-KR" altLang="en-US" sz="2400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47E92D0-F3C2-E5E1-596E-6F206248C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199038"/>
            <a:ext cx="11368160" cy="762163"/>
          </a:xfrm>
        </p:spPr>
        <p:txBody>
          <a:bodyPr/>
          <a:lstStyle/>
          <a:p>
            <a:r>
              <a:rPr lang="en-US" altLang="ko" b="1" dirty="0"/>
              <a:t>Classic McEliece </a:t>
            </a:r>
            <a:r>
              <a:rPr lang="ko" altLang="ko-Kore-KR" dirty="0"/>
              <a:t>양자 구현</a:t>
            </a:r>
            <a:r>
              <a:rPr lang="en-US" altLang="ko" dirty="0"/>
              <a:t>: </a:t>
            </a:r>
            <a:r>
              <a:rPr lang="en-US" altLang="ko" b="1" dirty="0"/>
              <a:t>Key Pair</a:t>
            </a:r>
            <a:endParaRPr lang="ko-Kore-KR" altLang="en-US" b="1" dirty="0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B7B5127B-7663-09D7-49B4-35D1375C1D2B}"/>
              </a:ext>
            </a:extLst>
          </p:cNvPr>
          <p:cNvCxnSpPr/>
          <p:nvPr/>
        </p:nvCxnSpPr>
        <p:spPr>
          <a:xfrm>
            <a:off x="1759226" y="4333875"/>
            <a:ext cx="3627783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27F9B209-F520-BAE4-D601-BE64D5A9D534}"/>
              </a:ext>
            </a:extLst>
          </p:cNvPr>
          <p:cNvCxnSpPr>
            <a:cxnSpLocks/>
          </p:cNvCxnSpPr>
          <p:nvPr/>
        </p:nvCxnSpPr>
        <p:spPr>
          <a:xfrm>
            <a:off x="1997351" y="4991100"/>
            <a:ext cx="338965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9FB76E7A-422D-0335-1D1E-A8941A079881}"/>
              </a:ext>
            </a:extLst>
          </p:cNvPr>
          <p:cNvCxnSpPr>
            <a:cxnSpLocks/>
          </p:cNvCxnSpPr>
          <p:nvPr/>
        </p:nvCxnSpPr>
        <p:spPr>
          <a:xfrm>
            <a:off x="6740801" y="3686175"/>
            <a:ext cx="404149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AC9CAF7-2989-0630-0D32-C3FA7A2F57C4}"/>
              </a:ext>
            </a:extLst>
          </p:cNvPr>
          <p:cNvSpPr txBox="1"/>
          <p:nvPr/>
        </p:nvSpPr>
        <p:spPr>
          <a:xfrm>
            <a:off x="4029075" y="4345542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ym typeface="Wingdings" pitchFamily="2" charset="2"/>
              </a:rPr>
              <a:t></a:t>
            </a:r>
            <a:r>
              <a:rPr kumimoji="1" lang="ko-KR" altLang="en-US" b="1" dirty="0">
                <a:sym typeface="Wingdings" pitchFamily="2" charset="2"/>
              </a:rPr>
              <a:t> </a:t>
            </a:r>
            <a:r>
              <a:rPr kumimoji="1" lang="en-US" altLang="ko-Kore-KR" b="1" dirty="0"/>
              <a:t>CCX</a:t>
            </a:r>
            <a:r>
              <a:rPr kumimoji="1" lang="ko-KR" altLang="en-US" b="1" dirty="0"/>
              <a:t>로 대체</a:t>
            </a:r>
            <a:endParaRPr kumimoji="1" lang="ko-Kore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AA486A-96CE-40E5-985F-9AFB38096C85}"/>
              </a:ext>
            </a:extLst>
          </p:cNvPr>
          <p:cNvSpPr txBox="1"/>
          <p:nvPr/>
        </p:nvSpPr>
        <p:spPr>
          <a:xfrm>
            <a:off x="4019336" y="5051138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ym typeface="Wingdings" pitchFamily="2" charset="2"/>
              </a:rPr>
              <a:t></a:t>
            </a:r>
            <a:r>
              <a:rPr kumimoji="1" lang="ko-KR" altLang="en-US" b="1" dirty="0"/>
              <a:t> </a:t>
            </a:r>
            <a:r>
              <a:rPr kumimoji="1" lang="en-US" altLang="ko-Kore-KR" b="1" dirty="0"/>
              <a:t>CCX</a:t>
            </a:r>
            <a:r>
              <a:rPr kumimoji="1" lang="ko-KR" altLang="en-US" b="1" dirty="0"/>
              <a:t>로 대체</a:t>
            </a:r>
            <a:endParaRPr kumimoji="1" lang="ko-Kore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F17E70-E8FF-5AB7-94FB-570F3CCF2A7E}"/>
              </a:ext>
            </a:extLst>
          </p:cNvPr>
          <p:cNvSpPr txBox="1"/>
          <p:nvPr/>
        </p:nvSpPr>
        <p:spPr>
          <a:xfrm>
            <a:off x="9481944" y="3705960"/>
            <a:ext cx="207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ym typeface="Wingdings" pitchFamily="2" charset="2"/>
              </a:rPr>
              <a:t></a:t>
            </a:r>
            <a:r>
              <a:rPr kumimoji="1" lang="ko-KR" altLang="en-US" b="1" dirty="0">
                <a:sym typeface="Wingdings" pitchFamily="2" charset="2"/>
              </a:rPr>
              <a:t> </a:t>
            </a:r>
            <a:r>
              <a:rPr kumimoji="1" lang="en-US" altLang="ko-Kore-KR" b="1" dirty="0" err="1"/>
              <a:t>CSwap</a:t>
            </a:r>
            <a:r>
              <a:rPr kumimoji="1" lang="ko-KR" altLang="en-US" b="1" dirty="0" err="1"/>
              <a:t>으로</a:t>
            </a:r>
            <a:r>
              <a:rPr kumimoji="1" lang="ko-KR" altLang="en-US" b="1" dirty="0"/>
              <a:t> 대체</a:t>
            </a:r>
            <a:endParaRPr kumimoji="1" lang="ko-Kore-KR" altLang="en-US" b="1" dirty="0"/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E51E3B47-32F9-2CE6-E2AB-39C4CFCA8860}"/>
              </a:ext>
            </a:extLst>
          </p:cNvPr>
          <p:cNvCxnSpPr>
            <a:cxnSpLocks/>
          </p:cNvCxnSpPr>
          <p:nvPr/>
        </p:nvCxnSpPr>
        <p:spPr>
          <a:xfrm>
            <a:off x="6688185" y="4632961"/>
            <a:ext cx="3222170" cy="157625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73955E52-0E42-C539-A065-891884FE7B5F}"/>
              </a:ext>
            </a:extLst>
          </p:cNvPr>
          <p:cNvCxnSpPr>
            <a:cxnSpLocks/>
          </p:cNvCxnSpPr>
          <p:nvPr/>
        </p:nvCxnSpPr>
        <p:spPr>
          <a:xfrm flipH="1">
            <a:off x="6840818" y="4624252"/>
            <a:ext cx="3069537" cy="158496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EA7C73F-EE1F-03DF-0E18-6C966FFB9FE5}"/>
              </a:ext>
            </a:extLst>
          </p:cNvPr>
          <p:cNvSpPr txBox="1"/>
          <p:nvPr/>
        </p:nvSpPr>
        <p:spPr>
          <a:xfrm>
            <a:off x="9391878" y="5678782"/>
            <a:ext cx="2526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비용</a:t>
            </a:r>
            <a:r>
              <a:rPr kumimoji="1" lang="ko-KR" altLang="en-US" b="1" dirty="0"/>
              <a:t> 높은 </a:t>
            </a:r>
            <a:r>
              <a:rPr kumimoji="1" lang="en-US" altLang="ko-KR" b="1" dirty="0"/>
              <a:t>Rotation </a:t>
            </a:r>
            <a:r>
              <a:rPr kumimoji="1" lang="ko-KR" altLang="en-US" b="1" dirty="0"/>
              <a:t>제거</a:t>
            </a:r>
            <a:endParaRPr kumimoji="1" lang="ko-Kore-KR" altLang="en-US" b="1" dirty="0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3CFE9455-0F65-B67E-C7A7-1C8E2AB2E21A}"/>
              </a:ext>
            </a:extLst>
          </p:cNvPr>
          <p:cNvSpPr txBox="1">
            <a:spLocks/>
          </p:cNvSpPr>
          <p:nvPr/>
        </p:nvSpPr>
        <p:spPr>
          <a:xfrm>
            <a:off x="11017827" y="6402954"/>
            <a:ext cx="371560" cy="365125"/>
          </a:xfrm>
          <a:prstGeom prst="rect">
            <a:avLst/>
          </a:prstGeom>
        </p:spPr>
        <p:txBody>
          <a:bodyPr/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852B28-D290-2A4B-A90A-47EAEF72A8E4}" type="slidenum">
              <a:rPr kumimoji="1" lang="ko-Kore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28</a:t>
            </a:fld>
            <a:endParaRPr kumimoji="1" lang="ko-Kore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901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C29792-ECE1-7F0B-9096-6D065E0491B0}"/>
              </a:ext>
            </a:extLst>
          </p:cNvPr>
          <p:cNvSpPr txBox="1"/>
          <p:nvPr/>
        </p:nvSpPr>
        <p:spPr>
          <a:xfrm>
            <a:off x="217021" y="1213161"/>
            <a:ext cx="1025864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300" b="1" dirty="0" err="1"/>
              <a:t>CSwap</a:t>
            </a:r>
            <a:r>
              <a:rPr kumimoji="1" lang="en-US" altLang="ko-Kore-KR" sz="2300" b="1" dirty="0"/>
              <a:t> </a:t>
            </a:r>
            <a:r>
              <a:rPr kumimoji="1" lang="ko-Kore-KR" altLang="en-US" sz="2300" b="1" dirty="0"/>
              <a:t>게이트는</a:t>
            </a:r>
            <a:r>
              <a:rPr kumimoji="1" lang="ko-KR" altLang="en-US" sz="2300" b="1" dirty="0"/>
              <a:t> 비용이 높음</a:t>
            </a:r>
            <a:r>
              <a:rPr kumimoji="1" lang="ko-KR" altLang="en-US" sz="2300" dirty="0"/>
              <a:t>에 따라</a:t>
            </a:r>
            <a:r>
              <a:rPr kumimoji="1" lang="ko-KR" altLang="en-US" sz="2300" dirty="0">
                <a:sym typeface="Wingdings" pitchFamily="2" charset="2"/>
              </a:rPr>
              <a:t> </a:t>
            </a:r>
            <a:r>
              <a:rPr kumimoji="1" lang="en-US" altLang="ko-Kore-KR" sz="2300" dirty="0"/>
              <a:t>CNOT, CC</a:t>
            </a:r>
            <a:r>
              <a:rPr kumimoji="1" lang="en-US" altLang="ko-KR" sz="2300" dirty="0"/>
              <a:t>X</a:t>
            </a:r>
            <a:r>
              <a:rPr kumimoji="1" lang="ko-KR" altLang="en-US" sz="2300" dirty="0"/>
              <a:t> </a:t>
            </a:r>
            <a:r>
              <a:rPr kumimoji="1" lang="en-US" altLang="ko-KR" sz="2300" dirty="0"/>
              <a:t>(Toffoli)</a:t>
            </a:r>
            <a:r>
              <a:rPr kumimoji="1" lang="ko-KR" altLang="en-US" sz="2300" dirty="0"/>
              <a:t> 게이트 구현으로 대체</a:t>
            </a:r>
            <a:endParaRPr kumimoji="1" lang="en-US" altLang="ko-KR" sz="23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sz="2200" dirty="0" err="1"/>
              <a:t>CSwap</a:t>
            </a:r>
            <a:r>
              <a:rPr kumimoji="1" lang="en-US" altLang="ko-Kore-KR" sz="2200" dirty="0"/>
              <a:t> </a:t>
            </a:r>
            <a:r>
              <a:rPr kumimoji="1" lang="en-US" altLang="ko-KR" sz="2200" dirty="0">
                <a:sym typeface="Wingdings" pitchFamily="2" charset="2"/>
              </a:rPr>
              <a:t></a:t>
            </a:r>
            <a:r>
              <a:rPr kumimoji="1" lang="ko-KR" altLang="en-US" sz="2200" dirty="0">
                <a:sym typeface="Wingdings" pitchFamily="2" charset="2"/>
              </a:rPr>
              <a:t> </a:t>
            </a:r>
            <a:r>
              <a:rPr kumimoji="1" lang="en-US" altLang="ko-KR" sz="2200" dirty="0">
                <a:sym typeface="Wingdings" pitchFamily="2" charset="2"/>
              </a:rPr>
              <a:t>2 CNOT + 1 CCX gate</a:t>
            </a:r>
            <a:endParaRPr kumimoji="1" lang="en-US" altLang="ko-Kore-KR" sz="2200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47E92D0-F3C2-E5E1-596E-6F206248C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199038"/>
            <a:ext cx="11368160" cy="762163"/>
          </a:xfrm>
        </p:spPr>
        <p:txBody>
          <a:bodyPr/>
          <a:lstStyle/>
          <a:p>
            <a:r>
              <a:rPr lang="en-US" altLang="ko" b="1" dirty="0"/>
              <a:t>Classic McEliece </a:t>
            </a:r>
            <a:r>
              <a:rPr lang="ko" altLang="ko-Kore-KR" dirty="0"/>
              <a:t>양자 구현</a:t>
            </a:r>
            <a:r>
              <a:rPr lang="en-US" altLang="ko" dirty="0"/>
              <a:t>: </a:t>
            </a:r>
            <a:r>
              <a:rPr lang="en-US" altLang="ko" b="1" dirty="0"/>
              <a:t>Key Pair</a:t>
            </a:r>
            <a:endParaRPr lang="ko-Kore-KR" altLang="en-US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F4C65EA-CCAE-7FAE-D362-9CB471F2F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60" y="2303056"/>
            <a:ext cx="2724178" cy="15672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EDEC77C-B22B-C814-C898-6480A4D8F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492" y="2302075"/>
            <a:ext cx="3625882" cy="15579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89AE3C60-2B2D-A1AC-ADE9-52834017E8BC}"/>
              </a:ext>
            </a:extLst>
          </p:cNvPr>
          <p:cNvSpPr/>
          <p:nvPr/>
        </p:nvSpPr>
        <p:spPr>
          <a:xfrm>
            <a:off x="4519055" y="2949498"/>
            <a:ext cx="713344" cy="306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슬라이드 번호 개체 틀 5">
            <a:extLst>
              <a:ext uri="{FF2B5EF4-FFF2-40B4-BE49-F238E27FC236}">
                <a16:creationId xmlns:a16="http://schemas.microsoft.com/office/drawing/2014/main" id="{836B1B27-0AE7-AFE5-340E-A8F857361EA6}"/>
              </a:ext>
            </a:extLst>
          </p:cNvPr>
          <p:cNvSpPr txBox="1">
            <a:spLocks/>
          </p:cNvSpPr>
          <p:nvPr/>
        </p:nvSpPr>
        <p:spPr>
          <a:xfrm>
            <a:off x="11017827" y="6402954"/>
            <a:ext cx="371560" cy="365125"/>
          </a:xfrm>
          <a:prstGeom prst="rect">
            <a:avLst/>
          </a:prstGeom>
        </p:spPr>
        <p:txBody>
          <a:bodyPr/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852B28-D290-2A4B-A90A-47EAEF72A8E4}" type="slidenum">
              <a:rPr kumimoji="1" lang="ko-Kore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29</a:t>
            </a:fld>
            <a:endParaRPr kumimoji="1" lang="ko-Kore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348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-KR" altLang="en-US" dirty="0"/>
              <a:t>올해</a:t>
            </a:r>
            <a:r>
              <a:rPr lang="ko" dirty="0"/>
              <a:t> 실적</a:t>
            </a:r>
            <a:endParaRPr dirty="0"/>
          </a:p>
        </p:txBody>
      </p:sp>
      <p:sp>
        <p:nvSpPr>
          <p:cNvPr id="142" name="Google Shape;142;p24"/>
          <p:cNvSpPr txBox="1">
            <a:spLocks noGrp="1"/>
          </p:cNvSpPr>
          <p:nvPr>
            <p:ph type="body" idx="1"/>
          </p:nvPr>
        </p:nvSpPr>
        <p:spPr>
          <a:xfrm>
            <a:off x="145716" y="1098025"/>
            <a:ext cx="12192000" cy="570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 altLang="en-US" b="1" dirty="0"/>
              <a:t>국내</a:t>
            </a:r>
            <a:r>
              <a:rPr lang="ko" b="1" dirty="0"/>
              <a:t>특허 </a:t>
            </a:r>
            <a:r>
              <a:rPr lang="en-US" altLang="ko-KR" b="1" dirty="0"/>
              <a:t>?</a:t>
            </a:r>
            <a:r>
              <a:rPr lang="ko" b="1" dirty="0"/>
              <a:t>건 출원</a:t>
            </a:r>
            <a:r>
              <a:rPr lang="ko" altLang="en-US" b="1" dirty="0"/>
              <a:t> 진행</a:t>
            </a:r>
            <a:r>
              <a:rPr lang="ko-KR" altLang="en-US" b="1" dirty="0"/>
              <a:t> 중</a:t>
            </a:r>
            <a:endParaRPr b="1"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altLang="ko-KR" sz="2000" dirty="0"/>
              <a:t>.</a:t>
            </a: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altLang="ko-KR" sz="2000" dirty="0"/>
              <a:t>.</a:t>
            </a:r>
            <a:endParaRPr lang="ko-KR" altLang="en-US" sz="2000"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altLang="ko-KR" dirty="0"/>
          </a:p>
          <a:p>
            <a:pPr marL="228600" indent="-228600">
              <a:spcBef>
                <a:spcPts val="500"/>
              </a:spcBef>
              <a:buSzPts val="2400"/>
            </a:pPr>
            <a:r>
              <a:rPr lang="en-US" altLang="ko-KR" b="1" dirty="0"/>
              <a:t>SCIE </a:t>
            </a:r>
            <a:r>
              <a:rPr lang="ko-KR" altLang="en-US" b="1" dirty="0"/>
              <a:t>논문 </a:t>
            </a:r>
            <a:r>
              <a:rPr lang="en-US" altLang="ko-KR" b="1" dirty="0">
                <a:solidFill>
                  <a:srgbClr val="C00000"/>
                </a:solidFill>
              </a:rPr>
              <a:t>? </a:t>
            </a:r>
            <a:r>
              <a:rPr lang="ko-KR" altLang="en-US" b="1" dirty="0"/>
              <a:t>건 및 국내학술대회 </a:t>
            </a:r>
            <a:r>
              <a:rPr lang="en-US" altLang="ko-KR" b="1" dirty="0">
                <a:solidFill>
                  <a:srgbClr val="C00000"/>
                </a:solidFill>
              </a:rPr>
              <a:t>?</a:t>
            </a:r>
            <a:r>
              <a:rPr lang="en-US" altLang="ko-KR" b="1" dirty="0"/>
              <a:t> </a:t>
            </a:r>
            <a:r>
              <a:rPr lang="ko-KR" altLang="en-US" b="1" dirty="0"/>
              <a:t>건 게재</a:t>
            </a:r>
          </a:p>
          <a:p>
            <a:pPr marL="685800" lvl="1" indent="-228600">
              <a:buSzPts val="2400"/>
            </a:pPr>
            <a:r>
              <a:rPr lang="en-US" altLang="ko-KR" sz="2000" dirty="0"/>
              <a:t>.</a:t>
            </a:r>
            <a:endParaRPr lang="en-US" altLang="ko-KR" sz="2000" i="1" dirty="0"/>
          </a:p>
          <a:p>
            <a:pPr marL="685800" lvl="1" indent="-228600">
              <a:buSzPts val="2400"/>
            </a:pPr>
            <a:r>
              <a:rPr lang="en-US" altLang="ko-KR" sz="2000" dirty="0"/>
              <a:t>.</a:t>
            </a:r>
            <a:endParaRPr lang="en-US" altLang="ko-KR" sz="2000" i="1" dirty="0"/>
          </a:p>
          <a:p>
            <a:pPr marL="685800" lvl="1" indent="-76200">
              <a:buSzPts val="2400"/>
              <a:buNone/>
            </a:pPr>
            <a:endParaRPr lang="en-US" altLang="ko-KR" dirty="0"/>
          </a:p>
          <a:p>
            <a:pPr marL="228600" lvl="0" indent="-228600">
              <a:spcBef>
                <a:spcPts val="0"/>
              </a:spcBef>
              <a:buSzPts val="2800"/>
            </a:pPr>
            <a:r>
              <a:rPr lang="en-US" altLang="ko-KR" b="1" dirty="0"/>
              <a:t>SCIE </a:t>
            </a:r>
            <a:r>
              <a:rPr lang="ko-KR" altLang="en-US" b="1" dirty="0"/>
              <a:t>논문 </a:t>
            </a:r>
            <a:r>
              <a:rPr lang="en-US" altLang="ko-KR" b="1" dirty="0">
                <a:solidFill>
                  <a:srgbClr val="C00000"/>
                </a:solidFill>
              </a:rPr>
              <a:t>?</a:t>
            </a:r>
            <a:r>
              <a:rPr lang="ko-KR" altLang="en-US" b="1" dirty="0"/>
              <a:t>건 및 국제학술대회 </a:t>
            </a:r>
            <a:r>
              <a:rPr lang="en-US" altLang="ko-KR" b="1" dirty="0">
                <a:solidFill>
                  <a:srgbClr val="C00000"/>
                </a:solidFill>
              </a:rPr>
              <a:t>?</a:t>
            </a:r>
            <a:r>
              <a:rPr lang="ko-KR" altLang="en-US" b="1" dirty="0"/>
              <a:t>건 게재</a:t>
            </a:r>
            <a:r>
              <a:rPr lang="en-US" altLang="ko-KR" b="1" dirty="0"/>
              <a:t> </a:t>
            </a:r>
            <a:r>
              <a:rPr lang="ko-KR" altLang="en-US" b="1" dirty="0"/>
              <a:t>및 심사 중</a:t>
            </a:r>
          </a:p>
          <a:p>
            <a:pPr marL="685800" lvl="1" indent="-228600">
              <a:buSzPts val="2400"/>
            </a:pPr>
            <a:r>
              <a:rPr lang="en-US" altLang="ko-KR" sz="2000" dirty="0">
                <a:latin typeface="+mn-ea"/>
              </a:rPr>
              <a:t>.</a:t>
            </a:r>
          </a:p>
          <a:p>
            <a:pPr marL="685800" lvl="1" indent="-228600">
              <a:buSzPts val="2400"/>
            </a:pPr>
            <a:r>
              <a:rPr lang="en-US" altLang="ko-KR" sz="2000" i="1" dirty="0">
                <a:latin typeface="+mn-ea"/>
              </a:rPr>
              <a:t>.</a:t>
            </a:r>
            <a:endParaRPr lang="en-US" sz="2000" i="1" dirty="0">
              <a:latin typeface="+mn-ea"/>
            </a:endParaRPr>
          </a:p>
          <a:p>
            <a:pPr marL="685800" lvl="1" indent="-228600">
              <a:buSzPts val="2400"/>
            </a:pPr>
            <a:endParaRPr lang="en-US" sz="2000" b="1" i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9C796F-0F1F-DC0E-299E-315D5981F2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BA29875-6073-73AB-69DF-952B0300B7FF}"/>
              </a:ext>
            </a:extLst>
          </p:cNvPr>
          <p:cNvSpPr txBox="1"/>
          <p:nvPr/>
        </p:nvSpPr>
        <p:spPr>
          <a:xfrm>
            <a:off x="22459" y="1040373"/>
            <a:ext cx="12192000" cy="88331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400" b="1" dirty="0"/>
              <a:t>Gauss-Jordan elimination </a:t>
            </a:r>
            <a:r>
              <a:rPr kumimoji="1" lang="ko-KR" altLang="en-US" sz="2400" b="1" dirty="0"/>
              <a:t>양자 회로 구현 비용</a:t>
            </a:r>
            <a:endParaRPr kumimoji="1" lang="en-US" altLang="ko-KR" sz="2400" b="1" dirty="0"/>
          </a:p>
          <a:p>
            <a:pPr lvl="1"/>
            <a:r>
              <a:rPr kumimoji="1" lang="en-US" altLang="ko-KR" sz="2100" dirty="0">
                <a:sym typeface="Wingdings" pitchFamily="2" charset="2"/>
              </a:rPr>
              <a:t> </a:t>
            </a:r>
            <a:r>
              <a:rPr kumimoji="1" lang="ko-KR" altLang="en-US" sz="2100" dirty="0"/>
              <a:t>해당 양자 회로는 </a:t>
            </a:r>
            <a:r>
              <a:rPr kumimoji="1" lang="en-US" altLang="ko-KR" sz="2100" dirty="0"/>
              <a:t>Key pair </a:t>
            </a:r>
            <a:r>
              <a:rPr kumimoji="1" lang="ko-KR" altLang="en-US" sz="2100" dirty="0"/>
              <a:t>뿐 아니라</a:t>
            </a:r>
            <a:r>
              <a:rPr kumimoji="1" lang="en-US" altLang="ko-KR" sz="2100" dirty="0"/>
              <a:t>,</a:t>
            </a:r>
            <a:r>
              <a:rPr kumimoji="1" lang="ko-KR" altLang="en-US" sz="2100" b="1" dirty="0"/>
              <a:t> </a:t>
            </a:r>
            <a:r>
              <a:rPr kumimoji="1" lang="en-US" altLang="ko-KR" sz="2100" b="1" dirty="0"/>
              <a:t>Information Set Decoding</a:t>
            </a:r>
            <a:r>
              <a:rPr kumimoji="1" lang="ko-KR" altLang="en-US" sz="2100" b="1" dirty="0"/>
              <a:t>에서도 핵심</a:t>
            </a:r>
            <a:r>
              <a:rPr kumimoji="1" lang="en-US" altLang="ko-KR" sz="2000" b="1" dirty="0"/>
              <a:t> </a:t>
            </a:r>
            <a:r>
              <a:rPr kumimoji="1"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kumimoji="1"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뒤에서 다룰 예정</a:t>
            </a:r>
            <a:r>
              <a:rPr kumimoji="1"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기존 구현 </a:t>
            </a:r>
            <a:r>
              <a:rPr kumimoji="1"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kumimoji="1"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kumimoji="1"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b="1" dirty="0"/>
              <a:t>신규 구현</a:t>
            </a:r>
            <a:r>
              <a:rPr kumimoji="1" lang="en-US" altLang="ko-KR" sz="2000" b="1" dirty="0"/>
              <a:t>:</a:t>
            </a:r>
            <a:r>
              <a:rPr kumimoji="1" lang="ko-KR" altLang="en-US" sz="2000" b="1" dirty="0"/>
              <a:t> </a:t>
            </a:r>
            <a:r>
              <a:rPr kumimoji="1"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회로 복잡도 및 </a:t>
            </a:r>
            <a:r>
              <a:rPr kumimoji="1" lang="en-US" altLang="ko-KR" sz="2000" b="1" dirty="0">
                <a:solidFill>
                  <a:schemeClr val="accent1">
                    <a:lumMod val="75000"/>
                  </a:schemeClr>
                </a:solidFill>
              </a:rPr>
              <a:t>Depth </a:t>
            </a:r>
            <a:r>
              <a:rPr kumimoji="1"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대폭 감소 </a:t>
            </a:r>
            <a:r>
              <a:rPr kumimoji="1" lang="en-US" altLang="ko-KR" sz="2000" b="1" dirty="0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</a:t>
            </a:r>
            <a:r>
              <a:rPr kumimoji="1" lang="ko-KR" altLang="en-US" sz="2000" b="1" dirty="0">
                <a:solidFill>
                  <a:schemeClr val="accent1"/>
                </a:solidFill>
                <a:sym typeface="Wingdings" pitchFamily="2" charset="2"/>
              </a:rPr>
              <a:t> </a:t>
            </a:r>
            <a:r>
              <a:rPr kumimoji="1"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kumimoji="1"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한번 더 개선 예정</a:t>
            </a:r>
            <a:r>
              <a:rPr kumimoji="1"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kumimoji="1"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병렬화</a:t>
            </a:r>
            <a:r>
              <a:rPr kumimoji="1"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kumimoji="1" lang="en-US" altLang="ko-Kore-K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400" dirty="0"/>
          </a:p>
          <a:p>
            <a:endParaRPr kumimoji="1" lang="en-US" altLang="ko-Kore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2400" b="1" dirty="0"/>
          </a:p>
          <a:p>
            <a:pPr lvl="1"/>
            <a:endParaRPr kumimoji="1" lang="en-US" altLang="ko-Kore-KR" sz="2400" b="1" dirty="0"/>
          </a:p>
        </p:txBody>
      </p:sp>
      <p:sp>
        <p:nvSpPr>
          <p:cNvPr id="13" name="제목 3">
            <a:extLst>
              <a:ext uri="{FF2B5EF4-FFF2-40B4-BE49-F238E27FC236}">
                <a16:creationId xmlns:a16="http://schemas.microsoft.com/office/drawing/2014/main" id="{6F8BDEC6-00BD-23D0-D5BD-4C9F2CA3C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16456"/>
            <a:ext cx="11368160" cy="762163"/>
          </a:xfrm>
        </p:spPr>
        <p:txBody>
          <a:bodyPr/>
          <a:lstStyle/>
          <a:p>
            <a:r>
              <a:rPr lang="en-US" altLang="ko" b="1" dirty="0"/>
              <a:t>Classic McEliece </a:t>
            </a:r>
            <a:r>
              <a:rPr lang="ko" altLang="ko-Kore-KR" dirty="0"/>
              <a:t>양자 구현</a:t>
            </a:r>
            <a:r>
              <a:rPr lang="en-US" altLang="ko" dirty="0"/>
              <a:t>: </a:t>
            </a:r>
            <a:r>
              <a:rPr lang="en-US" altLang="ko" b="1" dirty="0"/>
              <a:t>Key Pair</a:t>
            </a:r>
            <a:endParaRPr lang="ko-Kore-KR" altLang="en-US" b="1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2243561-7D1A-DC6A-D2EB-FD538E0BF9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043476"/>
              </p:ext>
            </p:extLst>
          </p:nvPr>
        </p:nvGraphicFramePr>
        <p:xfrm>
          <a:off x="542105" y="2397792"/>
          <a:ext cx="1130618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5107">
                  <a:extLst>
                    <a:ext uri="{9D8B030D-6E8A-4147-A177-3AD203B41FA5}">
                      <a16:colId xmlns:a16="http://schemas.microsoft.com/office/drawing/2014/main" val="2960314680"/>
                    </a:ext>
                  </a:extLst>
                </a:gridCol>
                <a:gridCol w="1193075">
                  <a:extLst>
                    <a:ext uri="{9D8B030D-6E8A-4147-A177-3AD203B41FA5}">
                      <a16:colId xmlns:a16="http://schemas.microsoft.com/office/drawing/2014/main" val="120991763"/>
                    </a:ext>
                  </a:extLst>
                </a:gridCol>
                <a:gridCol w="1443823">
                  <a:extLst>
                    <a:ext uri="{9D8B030D-6E8A-4147-A177-3AD203B41FA5}">
                      <a16:colId xmlns:a16="http://schemas.microsoft.com/office/drawing/2014/main" val="3374579767"/>
                    </a:ext>
                  </a:extLst>
                </a:gridCol>
                <a:gridCol w="915065">
                  <a:extLst>
                    <a:ext uri="{9D8B030D-6E8A-4147-A177-3AD203B41FA5}">
                      <a16:colId xmlns:a16="http://schemas.microsoft.com/office/drawing/2014/main" val="761767930"/>
                    </a:ext>
                  </a:extLst>
                </a:gridCol>
                <a:gridCol w="1195593">
                  <a:extLst>
                    <a:ext uri="{9D8B030D-6E8A-4147-A177-3AD203B41FA5}">
                      <a16:colId xmlns:a16="http://schemas.microsoft.com/office/drawing/2014/main" val="3477819340"/>
                    </a:ext>
                  </a:extLst>
                </a:gridCol>
                <a:gridCol w="1195593">
                  <a:extLst>
                    <a:ext uri="{9D8B030D-6E8A-4147-A177-3AD203B41FA5}">
                      <a16:colId xmlns:a16="http://schemas.microsoft.com/office/drawing/2014/main" val="3624024535"/>
                    </a:ext>
                  </a:extLst>
                </a:gridCol>
                <a:gridCol w="901789">
                  <a:extLst>
                    <a:ext uri="{9D8B030D-6E8A-4147-A177-3AD203B41FA5}">
                      <a16:colId xmlns:a16="http://schemas.microsoft.com/office/drawing/2014/main" val="2683389931"/>
                    </a:ext>
                  </a:extLst>
                </a:gridCol>
                <a:gridCol w="2333897">
                  <a:extLst>
                    <a:ext uri="{9D8B030D-6E8A-4147-A177-3AD203B41FA5}">
                      <a16:colId xmlns:a16="http://schemas.microsoft.com/office/drawing/2014/main" val="3617357159"/>
                    </a:ext>
                  </a:extLst>
                </a:gridCol>
                <a:gridCol w="1032238">
                  <a:extLst>
                    <a:ext uri="{9D8B030D-6E8A-4147-A177-3AD203B41FA5}">
                      <a16:colId xmlns:a16="http://schemas.microsoft.com/office/drawing/2014/main" val="1741509662"/>
                    </a:ext>
                  </a:extLst>
                </a:gridCol>
              </a:tblGrid>
              <a:tr h="16449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/>
                        <a:t>Matrix size</a:t>
                      </a:r>
                      <a:endParaRPr lang="ko-Kore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Method</a:t>
                      </a:r>
                      <a:endParaRPr lang="ko-Kore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/>
                        <a:t>Qubits</a:t>
                      </a:r>
                      <a:endParaRPr lang="ko-Kore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/>
                        <a:t>X</a:t>
                      </a:r>
                      <a:endParaRPr lang="ko-Kore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CX (CNOT)</a:t>
                      </a:r>
                      <a:endParaRPr lang="ko-Kore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CCX </a:t>
                      </a:r>
                      <a:r>
                        <a:rPr lang="en-US" altLang="ko-KR" sz="1600" dirty="0"/>
                        <a:t>(Toffoli)</a:t>
                      </a:r>
                      <a:endParaRPr lang="ko-Kore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/>
                        <a:t>CCCX</a:t>
                      </a:r>
                      <a:endParaRPr lang="ko-Kore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/>
                        <a:t>Multi-Controlled Swap</a:t>
                      </a:r>
                      <a:endParaRPr lang="ko-Kore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Depth</a:t>
                      </a:r>
                      <a:endParaRPr lang="ko-Kore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70843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8 x 8</a:t>
                      </a:r>
                      <a:endParaRPr lang="ko-Kore-KR" altLang="en-US" sz="1600" dirty="0"/>
                    </a:p>
                  </a:txBody>
                  <a:tcPr marL="100584" marR="100584"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Gauss-Jordan Elimination</a:t>
                      </a:r>
                      <a:endParaRPr lang="ko-Kore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/>
                        <a:t>88</a:t>
                      </a:r>
                      <a:endParaRPr lang="ko-Kore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56</a:t>
                      </a:r>
                      <a:endParaRPr lang="ko-Kore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/>
                        <a:t>70</a:t>
                      </a:r>
                      <a:endParaRPr lang="ko-Kore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/>
                        <a:t>140</a:t>
                      </a:r>
                      <a:endParaRPr lang="ko-Kore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546</a:t>
                      </a:r>
                      <a:endParaRPr lang="ko-Kore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/>
                        <a:t>1,064</a:t>
                      </a:r>
                      <a:endParaRPr lang="ko-Kore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1,404</a:t>
                      </a:r>
                      <a:endParaRPr lang="ko-Kore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29146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16</a:t>
                      </a:r>
                      <a:r>
                        <a:rPr lang="en-US" altLang="ko-Kore-KR" sz="1600" dirty="0"/>
                        <a:t> x </a:t>
                      </a:r>
                      <a:r>
                        <a:rPr lang="en-US" altLang="ko-KR" sz="1600" dirty="0"/>
                        <a:t>16</a:t>
                      </a:r>
                      <a:endParaRPr lang="ko-Kore-KR" altLang="en-US" sz="1600" dirty="0"/>
                    </a:p>
                  </a:txBody>
                  <a:tcPr marL="100584" marR="100584" anchor="ctr"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3</a:t>
                      </a:r>
                      <a:r>
                        <a:rPr lang="en-US" altLang="ko-KR" sz="1600" dirty="0"/>
                        <a:t>04</a:t>
                      </a:r>
                      <a:endParaRPr lang="ko-Kore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/>
                        <a:t>2</a:t>
                      </a:r>
                      <a:r>
                        <a:rPr lang="en-US" altLang="ko-KR" sz="1600"/>
                        <a:t>40</a:t>
                      </a:r>
                      <a:endParaRPr lang="ko-Kore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/>
                        <a:t>2</a:t>
                      </a:r>
                      <a:r>
                        <a:rPr lang="en-US" altLang="ko-KR" sz="1600"/>
                        <a:t>70</a:t>
                      </a:r>
                      <a:endParaRPr lang="ko-Kore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/>
                        <a:t>9</a:t>
                      </a:r>
                      <a:r>
                        <a:rPr lang="en-US" altLang="ko-KR" sz="1600"/>
                        <a:t>20</a:t>
                      </a:r>
                      <a:endParaRPr lang="ko-Kore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/>
                        <a:t>8</a:t>
                      </a:r>
                      <a:r>
                        <a:rPr lang="en-US" altLang="ko-KR" sz="1600"/>
                        <a:t>,500</a:t>
                      </a:r>
                      <a:endParaRPr lang="ko-Kore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/>
                        <a:t>16</a:t>
                      </a:r>
                      <a:r>
                        <a:rPr lang="en-US" altLang="ko-KR" sz="1600"/>
                        <a:t>,</a:t>
                      </a:r>
                      <a:r>
                        <a:rPr lang="en-US" altLang="ko-Kore-KR" sz="1600"/>
                        <a:t>880</a:t>
                      </a:r>
                      <a:endParaRPr lang="ko-Kore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19,552</a:t>
                      </a:r>
                      <a:endParaRPr lang="en-US" altLang="ko-Kore-K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93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/>
                        <a:t>32 x 32</a:t>
                      </a:r>
                      <a:endParaRPr lang="ko-Kore-KR" altLang="en-US" sz="1600"/>
                    </a:p>
                  </a:txBody>
                  <a:tcPr marL="100584" marR="100584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dirty="0"/>
                        <a:t>1,</a:t>
                      </a:r>
                      <a:r>
                        <a:rPr lang="en-US" altLang="ko-KR" sz="1600" dirty="0"/>
                        <a:t>120</a:t>
                      </a:r>
                      <a:endParaRPr lang="ko-Kore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9</a:t>
                      </a:r>
                      <a:r>
                        <a:rPr lang="en-US" altLang="ko-KR" sz="1600" dirty="0"/>
                        <a:t>92</a:t>
                      </a:r>
                      <a:endParaRPr lang="ko-Kore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/>
                        <a:t>1</a:t>
                      </a:r>
                      <a:r>
                        <a:rPr lang="en-US" altLang="ko-KR" sz="1600"/>
                        <a:t>,054</a:t>
                      </a:r>
                      <a:endParaRPr lang="ko-Kore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dirty="0"/>
                        <a:t>6</a:t>
                      </a:r>
                      <a:r>
                        <a:rPr lang="en-US" altLang="ko-KR" sz="1600" dirty="0"/>
                        <a:t>,448</a:t>
                      </a:r>
                      <a:endParaRPr lang="ko-Kore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/>
                        <a:t>1</a:t>
                      </a:r>
                      <a:r>
                        <a:rPr lang="en-US" altLang="ko-KR" sz="1600"/>
                        <a:t>33,672</a:t>
                      </a:r>
                      <a:endParaRPr lang="ko-Kore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2</a:t>
                      </a:r>
                      <a:r>
                        <a:rPr lang="en-US" altLang="ko-KR" sz="1600" dirty="0"/>
                        <a:t>44,035</a:t>
                      </a:r>
                      <a:endParaRPr lang="ko-Kore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288,238</a:t>
                      </a:r>
                      <a:endParaRPr lang="en-US" altLang="ko-Kore-K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0005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dirty="0"/>
                        <a:t>4</a:t>
                      </a:r>
                      <a:r>
                        <a:rPr lang="en-US" altLang="ko-KR" sz="1600" dirty="0"/>
                        <a:t>8 x 48</a:t>
                      </a:r>
                      <a:endParaRPr lang="ko-Kore-KR" altLang="en-US" sz="1600" dirty="0"/>
                    </a:p>
                  </a:txBody>
                  <a:tcPr marL="100584" marR="100584" anchor="ctr"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2,</a:t>
                      </a:r>
                      <a:r>
                        <a:rPr lang="en-US" altLang="ko-KR" sz="1600" dirty="0"/>
                        <a:t>448</a:t>
                      </a:r>
                      <a:endParaRPr lang="ko-Kore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/>
                        <a:t>2,</a:t>
                      </a:r>
                      <a:r>
                        <a:rPr lang="en-US" altLang="ko-KR" sz="1600"/>
                        <a:t>556</a:t>
                      </a:r>
                      <a:endParaRPr lang="ko-Kore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2,</a:t>
                      </a:r>
                      <a:r>
                        <a:rPr lang="en-US" altLang="ko-KR" sz="1600" dirty="0"/>
                        <a:t>350</a:t>
                      </a:r>
                      <a:endParaRPr lang="ko-Kore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dirty="0"/>
                        <a:t>2</a:t>
                      </a:r>
                      <a:r>
                        <a:rPr lang="en-US" altLang="ko-KR" sz="1600" dirty="0"/>
                        <a:t>0,680</a:t>
                      </a:r>
                      <a:endParaRPr lang="ko-Kore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6</a:t>
                      </a:r>
                      <a:r>
                        <a:rPr lang="en-US" altLang="ko-KR" sz="1600" dirty="0"/>
                        <a:t>72,476</a:t>
                      </a:r>
                      <a:endParaRPr lang="ko-Kore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1</a:t>
                      </a:r>
                      <a:r>
                        <a:rPr lang="en-US" altLang="ko-KR" sz="1600" dirty="0"/>
                        <a:t>,</a:t>
                      </a:r>
                      <a:r>
                        <a:rPr lang="en-US" altLang="ko-Kore-KR" sz="1600" dirty="0"/>
                        <a:t>052</a:t>
                      </a:r>
                      <a:r>
                        <a:rPr lang="en-US" altLang="ko-KR" sz="1600" dirty="0"/>
                        <a:t>,</a:t>
                      </a:r>
                      <a:r>
                        <a:rPr lang="en-US" altLang="ko-Kore-KR" sz="1600" dirty="0"/>
                        <a:t>480</a:t>
                      </a:r>
                      <a:endParaRPr lang="ko-Kore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1,416,624</a:t>
                      </a:r>
                      <a:endParaRPr lang="en-US" altLang="ko-Kore-K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557491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B688D37-E925-76C0-A870-044FA8249E36}"/>
              </a:ext>
            </a:extLst>
          </p:cNvPr>
          <p:cNvSpPr txBox="1"/>
          <p:nvPr/>
        </p:nvSpPr>
        <p:spPr>
          <a:xfrm>
            <a:off x="22459" y="6611779"/>
            <a:ext cx="65970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[</a:t>
            </a:r>
            <a:r>
              <a:rPr lang="ko-KR" altLang="en-US" sz="10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*</a:t>
            </a:r>
            <a:r>
              <a:rPr lang="en-US" altLang="ko-KR" sz="10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]</a:t>
            </a:r>
            <a:r>
              <a:rPr lang="ko-KR" altLang="en-US" sz="10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</a:t>
            </a:r>
            <a:r>
              <a:rPr lang="en" altLang="ko-Kore-KR" sz="10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K. Jang, H. Kim, H. </a:t>
            </a:r>
            <a:r>
              <a:rPr lang="en" altLang="ko-Kore-KR" sz="1000" b="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Seo</a:t>
            </a:r>
            <a:r>
              <a:rPr lang="en" altLang="ko-Kore-KR" sz="10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, “Quantum Gauss-Jordan Elimination for Code in Quantum”, Platocon’22, 2022.</a:t>
            </a:r>
            <a:endParaRPr lang="ko-Kore-KR" altLang="en-US" sz="10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BE8C9F2-7670-AED4-9EE0-476801699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238803"/>
              </p:ext>
            </p:extLst>
          </p:nvPr>
        </p:nvGraphicFramePr>
        <p:xfrm>
          <a:off x="542105" y="4758824"/>
          <a:ext cx="1130618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6399">
                  <a:extLst>
                    <a:ext uri="{9D8B030D-6E8A-4147-A177-3AD203B41FA5}">
                      <a16:colId xmlns:a16="http://schemas.microsoft.com/office/drawing/2014/main" val="2960314680"/>
                    </a:ext>
                  </a:extLst>
                </a:gridCol>
                <a:gridCol w="1332564">
                  <a:extLst>
                    <a:ext uri="{9D8B030D-6E8A-4147-A177-3AD203B41FA5}">
                      <a16:colId xmlns:a16="http://schemas.microsoft.com/office/drawing/2014/main" val="120991763"/>
                    </a:ext>
                  </a:extLst>
                </a:gridCol>
                <a:gridCol w="1313042">
                  <a:extLst>
                    <a:ext uri="{9D8B030D-6E8A-4147-A177-3AD203B41FA5}">
                      <a16:colId xmlns:a16="http://schemas.microsoft.com/office/drawing/2014/main" val="3374579767"/>
                    </a:ext>
                  </a:extLst>
                </a:gridCol>
                <a:gridCol w="915065">
                  <a:extLst>
                    <a:ext uri="{9D8B030D-6E8A-4147-A177-3AD203B41FA5}">
                      <a16:colId xmlns:a16="http://schemas.microsoft.com/office/drawing/2014/main" val="761767930"/>
                    </a:ext>
                  </a:extLst>
                </a:gridCol>
                <a:gridCol w="1195593">
                  <a:extLst>
                    <a:ext uri="{9D8B030D-6E8A-4147-A177-3AD203B41FA5}">
                      <a16:colId xmlns:a16="http://schemas.microsoft.com/office/drawing/2014/main" val="3477819340"/>
                    </a:ext>
                  </a:extLst>
                </a:gridCol>
                <a:gridCol w="1195593">
                  <a:extLst>
                    <a:ext uri="{9D8B030D-6E8A-4147-A177-3AD203B41FA5}">
                      <a16:colId xmlns:a16="http://schemas.microsoft.com/office/drawing/2014/main" val="3624024535"/>
                    </a:ext>
                  </a:extLst>
                </a:gridCol>
                <a:gridCol w="1083753">
                  <a:extLst>
                    <a:ext uri="{9D8B030D-6E8A-4147-A177-3AD203B41FA5}">
                      <a16:colId xmlns:a16="http://schemas.microsoft.com/office/drawing/2014/main" val="2683389931"/>
                    </a:ext>
                  </a:extLst>
                </a:gridCol>
                <a:gridCol w="2019250">
                  <a:extLst>
                    <a:ext uri="{9D8B030D-6E8A-4147-A177-3AD203B41FA5}">
                      <a16:colId xmlns:a16="http://schemas.microsoft.com/office/drawing/2014/main" val="3617357159"/>
                    </a:ext>
                  </a:extLst>
                </a:gridCol>
                <a:gridCol w="1164921">
                  <a:extLst>
                    <a:ext uri="{9D8B030D-6E8A-4147-A177-3AD203B41FA5}">
                      <a16:colId xmlns:a16="http://schemas.microsoft.com/office/drawing/2014/main" val="17415096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/>
                        <a:t>Matrix size</a:t>
                      </a:r>
                      <a:endParaRPr lang="ko-Kore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Method</a:t>
                      </a:r>
                      <a:endParaRPr lang="ko-Kore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/>
                        <a:t>Qubits</a:t>
                      </a:r>
                      <a:endParaRPr lang="ko-Kore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/>
                        <a:t>X</a:t>
                      </a:r>
                      <a:endParaRPr lang="ko-Kore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CX (CNOT)</a:t>
                      </a:r>
                      <a:endParaRPr lang="ko-Kore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CCX </a:t>
                      </a:r>
                      <a:r>
                        <a:rPr lang="en-US" altLang="ko-KR" sz="1600" dirty="0"/>
                        <a:t>(Toffoli)</a:t>
                      </a:r>
                      <a:endParaRPr lang="ko-Kore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/>
                        <a:t>CCCX</a:t>
                      </a:r>
                      <a:endParaRPr lang="ko-Kore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/>
                        <a:t>Multi-Controlled Swap</a:t>
                      </a:r>
                      <a:endParaRPr lang="ko-Kore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Depth</a:t>
                      </a:r>
                      <a:endParaRPr lang="ko-Kore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70843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/>
                        <a:t>8 x 8</a:t>
                      </a:r>
                      <a:endParaRPr lang="ko-Kore-KR" altLang="en-US" sz="1600"/>
                    </a:p>
                  </a:txBody>
                  <a:tcPr marL="100584" marR="100584"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Gauss-Jordan Elimination</a:t>
                      </a:r>
                      <a:endParaRPr lang="ko-Kore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solidFill>
                            <a:srgbClr val="C00000"/>
                          </a:solidFill>
                        </a:rPr>
                        <a:t>108</a:t>
                      </a:r>
                      <a:endParaRPr lang="ko-Kore-KR" altLang="en-US" sz="16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0</a:t>
                      </a:r>
                      <a:endParaRPr lang="ko-Kore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483</a:t>
                      </a:r>
                      <a:endParaRPr lang="ko-Kore-KR" altLang="en-US" sz="16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392</a:t>
                      </a:r>
                      <a:endParaRPr lang="ko-Kore-KR" altLang="en-US" sz="16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0</a:t>
                      </a:r>
                      <a:endParaRPr lang="ko-Kore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0</a:t>
                      </a:r>
                      <a:endParaRPr lang="ko-Kore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159</a:t>
                      </a:r>
                      <a:endParaRPr lang="ko-Kore-KR" altLang="en-US" sz="16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29146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/>
                        <a:t>16</a:t>
                      </a:r>
                      <a:r>
                        <a:rPr lang="en-US" altLang="ko-Kore-KR" sz="1600"/>
                        <a:t> x </a:t>
                      </a:r>
                      <a:r>
                        <a:rPr lang="en-US" altLang="ko-KR" sz="1600"/>
                        <a:t>16</a:t>
                      </a:r>
                      <a:endParaRPr lang="ko-Kore-KR" altLang="en-US" sz="1600"/>
                    </a:p>
                  </a:txBody>
                  <a:tcPr marL="100584" marR="100584" anchor="ctr"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 dirty="0">
                          <a:solidFill>
                            <a:srgbClr val="C00000"/>
                          </a:solidFill>
                        </a:rPr>
                        <a:t>4</a:t>
                      </a:r>
                      <a:r>
                        <a:rPr lang="en-US" altLang="ko-KR" sz="1600" b="1" dirty="0">
                          <a:solidFill>
                            <a:srgbClr val="C00000"/>
                          </a:solidFill>
                        </a:rPr>
                        <a:t>08</a:t>
                      </a:r>
                      <a:endParaRPr lang="ko-Kore-KR" altLang="en-US" sz="16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0</a:t>
                      </a:r>
                      <a:endParaRPr lang="ko-Kore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</a:t>
                      </a:r>
                      <a:r>
                        <a:rPr lang="en-US" altLang="ko-KR" sz="16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,335</a:t>
                      </a:r>
                      <a:endParaRPr lang="ko-Kore-KR" altLang="en-US" sz="16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</a:t>
                      </a:r>
                      <a:r>
                        <a:rPr lang="en-US" altLang="ko-KR" sz="16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,960</a:t>
                      </a:r>
                      <a:endParaRPr lang="ko-Kore-KR" altLang="en-US" sz="16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0</a:t>
                      </a:r>
                      <a:endParaRPr lang="ko-Kore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0</a:t>
                      </a:r>
                      <a:endParaRPr lang="ko-Kore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583</a:t>
                      </a:r>
                      <a:endParaRPr lang="en-US" altLang="ko-Kore-KR" sz="16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93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/>
                        <a:t>32 x 32</a:t>
                      </a:r>
                      <a:endParaRPr lang="ko-Kore-KR" altLang="en-US" sz="1600"/>
                    </a:p>
                  </a:txBody>
                  <a:tcPr marL="100584" marR="100584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C00000"/>
                          </a:solidFill>
                        </a:rPr>
                        <a:t>1,584</a:t>
                      </a:r>
                      <a:endParaRPr lang="ko-Kore-KR" altLang="en-US" sz="16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0</a:t>
                      </a:r>
                      <a:endParaRPr lang="ko-Kore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24,335</a:t>
                      </a:r>
                      <a:endParaRPr lang="ko-Kore-KR" altLang="en-US" sz="16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22,816</a:t>
                      </a:r>
                      <a:endParaRPr lang="ko-Kore-KR" altLang="en-US" sz="16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0</a:t>
                      </a:r>
                      <a:endParaRPr lang="ko-Kore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0</a:t>
                      </a:r>
                      <a:endParaRPr lang="ko-Kore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2,199</a:t>
                      </a:r>
                      <a:endParaRPr lang="en-US" altLang="ko-Kore-KR" sz="16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0005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dirty="0"/>
                        <a:t>4</a:t>
                      </a:r>
                      <a:r>
                        <a:rPr lang="en-US" altLang="ko-KR" sz="1600" dirty="0"/>
                        <a:t>8 x 48</a:t>
                      </a:r>
                      <a:endParaRPr lang="ko-Kore-KR" altLang="en-US" sz="1600" dirty="0"/>
                    </a:p>
                  </a:txBody>
                  <a:tcPr marL="100584" marR="100584" anchor="ctr"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 dirty="0">
                          <a:solidFill>
                            <a:srgbClr val="C00000"/>
                          </a:solidFill>
                        </a:rPr>
                        <a:t>3</a:t>
                      </a:r>
                      <a:r>
                        <a:rPr lang="en-US" altLang="ko-KR" sz="1600" b="1" dirty="0">
                          <a:solidFill>
                            <a:srgbClr val="C00000"/>
                          </a:solidFill>
                        </a:rPr>
                        <a:t>,528</a:t>
                      </a:r>
                      <a:endParaRPr lang="ko-Kore-KR" altLang="en-US" sz="16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0</a:t>
                      </a:r>
                      <a:endParaRPr lang="ko-Kore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7</a:t>
                      </a:r>
                      <a:r>
                        <a:rPr lang="en-US" altLang="ko-KR" sz="16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9,383</a:t>
                      </a:r>
                      <a:endParaRPr lang="ko-Kore-KR" altLang="en-US" sz="16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7</a:t>
                      </a:r>
                      <a:r>
                        <a:rPr lang="en-US" altLang="ko-KR" sz="16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5,952</a:t>
                      </a:r>
                      <a:endParaRPr lang="ko-Kore-KR" altLang="en-US" sz="16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0</a:t>
                      </a:r>
                      <a:endParaRPr lang="ko-Kore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0</a:t>
                      </a:r>
                      <a:endParaRPr lang="ko-Kore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4,839</a:t>
                      </a:r>
                      <a:endParaRPr lang="en-US" altLang="ko-Kore-KR" sz="16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5574911"/>
                  </a:ext>
                </a:extLst>
              </a:tr>
            </a:tbl>
          </a:graphicData>
        </a:graphic>
      </p:graphicFrame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1F5B2A85-521D-97FA-BCFF-48F373EDAEFE}"/>
              </a:ext>
            </a:extLst>
          </p:cNvPr>
          <p:cNvSpPr txBox="1">
            <a:spLocks/>
          </p:cNvSpPr>
          <p:nvPr/>
        </p:nvSpPr>
        <p:spPr>
          <a:xfrm>
            <a:off x="11017827" y="6402954"/>
            <a:ext cx="371560" cy="365125"/>
          </a:xfrm>
          <a:prstGeom prst="rect">
            <a:avLst/>
          </a:prstGeom>
        </p:spPr>
        <p:txBody>
          <a:bodyPr/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852B28-D290-2A4B-A90A-47EAEF72A8E4}" type="slidenum">
              <a:rPr kumimoji="1" lang="ko-Kore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30</a:t>
            </a:fld>
            <a:endParaRPr kumimoji="1" lang="ko-Kore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6767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7;p28">
            <a:extLst>
              <a:ext uri="{FF2B5EF4-FFF2-40B4-BE49-F238E27FC236}">
                <a16:creationId xmlns:a16="http://schemas.microsoft.com/office/drawing/2014/main" id="{4F76ECF9-2EC6-A801-453F-5472BD8D99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" b="1" dirty="0"/>
              <a:t>Code</a:t>
            </a:r>
            <a:r>
              <a:rPr lang="ko" dirty="0"/>
              <a:t> 기반 </a:t>
            </a:r>
            <a:r>
              <a:rPr lang="ko" b="1" dirty="0"/>
              <a:t>PQC</a:t>
            </a:r>
            <a:r>
              <a:rPr lang="ko" dirty="0"/>
              <a:t> 양자 구현</a:t>
            </a:r>
            <a:r>
              <a:rPr lang="en-US" altLang="ko" dirty="0"/>
              <a:t>: </a:t>
            </a:r>
            <a:r>
              <a:rPr lang="en-US" altLang="ko" b="1" dirty="0"/>
              <a:t>Classic McEliece</a:t>
            </a:r>
            <a:endParaRPr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1DD96-82FB-953D-8A6F-F5BEB29F2A52}"/>
              </a:ext>
            </a:extLst>
          </p:cNvPr>
          <p:cNvSpPr txBox="1"/>
          <p:nvPr/>
        </p:nvSpPr>
        <p:spPr>
          <a:xfrm>
            <a:off x="213445" y="1236530"/>
            <a:ext cx="5567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400" b="1" dirty="0">
                <a:solidFill>
                  <a:schemeClr val="accent1">
                    <a:lumMod val="75000"/>
                  </a:schemeClr>
                </a:solidFill>
              </a:rPr>
              <a:t>Classic McEliece </a:t>
            </a:r>
            <a:r>
              <a:rPr kumimoji="1" lang="ko-Kore-KR" altLang="en-US" sz="2400" b="1" dirty="0">
                <a:solidFill>
                  <a:schemeClr val="accent1">
                    <a:lumMod val="75000"/>
                  </a:schemeClr>
                </a:solidFill>
              </a:rPr>
              <a:t>핵심 연산자</a:t>
            </a:r>
            <a:r>
              <a:rPr kumimoji="1" lang="ko-Kore-KR" altLang="en-US" sz="2400" dirty="0"/>
              <a:t> 양자 회로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9B1F4E-5222-1A47-9D34-D29327626C57}"/>
                  </a:ext>
                </a:extLst>
              </p:cNvPr>
              <p:cNvSpPr txBox="1"/>
              <p:nvPr/>
            </p:nvSpPr>
            <p:spPr>
              <a:xfrm>
                <a:off x="748618" y="1811082"/>
                <a:ext cx="6108724" cy="7837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2200" b="1" dirty="0">
                    <a:solidFill>
                      <a:schemeClr val="tx1"/>
                    </a:solidFill>
                  </a:rPr>
                  <a:t>Binary Field </a:t>
                </a:r>
                <a:r>
                  <a:rPr kumimoji="1" lang="ko-Kore-KR" altLang="en-US" sz="2200" b="1" dirty="0">
                    <a:solidFill>
                      <a:schemeClr val="tx1"/>
                    </a:solidFill>
                  </a:rPr>
                  <a:t>산술 </a:t>
                </a:r>
                <a:r>
                  <a:rPr kumimoji="1" lang="en-US" altLang="ko-Kore-KR" sz="2200" b="1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sSup>
                          <m:sSupPr>
                            <m:ctrlPr>
                              <a:rPr kumimoji="1" lang="en-US" altLang="ko-Kore-KR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ko-Kore-KR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sup>
                        </m:sSup>
                      </m:sub>
                    </m:sSub>
                    <m:r>
                      <a:rPr kumimoji="1" lang="en-US" altLang="ko-Kore-KR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ore-KR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sSup>
                          <m:sSupPr>
                            <m:ctrlPr>
                              <a:rPr kumimoji="1" lang="en-US" altLang="ko-Kore-KR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ko-Kore-KR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1" lang="en-US" altLang="ko-KR" sz="2200" b="1" dirty="0">
                    <a:solidFill>
                      <a:schemeClr val="tx1"/>
                    </a:solidFill>
                  </a:rPr>
                  <a:t>)</a:t>
                </a:r>
                <a:endParaRPr kumimoji="1" lang="en-US" altLang="ko-Kore-KR" sz="2200" b="1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2200" dirty="0">
                    <a:solidFill>
                      <a:schemeClr val="tx1"/>
                    </a:solidFill>
                  </a:rPr>
                  <a:t>Addition, Squaring, Multiplication, Inversion</a:t>
                </a:r>
                <a:endParaRPr kumimoji="1" lang="ko-Kore-KR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9B1F4E-5222-1A47-9D34-D29327626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18" y="1811082"/>
                <a:ext cx="6108724" cy="783741"/>
              </a:xfrm>
              <a:prstGeom prst="rect">
                <a:avLst/>
              </a:prstGeom>
              <a:blipFill>
                <a:blip r:embed="rId2"/>
                <a:stretch>
                  <a:fillRect l="-1247" t="-6349" b="-1269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8C26B05-AFC0-9A7D-B3BD-8FF8D4EB78D6}"/>
              </a:ext>
            </a:extLst>
          </p:cNvPr>
          <p:cNvSpPr txBox="1"/>
          <p:nvPr/>
        </p:nvSpPr>
        <p:spPr>
          <a:xfrm>
            <a:off x="748618" y="3894588"/>
            <a:ext cx="47704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200" b="1" dirty="0"/>
              <a:t>Syndrome computation (Encoding) </a:t>
            </a:r>
            <a:r>
              <a:rPr kumimoji="1" lang="en-US" altLang="ko-Kore-KR" sz="2200" b="1" dirty="0">
                <a:sym typeface="Wingdings" pitchFamily="2" charset="2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sz="2200" b="1" dirty="0">
                <a:sym typeface="Wingdings" pitchFamily="2" charset="2"/>
              </a:rPr>
              <a:t>Matrix and Vector </a:t>
            </a:r>
            <a:r>
              <a:rPr kumimoji="1" lang="ko-Kore-KR" altLang="en-US" sz="2200" b="1" dirty="0">
                <a:sym typeface="Wingdings" pitchFamily="2" charset="2"/>
              </a:rPr>
              <a:t>곱셈</a:t>
            </a:r>
            <a:endParaRPr kumimoji="1" lang="en-US" altLang="ko-Kore-KR" sz="2200" b="1" dirty="0">
              <a:sym typeface="Wingdings" pitchFamily="2" charset="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ko-Kore-KR" sz="2200" dirty="0">
                <a:sym typeface="Wingdings" pitchFamily="2" charset="2"/>
              </a:rPr>
              <a:t>Naïve (Out-of-place)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ko-Kore-KR" sz="2200" dirty="0">
                <a:sym typeface="Wingdings" pitchFamily="2" charset="2"/>
              </a:rPr>
              <a:t>PLU Decomposition (in-place)</a:t>
            </a:r>
            <a:endParaRPr kumimoji="1" lang="ko-Kore-KR" altLang="en-US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450E28-4721-507C-F348-4275083A2530}"/>
              </a:ext>
            </a:extLst>
          </p:cNvPr>
          <p:cNvSpPr txBox="1"/>
          <p:nvPr/>
        </p:nvSpPr>
        <p:spPr>
          <a:xfrm>
            <a:off x="748618" y="5567437"/>
            <a:ext cx="44265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200" b="1" dirty="0"/>
              <a:t>Error correction (Decoding)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sz="2200" b="1" dirty="0">
                <a:sym typeface="Wingdings" pitchFamily="2" charset="2"/>
              </a:rPr>
              <a:t> Berlekamp-Massey </a:t>
            </a:r>
            <a:r>
              <a:rPr kumimoji="1" lang="ko-Kore-KR" altLang="en-US" sz="2200" b="1" dirty="0">
                <a:sym typeface="Wingdings" pitchFamily="2" charset="2"/>
              </a:rPr>
              <a:t>알고리즘</a:t>
            </a:r>
            <a:endParaRPr kumimoji="1" lang="ko-Kore-KR" altLang="en-US" sz="2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AC5BD1-6423-861E-395F-A6A823DFD4D0}"/>
              </a:ext>
            </a:extLst>
          </p:cNvPr>
          <p:cNvSpPr txBox="1"/>
          <p:nvPr/>
        </p:nvSpPr>
        <p:spPr>
          <a:xfrm>
            <a:off x="748617" y="2898848"/>
            <a:ext cx="29215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200" b="1" dirty="0"/>
              <a:t>Gaussian Elimination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sz="2200" dirty="0"/>
              <a:t>Gauss-Jordan</a:t>
            </a:r>
            <a:endParaRPr kumimoji="1" lang="ko-Kore-KR" altLang="en-US" sz="2200" dirty="0"/>
          </a:p>
        </p:txBody>
      </p:sp>
      <p:sp>
        <p:nvSpPr>
          <p:cNvPr id="11" name="오른쪽 중괄호[R] 10">
            <a:extLst>
              <a:ext uri="{FF2B5EF4-FFF2-40B4-BE49-F238E27FC236}">
                <a16:creationId xmlns:a16="http://schemas.microsoft.com/office/drawing/2014/main" id="{2F9B967B-857B-DD49-6F3A-DEB988C3711F}"/>
              </a:ext>
            </a:extLst>
          </p:cNvPr>
          <p:cNvSpPr/>
          <p:nvPr/>
        </p:nvSpPr>
        <p:spPr>
          <a:xfrm>
            <a:off x="6857342" y="1913864"/>
            <a:ext cx="344444" cy="630865"/>
          </a:xfrm>
          <a:prstGeom prst="rightBrac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C7323E-FACF-54BB-2688-AA8C0A8D70F6}"/>
              </a:ext>
            </a:extLst>
          </p:cNvPr>
          <p:cNvSpPr txBox="1"/>
          <p:nvPr/>
        </p:nvSpPr>
        <p:spPr>
          <a:xfrm>
            <a:off x="7371907" y="2013852"/>
            <a:ext cx="2598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200" b="1" dirty="0">
                <a:solidFill>
                  <a:schemeClr val="accent1">
                    <a:lumMod val="75000"/>
                  </a:schemeClr>
                </a:solidFill>
              </a:rPr>
              <a:t>Key Pair,  Decryption</a:t>
            </a:r>
            <a:endParaRPr kumimoji="1" lang="ko-Kore-KR" altLang="en-US" sz="2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오른쪽 중괄호[R] 12">
            <a:extLst>
              <a:ext uri="{FF2B5EF4-FFF2-40B4-BE49-F238E27FC236}">
                <a16:creationId xmlns:a16="http://schemas.microsoft.com/office/drawing/2014/main" id="{F2B65CE2-0DCC-DB8E-553F-71771C6C119D}"/>
              </a:ext>
            </a:extLst>
          </p:cNvPr>
          <p:cNvSpPr/>
          <p:nvPr/>
        </p:nvSpPr>
        <p:spPr>
          <a:xfrm>
            <a:off x="6882007" y="2966511"/>
            <a:ext cx="344444" cy="630865"/>
          </a:xfrm>
          <a:prstGeom prst="rightBrac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A41EE8-C3A5-A383-61C8-47C56FA4B470}"/>
              </a:ext>
            </a:extLst>
          </p:cNvPr>
          <p:cNvSpPr txBox="1"/>
          <p:nvPr/>
        </p:nvSpPr>
        <p:spPr>
          <a:xfrm>
            <a:off x="7396572" y="3066499"/>
            <a:ext cx="11252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200" b="1" dirty="0">
                <a:solidFill>
                  <a:schemeClr val="accent1">
                    <a:lumMod val="75000"/>
                  </a:schemeClr>
                </a:solidFill>
              </a:rPr>
              <a:t>Key Pair</a:t>
            </a:r>
            <a:endParaRPr kumimoji="1" lang="ko-Kore-KR" altLang="en-US" sz="2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EB28E2A9-3574-26DE-C6CD-810734EA97C3}"/>
              </a:ext>
            </a:extLst>
          </p:cNvPr>
          <p:cNvSpPr/>
          <p:nvPr/>
        </p:nvSpPr>
        <p:spPr>
          <a:xfrm>
            <a:off x="6882007" y="4007444"/>
            <a:ext cx="344444" cy="1208564"/>
          </a:xfrm>
          <a:prstGeom prst="rightBrac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76A5C8-4041-6BC9-A7D7-E21C9E30256F}"/>
              </a:ext>
            </a:extLst>
          </p:cNvPr>
          <p:cNvSpPr txBox="1"/>
          <p:nvPr/>
        </p:nvSpPr>
        <p:spPr>
          <a:xfrm>
            <a:off x="7396572" y="4380117"/>
            <a:ext cx="14463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200" b="1" dirty="0">
                <a:solidFill>
                  <a:schemeClr val="accent1">
                    <a:lumMod val="75000"/>
                  </a:schemeClr>
                </a:solidFill>
              </a:rPr>
              <a:t>Encryption</a:t>
            </a:r>
            <a:endParaRPr kumimoji="1" lang="ko-Kore-KR" altLang="en-US" sz="2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오른쪽 중괄호[R] 18">
            <a:extLst>
              <a:ext uri="{FF2B5EF4-FFF2-40B4-BE49-F238E27FC236}">
                <a16:creationId xmlns:a16="http://schemas.microsoft.com/office/drawing/2014/main" id="{CAAB9A52-6356-ABB5-D3AA-6675BEF6C78D}"/>
              </a:ext>
            </a:extLst>
          </p:cNvPr>
          <p:cNvSpPr/>
          <p:nvPr/>
        </p:nvSpPr>
        <p:spPr>
          <a:xfrm>
            <a:off x="6908809" y="5704133"/>
            <a:ext cx="344444" cy="531649"/>
          </a:xfrm>
          <a:prstGeom prst="rightBrac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0ACF9D-6499-3C56-FCE0-AF4E20C391A3}"/>
              </a:ext>
            </a:extLst>
          </p:cNvPr>
          <p:cNvSpPr txBox="1"/>
          <p:nvPr/>
        </p:nvSpPr>
        <p:spPr>
          <a:xfrm>
            <a:off x="7414807" y="5747425"/>
            <a:ext cx="14784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200" b="1" dirty="0">
                <a:solidFill>
                  <a:schemeClr val="accent1">
                    <a:lumMod val="75000"/>
                  </a:schemeClr>
                </a:solidFill>
              </a:rPr>
              <a:t>Decryption</a:t>
            </a:r>
            <a:endParaRPr kumimoji="1" lang="ko-Kore-KR" altLang="en-US" sz="2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A1422C-65A9-9C93-DA67-BBB8F407BFD1}"/>
              </a:ext>
            </a:extLst>
          </p:cNvPr>
          <p:cNvSpPr/>
          <p:nvPr/>
        </p:nvSpPr>
        <p:spPr>
          <a:xfrm>
            <a:off x="748616" y="3872319"/>
            <a:ext cx="8094314" cy="1502272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8888A738-6815-5D9E-B437-4747154B80CE}"/>
              </a:ext>
            </a:extLst>
          </p:cNvPr>
          <p:cNvSpPr txBox="1">
            <a:spLocks/>
          </p:cNvSpPr>
          <p:nvPr/>
        </p:nvSpPr>
        <p:spPr>
          <a:xfrm>
            <a:off x="11017827" y="6402954"/>
            <a:ext cx="371560" cy="365125"/>
          </a:xfrm>
          <a:prstGeom prst="rect">
            <a:avLst/>
          </a:prstGeom>
        </p:spPr>
        <p:txBody>
          <a:bodyPr/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852B28-D290-2A4B-A90A-47EAEF72A8E4}" type="slidenum">
              <a:rPr kumimoji="1" lang="ko-Kore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31</a:t>
            </a:fld>
            <a:endParaRPr kumimoji="1" lang="ko-Kore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065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/>
        </p:nvSpPr>
        <p:spPr>
          <a:xfrm>
            <a:off x="2056750" y="5829600"/>
            <a:ext cx="378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AFC87961-2D37-A19F-DBFD-47E30F4523D9}"/>
              </a:ext>
            </a:extLst>
          </p:cNvPr>
          <p:cNvSpPr/>
          <p:nvPr/>
        </p:nvSpPr>
        <p:spPr>
          <a:xfrm>
            <a:off x="190123" y="136525"/>
            <a:ext cx="11651810" cy="91367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A22FDA-A132-C4C7-5EF3-A5CAB29C4A20}"/>
              </a:ext>
            </a:extLst>
          </p:cNvPr>
          <p:cNvSpPr txBox="1"/>
          <p:nvPr/>
        </p:nvSpPr>
        <p:spPr>
          <a:xfrm>
            <a:off x="0" y="77131"/>
            <a:ext cx="70086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200" b="1" dirty="0">
                <a:solidFill>
                  <a:schemeClr val="accent1"/>
                </a:solidFill>
              </a:rPr>
              <a:t>파랑</a:t>
            </a:r>
            <a:r>
              <a:rPr kumimoji="1" lang="en-US" altLang="ko-KR" sz="2200" b="1" dirty="0">
                <a:solidFill>
                  <a:schemeClr val="accent1"/>
                </a:solidFill>
              </a:rPr>
              <a:t>: </a:t>
            </a:r>
            <a:r>
              <a:rPr kumimoji="1" lang="ko-KR" altLang="en-US" sz="2200" b="1" dirty="0">
                <a:solidFill>
                  <a:schemeClr val="accent1"/>
                </a:solidFill>
              </a:rPr>
              <a:t>구현 완료</a:t>
            </a:r>
            <a:r>
              <a:rPr kumimoji="1" lang="en-US" altLang="ko-KR" sz="2200" b="1" dirty="0">
                <a:solidFill>
                  <a:schemeClr val="accent1"/>
                </a:solidFill>
              </a:rPr>
              <a:t>,</a:t>
            </a:r>
            <a:r>
              <a:rPr kumimoji="1" lang="ko-KR" altLang="en-US" sz="2200" b="1" dirty="0">
                <a:solidFill>
                  <a:srgbClr val="C00000"/>
                </a:solidFill>
              </a:rPr>
              <a:t> </a:t>
            </a:r>
            <a:r>
              <a:rPr kumimoji="1" lang="ko-KR" altLang="en-US" sz="2200" b="1" dirty="0">
                <a:solidFill>
                  <a:schemeClr val="accent2"/>
                </a:solidFill>
              </a:rPr>
              <a:t>주황</a:t>
            </a:r>
            <a:r>
              <a:rPr kumimoji="1" lang="en-US" altLang="ko-KR" sz="2200" b="1" dirty="0">
                <a:solidFill>
                  <a:schemeClr val="accent2"/>
                </a:solidFill>
              </a:rPr>
              <a:t>: </a:t>
            </a:r>
            <a:r>
              <a:rPr kumimoji="1" lang="ko-KR" altLang="en-US" sz="2200" b="1" dirty="0">
                <a:solidFill>
                  <a:schemeClr val="accent2"/>
                </a:solidFill>
              </a:rPr>
              <a:t>메모리 이슈</a:t>
            </a:r>
            <a:r>
              <a:rPr kumimoji="1" lang="en-US" altLang="ko-KR" sz="2200" b="1" dirty="0">
                <a:solidFill>
                  <a:schemeClr val="accent2"/>
                </a:solidFill>
              </a:rPr>
              <a:t>, </a:t>
            </a:r>
            <a:r>
              <a:rPr kumimoji="1" lang="ko-KR" altLang="en-US" sz="2200" b="1" dirty="0">
                <a:solidFill>
                  <a:srgbClr val="C00000"/>
                </a:solidFill>
              </a:rPr>
              <a:t>빨강</a:t>
            </a:r>
            <a:r>
              <a:rPr kumimoji="1" lang="en-US" altLang="ko-KR" sz="2200" b="1" dirty="0">
                <a:solidFill>
                  <a:srgbClr val="C00000"/>
                </a:solidFill>
              </a:rPr>
              <a:t>: </a:t>
            </a:r>
            <a:r>
              <a:rPr kumimoji="1" lang="ko-KR" altLang="en-US" sz="2200" b="1" dirty="0">
                <a:solidFill>
                  <a:srgbClr val="C00000"/>
                </a:solidFill>
              </a:rPr>
              <a:t>구현 미완료</a:t>
            </a:r>
            <a:endParaRPr kumimoji="1" lang="ko-Kore-KR" altLang="en-US" sz="22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7">
                <a:extLst>
                  <a:ext uri="{FF2B5EF4-FFF2-40B4-BE49-F238E27FC236}">
                    <a16:creationId xmlns:a16="http://schemas.microsoft.com/office/drawing/2014/main" id="{0469C191-3A90-7752-E6B2-09C29E65FB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1030889"/>
                  </p:ext>
                </p:extLst>
              </p:nvPr>
            </p:nvGraphicFramePr>
            <p:xfrm>
              <a:off x="190123" y="540080"/>
              <a:ext cx="11731110" cy="62619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55185">
                      <a:extLst>
                        <a:ext uri="{9D8B030D-6E8A-4147-A177-3AD203B41FA5}">
                          <a16:colId xmlns:a16="http://schemas.microsoft.com/office/drawing/2014/main" val="827069777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798006651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3840252995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106788732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634148424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346097689"/>
                        </a:ext>
                      </a:extLst>
                    </a:gridCol>
                  </a:tblGrid>
                  <a:tr h="19849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Code-based PQC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Function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Version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Key Operation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Formular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8291709"/>
                      </a:ext>
                    </a:extLst>
                  </a:tr>
                  <a:tr h="471624">
                    <a:tc rowSpan="1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1" dirty="0">
                              <a:solidFill>
                                <a:schemeClr val="accent1"/>
                              </a:solidFill>
                            </a:rPr>
                            <a:t>Classic McEliece</a:t>
                          </a:r>
                          <a:endParaRPr lang="ko-Kore-KR" altLang="en-US" sz="16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Key Pair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mceliece334864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Binary Field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𝟏𝟐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Arithmetic</a:t>
                          </a: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Multiplication, Squaring, Inversion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ko-Kore-KR" sz="1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kumimoji="1" lang="en-US" altLang="ko-Kore-KR" sz="1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ko-KR" sz="10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kumimoji="1" lang="en-US" altLang="ko-Kore-KR" sz="1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kumimoji="1" lang="en-US" altLang="ko-Kore-KR" sz="1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kumimoji="1" lang="en-US" altLang="ko-Kore-KR" sz="1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kumimoji="1" lang="en-US" altLang="ko-Kore-KR" sz="1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kumimoji="1" lang="en-US" altLang="ko-Kore-KR" sz="1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kumimoji="1" lang="en-US" altLang="ko-Kore-KR" sz="1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1" lang="en-US" altLang="ko-Kore-KR" sz="1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1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ore-KR" sz="1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kumimoji="1" lang="en-US" altLang="ko-Kore-KR" sz="1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97709390"/>
                      </a:ext>
                    </a:extLst>
                  </a:tr>
                  <a:tr h="54864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mceliece460896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mceliece6688128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mceliece8192128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Binary Field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𝟏𝟑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Arithmetic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sz="8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39004357"/>
                      </a:ext>
                    </a:extLst>
                  </a:tr>
                  <a:tr h="12192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Key Pair &amp; Cryptanalysis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All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Gauss-Jordan Elimination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acc>
                                <m:accPr>
                                  <m:chr m:val="̃"/>
                                  <m:ctrlPr>
                                    <a:rPr kumimoji="1" lang="en-US" altLang="ko-Kore-KR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ko-Kore-KR" sz="9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  <m:r>
                                <a:rPr kumimoji="1" lang="en-US" altLang="ko-Kore-KR" sz="900" b="0" i="1" smtClean="0">
                                  <a:latin typeface="Cambria Math" panose="02040503050406030204" pitchFamily="18" charset="0"/>
                                </a:rPr>
                                <m:t> →</m:t>
                              </m:r>
                              <m:r>
                                <a:rPr kumimoji="1" lang="en-US" altLang="ko-Kore-KR" sz="9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kumimoji="1" lang="en-US" altLang="ko-Kore-KR" sz="9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altLang="ko-Kore-KR" sz="900" b="0" dirty="0"/>
                            <a:t>(Systematic),  Inverse Matrix</a:t>
                          </a:r>
                          <a:endParaRPr lang="ko-Kore-KR" altLang="en-US" sz="9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63816213"/>
                      </a:ext>
                    </a:extLst>
                  </a:tr>
                  <a:tr h="133399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Encryption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(Encoding)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mceliece334864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(Matrix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Vector) </a:t>
                          </a:r>
                        </a:p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Multiplication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(768 X 3488 )  X 3488 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𝐻𝑒</m:t>
                                </m:r>
                              </m:oMath>
                            </m:oMathPara>
                          </a14:m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87642211"/>
                      </a:ext>
                    </a:extLst>
                  </a:tr>
                  <a:tr h="133399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mceliece460896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(1248 X 4608 )  X 4608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9975618"/>
                      </a:ext>
                    </a:extLst>
                  </a:tr>
                  <a:tr h="133399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mceliece6688128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(1664 X 6688 )  X 6688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9571193"/>
                      </a:ext>
                    </a:extLst>
                  </a:tr>
                  <a:tr h="133399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mceliece8192128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(1664 X 8192 )  X 8192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7842904"/>
                      </a:ext>
                    </a:extLst>
                  </a:tr>
                  <a:tr h="213994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Decryption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(Decoding)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mceliece334864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Berlekamp-Massey</a:t>
                          </a:r>
                        </a:p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Decoding Algorithm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𝟏𝟐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000" b="1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ore-KR" sz="1000" b="1" i="1" baseline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ore-KR" sz="1000" b="1" i="1" baseline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𝟔𝟒</m:t>
                              </m:r>
                            </m:oMath>
                          </a14:m>
                          <a:r>
                            <a:rPr lang="en-US" altLang="ko-Kore-KR" sz="1000" b="1" baseline="0" dirty="0">
                              <a:solidFill>
                                <a:schemeClr val="accent1"/>
                              </a:solidFill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000" b="1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oMath>
                          </a14:m>
                          <a:r>
                            <a:rPr lang="en-US" altLang="ko-Kore-KR" sz="1000" b="1" baseline="0" dirty="0">
                              <a:solidFill>
                                <a:schemeClr val="accent1"/>
                              </a:solidFill>
                            </a:rPr>
                            <a:t>: error count)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Decode</a:t>
                          </a:r>
                          <a:r>
                            <a:rPr lang="ko-KR" altLang="en-US" sz="1000" dirty="0"/>
                            <a:t> </a:t>
                          </a:r>
                          <a:r>
                            <a:rPr lang="en-US" altLang="ko-Kore-KR" sz="1000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ore-KR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ore-KR" sz="1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</m:oMath>
                          </a14:m>
                          <a:r>
                            <a:rPr lang="en-US" altLang="ko-Kore-KR" sz="1000" dirty="0"/>
                            <a:t>Key)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92833123"/>
                      </a:ext>
                    </a:extLst>
                  </a:tr>
                  <a:tr h="133955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mceliece460896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𝟏𝟑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kumimoji="1" lang="en-US" altLang="ko-Kore-KR" sz="1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000" b="1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ore-KR" sz="1000" b="1" i="1" baseline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ore-KR" sz="1000" b="1" i="1" baseline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873070"/>
                      </a:ext>
                    </a:extLst>
                  </a:tr>
                  <a:tr h="133955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mceliece6688128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𝟏𝟑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kumimoji="1" lang="en-US" altLang="ko-Kore-KR" sz="1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000" b="1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ore-KR" sz="1000" b="1" i="1" baseline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ore-KR" sz="1000" b="1" i="1" baseline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𝟏𝟐𝟖</m:t>
                              </m:r>
                            </m:oMath>
                          </a14:m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4754773"/>
                      </a:ext>
                    </a:extLst>
                  </a:tr>
                  <a:tr h="133955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mceliece8192128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𝟏𝟑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000" b="1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ore-KR" sz="1000" b="1" i="1" baseline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ore-KR" sz="1000" b="1" i="1" baseline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𝟏𝟐𝟖</m:t>
                              </m:r>
                            </m:oMath>
                          </a14:m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61941445"/>
                      </a:ext>
                    </a:extLst>
                  </a:tr>
                  <a:tr h="213438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Encapsulation, Decapsulation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All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Hash Function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SHAKE-256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37192444"/>
                      </a:ext>
                    </a:extLst>
                  </a:tr>
                  <a:tr h="213994">
                    <a:tc rowSpan="10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1" dirty="0">
                              <a:solidFill>
                                <a:schemeClr val="accent1"/>
                              </a:solidFill>
                            </a:rPr>
                            <a:t>BI</a:t>
                          </a:r>
                          <a:r>
                            <a:rPr lang="en-US" altLang="ko-Kore-KR" sz="1600" b="1" dirty="0">
                              <a:solidFill>
                                <a:schemeClr val="accent2"/>
                              </a:solidFill>
                            </a:rPr>
                            <a:t>K</a:t>
                          </a:r>
                          <a:r>
                            <a:rPr lang="en-US" altLang="ko-Kore-KR" sz="1600" b="1" dirty="0">
                              <a:solidFill>
                                <a:srgbClr val="C00000"/>
                              </a:solidFill>
                            </a:rPr>
                            <a:t>E</a:t>
                          </a:r>
                          <a:endParaRPr lang="ko-Kore-KR" altLang="en-US" sz="16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Key Pair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Addition, Multiplication</a:t>
                          </a:r>
                          <a:endParaRPr lang="ko-Kore-KR" altLang="en-US" sz="100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𝟏𝟐𝟑𝟐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ko-Kore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ore-KR" sz="1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ore-KR" sz="10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ko-Kore-KR" sz="1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81430039"/>
                      </a:ext>
                    </a:extLst>
                  </a:tr>
                  <a:tr h="214883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𝟐𝟒𝟔𝟓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𝟖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9656249"/>
                      </a:ext>
                    </a:extLst>
                  </a:tr>
                  <a:tr h="21403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𝟒𝟎𝟗𝟕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6913120"/>
                      </a:ext>
                    </a:extLst>
                  </a:tr>
                  <a:tr h="213994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Encryption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Addition, Multiplication</a:t>
                          </a:r>
                          <a:endParaRPr lang="ko-Kore-KR" altLang="en-US" sz="100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𝟏𝟐𝟑𝟐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ko-Kore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ko-Kore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oMath>
                            </m:oMathPara>
                          </a14:m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3165082"/>
                      </a:ext>
                    </a:extLst>
                  </a:tr>
                  <a:tr h="214883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𝟐𝟒𝟔𝟓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𝟖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55401"/>
                      </a:ext>
                    </a:extLst>
                  </a:tr>
                  <a:tr h="21403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𝟒𝟎𝟗𝟕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9217730"/>
                      </a:ext>
                    </a:extLst>
                  </a:tr>
                  <a:tr h="213994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Decryption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rgbClr val="C00000"/>
                              </a:solidFill>
                            </a:rPr>
                            <a:t>Black-Gray-Flip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rgbClr val="C00000"/>
                              </a:solidFill>
                            </a:rPr>
                            <a:t>Decoding Algorithm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𝟏𝟐𝟑𝟐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Decode</a:t>
                          </a:r>
                          <a:r>
                            <a:rPr lang="ko-KR" altLang="en-US" sz="1000" dirty="0"/>
                            <a:t> </a:t>
                          </a:r>
                          <a:r>
                            <a:rPr lang="en-US" altLang="ko-Kore-KR" sz="1000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ore-KR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ore-KR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ore-KR" sz="1000" dirty="0"/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ore-KR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ore-KR" sz="1000" dirty="0"/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ore-KR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ore-KR" sz="1000" dirty="0"/>
                            <a:t>)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13483382"/>
                      </a:ext>
                    </a:extLst>
                  </a:tr>
                  <a:tr h="214883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𝟐𝟒𝟔𝟓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𝟖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796892"/>
                      </a:ext>
                    </a:extLst>
                  </a:tr>
                  <a:tr h="21403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𝟒𝟎𝟗𝟕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7165476"/>
                      </a:ext>
                    </a:extLst>
                  </a:tr>
                  <a:tr h="213438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Encapsulation, Decapsulation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All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Hash Function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SHAKE-256, SHA3-384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481284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7">
                <a:extLst>
                  <a:ext uri="{FF2B5EF4-FFF2-40B4-BE49-F238E27FC236}">
                    <a16:creationId xmlns:a16="http://schemas.microsoft.com/office/drawing/2014/main" id="{0469C191-3A90-7752-E6B2-09C29E65FB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1030889"/>
                  </p:ext>
                </p:extLst>
              </p:nvPr>
            </p:nvGraphicFramePr>
            <p:xfrm>
              <a:off x="190123" y="540080"/>
              <a:ext cx="11731110" cy="62619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55185">
                      <a:extLst>
                        <a:ext uri="{9D8B030D-6E8A-4147-A177-3AD203B41FA5}">
                          <a16:colId xmlns:a16="http://schemas.microsoft.com/office/drawing/2014/main" val="827069777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798006651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3840252995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106788732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634148424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346097689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Code-based PQC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Function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Version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Key Operation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Formular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8291709"/>
                      </a:ext>
                    </a:extLst>
                  </a:tr>
                  <a:tr h="471624">
                    <a:tc rowSpan="1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1" dirty="0">
                              <a:solidFill>
                                <a:schemeClr val="accent1"/>
                              </a:solidFill>
                            </a:rPr>
                            <a:t>Classic McEliece</a:t>
                          </a:r>
                          <a:endParaRPr lang="ko-Kore-KR" altLang="en-US" sz="16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Key Pair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mceliece334864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649" t="-62162" r="-201299" b="-1183784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Multiplication, Squaring, Inversion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28750" r="-1299" b="-49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7709390"/>
                      </a:ext>
                    </a:extLst>
                  </a:tr>
                  <a:tr h="54864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mceliece460896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mceliece6688128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mceliece8192128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649" t="-139535" r="-201299" b="-918605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sz="8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39004357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Key Pair &amp; Cryptanalysis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All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Gauss-Jordan Elimination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542105" r="-1299" b="-1978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3816213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Encryption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(Encoding)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mceliece334864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649" t="-158442" r="-201299" b="-3883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(768 X 3488 )  X 3488 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158442" r="-1299" b="-3883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7642211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mceliece460896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(1248 X 4608 )  X 4608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9975618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mceliece6688128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(1664 X 6688 )  X 6688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9571193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mceliece8192128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(1664 X 8192 )  X 8192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7842904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Decryption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(Decoding)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mceliece334864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Berlekamp-Massey</a:t>
                          </a:r>
                        </a:p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Decoding Algorithm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995000" r="-101299" b="-1395000"/>
                          </a:stretch>
                        </a:blipFill>
                      </a:tcPr>
                    </a:tc>
                    <a:tc rowSpan="4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251899" r="-1299" b="-278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833123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mceliece460896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095000" r="-101299" b="-1295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873070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mceliece6688128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195000" r="-101299" b="-1195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4754773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mceliece8192128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363158" r="-101299" b="-1157895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61941445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Encapsulation, Decapsulation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All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Hash Function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SHAKE-256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37192444"/>
                      </a:ext>
                    </a:extLst>
                  </a:tr>
                  <a:tr h="250381">
                    <a:tc rowSpan="10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1" dirty="0">
                              <a:solidFill>
                                <a:schemeClr val="accent1"/>
                              </a:solidFill>
                            </a:rPr>
                            <a:t>BI</a:t>
                          </a:r>
                          <a:r>
                            <a:rPr lang="en-US" altLang="ko-Kore-KR" sz="1600" b="1" dirty="0">
                              <a:solidFill>
                                <a:schemeClr val="accent2"/>
                              </a:solidFill>
                            </a:rPr>
                            <a:t>K</a:t>
                          </a:r>
                          <a:r>
                            <a:rPr lang="en-US" altLang="ko-Kore-KR" sz="1600" b="1" dirty="0">
                              <a:solidFill>
                                <a:srgbClr val="C00000"/>
                              </a:solidFill>
                            </a:rPr>
                            <a:t>E</a:t>
                          </a:r>
                          <a:endParaRPr lang="ko-Kore-KR" altLang="en-US" sz="16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Key Pair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Addition, Multiplication</a:t>
                          </a:r>
                          <a:endParaRPr lang="ko-Kore-KR" altLang="en-US" sz="100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568421" r="-101299" b="-952632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505085" r="-1299" b="-2389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1430039"/>
                      </a:ext>
                    </a:extLst>
                  </a:tr>
                  <a:tr h="252222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585000" r="-101299" b="-805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9656249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685000" r="-101299" b="-705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6913120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Encryption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Addition, Multiplication</a:t>
                          </a:r>
                          <a:endParaRPr lang="ko-Kore-KR" altLang="en-US" sz="100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785000" r="-101299" b="-605000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605085" r="-1299" b="-1389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3165082"/>
                      </a:ext>
                    </a:extLst>
                  </a:tr>
                  <a:tr h="252222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885000" r="-101299" b="-505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55401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2089474" r="-101299" b="-431579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9217730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Decryption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rgbClr val="C00000"/>
                              </a:solidFill>
                            </a:rPr>
                            <a:t>Black-Gray-Flip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rgbClr val="C00000"/>
                              </a:solidFill>
                            </a:rPr>
                            <a:t>Decoding Algorithm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2080000" r="-101299" b="-310000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693333" r="-1299" b="-3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3483382"/>
                      </a:ext>
                    </a:extLst>
                  </a:tr>
                  <a:tr h="252222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2180000" r="-101299" b="-210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796892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2280000" r="-101299" b="-110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7165476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Encapsulation, Decapsulation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All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Hash Function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SHAKE-256, SHA3-384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4812841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E5DD0F3E-6817-05AA-E1AD-EE4E0D6FC5CE}"/>
              </a:ext>
            </a:extLst>
          </p:cNvPr>
          <p:cNvSpPr/>
          <p:nvPr/>
        </p:nvSpPr>
        <p:spPr>
          <a:xfrm>
            <a:off x="6042764" y="2062974"/>
            <a:ext cx="3939436" cy="992460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05FA1DF9-681A-D6CA-0AE1-14D731DCE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3590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7;p28">
            <a:extLst>
              <a:ext uri="{FF2B5EF4-FFF2-40B4-BE49-F238E27FC236}">
                <a16:creationId xmlns:a16="http://schemas.microsoft.com/office/drawing/2014/main" id="{D979B41D-D771-2D86-75FD-975255DB0B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altLang="ko" b="1" dirty="0"/>
              <a:t>Classic McEliece </a:t>
            </a:r>
            <a:r>
              <a:rPr lang="ko" altLang="ko-Kore-KR" dirty="0"/>
              <a:t>양자 구현</a:t>
            </a:r>
            <a:r>
              <a:rPr lang="en-US" altLang="ko" dirty="0"/>
              <a:t>: </a:t>
            </a:r>
            <a:r>
              <a:rPr lang="en-US" altLang="ko" b="1" dirty="0"/>
              <a:t>Encoding</a:t>
            </a:r>
            <a:endParaRPr lang="en" b="1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BA5EF90-BAB1-51D5-0F33-D5063745A1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9DDEB7-9189-8480-99EE-4565E2A6CDC9}"/>
              </a:ext>
            </a:extLst>
          </p:cNvPr>
          <p:cNvSpPr txBox="1"/>
          <p:nvPr/>
        </p:nvSpPr>
        <p:spPr>
          <a:xfrm>
            <a:off x="7014383" y="2040626"/>
            <a:ext cx="187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(Systematic form)</a:t>
            </a:r>
            <a:endParaRPr kumimoji="1" lang="ko-Kore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063929-3387-5718-43CB-80F26A135D55}"/>
                  </a:ext>
                </a:extLst>
              </p:cNvPr>
              <p:cNvSpPr txBox="1"/>
              <p:nvPr/>
            </p:nvSpPr>
            <p:spPr>
              <a:xfrm>
                <a:off x="274354" y="1190134"/>
                <a:ext cx="8257582" cy="26060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" sz="2400" b="1" dirty="0"/>
                  <a:t>Classic McEliece Encryption (Encoding)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" sz="3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ko-KR" altLang="en-US" sz="2200" b="0" dirty="0"/>
                  <a:t>공개키 </a:t>
                </a:r>
                <a14:m>
                  <m:oMath xmlns:m="http://schemas.openxmlformats.org/officeDocument/2006/math">
                    <m:r>
                      <a:rPr lang="en" altLang="ko-Kore-KR" sz="2200" i="1" dirty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ko-KR" altLang="en-US" sz="2200" b="0" dirty="0"/>
                  <a:t>로부터 </a:t>
                </a:r>
                <a:r>
                  <a:rPr lang="ko-KR" altLang="en-US" sz="2200" dirty="0"/>
                  <a:t>패리티 체크 행렬</a:t>
                </a:r>
                <a:r>
                  <a:rPr lang="ko-KR" altLang="en-US" sz="2200" b="0" dirty="0"/>
                  <a:t> 재구축 </a:t>
                </a:r>
                <a:r>
                  <a:rPr lang="en-US" altLang="ko-KR" sz="2200" b="0" dirty="0"/>
                  <a:t>  </a:t>
                </a:r>
                <a:r>
                  <a:rPr lang="en-US" altLang="ko-KR" sz="2200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r>
                      <a:rPr lang="ko-KR" altLang="en-US" sz="22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2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" altLang="ko-Kore-KR" sz="2200" b="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" altLang="ko-Kore-KR" sz="2200" b="0" i="1" dirty="0" smtClean="0">
                        <a:latin typeface="Cambria Math" panose="02040503050406030204" pitchFamily="18" charset="0"/>
                      </a:rPr>
                      <m:t> = (</m:t>
                    </m:r>
                    <m:sSub>
                      <m:sSubPr>
                        <m:ctrlPr>
                          <a:rPr lang="en" altLang="ko-Kore-KR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22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ore-KR" sz="2200" b="0" i="1" dirty="0" smtClean="0">
                            <a:latin typeface="Cambria Math" panose="02040503050406030204" pitchFamily="18" charset="0"/>
                          </a:rPr>
                          <m:t>𝑚𝑡</m:t>
                        </m:r>
                      </m:sub>
                    </m:sSub>
                    <m:r>
                      <a:rPr lang="en-US" altLang="ko-Kore-KR" sz="22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" altLang="ko-Kore-KR" sz="2200" b="0" i="1" dirty="0">
                        <a:latin typeface="Cambria Math" panose="02040503050406030204" pitchFamily="18" charset="0"/>
                      </a:rPr>
                      <m:t>| </m:t>
                    </m:r>
                    <m:r>
                      <a:rPr lang="en" altLang="ko-Kore-KR" sz="2200" b="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" altLang="ko-Kore-KR" sz="22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" altLang="ko-Kore-KR" sz="22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" altLang="ko-Kore-KR" sz="2200" dirty="0"/>
                  <a:t>Weight-</a:t>
                </a:r>
                <a14:m>
                  <m:oMath xmlns:m="http://schemas.openxmlformats.org/officeDocument/2006/math">
                    <m:r>
                      <a:rPr lang="en" altLang="ko-Kore-KR" sz="22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ko-KR" altLang="en-US" sz="2200" dirty="0"/>
                  <a:t>의 벡터 </a:t>
                </a:r>
                <a14:m>
                  <m:oMath xmlns:m="http://schemas.openxmlformats.org/officeDocument/2006/math">
                    <m:r>
                      <a:rPr lang="en-US" altLang="ko-Kore-KR" sz="22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ore-KR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altLang="ko-Kore-K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ko-Kore-KR" sz="2200" i="1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altLang="ko-Kore-K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ore-K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altLang="ko-Kore-KR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200" dirty="0"/>
                  <a:t> 생성</a:t>
                </a:r>
                <a:r>
                  <a:rPr lang="en-US" altLang="ko-KR" sz="2200" dirty="0"/>
                  <a:t> </a:t>
                </a:r>
                <a:r>
                  <a:rPr lang="ko-KR" altLang="en-US" sz="2200" dirty="0"/>
                  <a:t> </a:t>
                </a:r>
                <a:r>
                  <a:rPr lang="en-US" altLang="ko-KR" sz="2200" dirty="0"/>
                  <a:t>(</a:t>
                </a:r>
                <a14:m>
                  <m:oMath xmlns:m="http://schemas.openxmlformats.org/officeDocument/2006/math">
                    <m:r>
                      <a:rPr lang="en" altLang="ko-Kore-KR" sz="22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200" b="0" i="0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sz="2200" dirty="0"/>
                  <a:t> </a:t>
                </a:r>
                <a:r>
                  <a:rPr lang="en-US" altLang="ko-KR" sz="2200" dirty="0"/>
                  <a:t>low-weight)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ko-KR" altLang="en-US" sz="2200" dirty="0"/>
                  <a:t>암호문</a:t>
                </a:r>
                <a14:m>
                  <m:oMath xmlns:m="http://schemas.openxmlformats.org/officeDocument/2006/math">
                    <m:r>
                      <a:rPr lang="ko-KR" altLang="en-US" sz="22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" altLang="ko-Kore-KR" sz="22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22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ko-Kore-KR" sz="22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ko-Kore-KR" sz="22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ore-KR" sz="22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𝑯𝒆</m:t>
                    </m:r>
                    <m:r>
                      <a:rPr lang="en-US" altLang="ko-Kore-KR" sz="2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ore-KR" sz="22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altLang="ko-Kore-KR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ko-Kore-KR" sz="2200" b="0" i="1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altLang="ko-Kore-KR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ore-KR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𝑚𝑡</m:t>
                        </m:r>
                      </m:sup>
                    </m:sSubSup>
                  </m:oMath>
                </a14:m>
                <a:r>
                  <a:rPr lang="ko-Kore-KR" altLang="en-US" sz="2200" dirty="0"/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" sz="2400" dirty="0"/>
                  <a:t>Encry</a:t>
                </a:r>
                <a:r>
                  <a:rPr lang="en-US" altLang="ko-KR" sz="2400" dirty="0"/>
                  <a:t>p</a:t>
                </a:r>
                <a:r>
                  <a:rPr lang="en-US" altLang="ko" sz="2400" dirty="0"/>
                  <a:t>tion (Encoding)</a:t>
                </a:r>
                <a:r>
                  <a:rPr lang="ko-KR" altLang="en-US" sz="2400" dirty="0"/>
                  <a:t>의 핵심연산</a:t>
                </a:r>
                <a:endParaRPr lang="en-US" altLang="ko-KR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300" dirty="0"/>
              </a:p>
              <a:p>
                <a:r>
                  <a:rPr lang="ko-KR" altLang="en-US" sz="2200" dirty="0"/>
                  <a:t>      </a:t>
                </a:r>
                <a:r>
                  <a:rPr lang="en-US" altLang="ko-KR" sz="2200" dirty="0">
                    <a:sym typeface="Wingdings" pitchFamily="2" charset="2"/>
                  </a:rPr>
                  <a:t></a:t>
                </a:r>
                <a:r>
                  <a:rPr lang="ko-KR" altLang="en-US" sz="2200" dirty="0">
                    <a:sym typeface="Wingdings" pitchFamily="2" charset="2"/>
                  </a:rPr>
                  <a:t> </a:t>
                </a:r>
                <a:r>
                  <a:rPr lang="ko-KR" altLang="en-US" sz="2200" b="1" dirty="0">
                    <a:solidFill>
                      <a:schemeClr val="accent1">
                        <a:lumMod val="75000"/>
                      </a:schemeClr>
                    </a:solidFill>
                    <a:sym typeface="Wingdings" pitchFamily="2" charset="2"/>
                  </a:rPr>
                  <a:t>행렬 </a:t>
                </a:r>
                <a:r>
                  <a:rPr lang="en-US" altLang="ko-KR" sz="2200" b="1" dirty="0">
                    <a:solidFill>
                      <a:schemeClr val="accent1">
                        <a:lumMod val="75000"/>
                      </a:schemeClr>
                    </a:solidFill>
                    <a:sym typeface="Wingdings" pitchFamily="2" charset="2"/>
                  </a:rPr>
                  <a:t>(Public key)</a:t>
                </a:r>
                <a:r>
                  <a:rPr lang="ko-KR" altLang="en-US" sz="2200" b="1" dirty="0">
                    <a:solidFill>
                      <a:schemeClr val="accent1">
                        <a:lumMod val="75000"/>
                      </a:schemeClr>
                    </a:solidFill>
                    <a:sym typeface="Wingdings" pitchFamily="2" charset="2"/>
                  </a:rPr>
                  <a:t>과 벡터 </a:t>
                </a:r>
                <a:r>
                  <a:rPr lang="en-US" altLang="ko-KR" sz="2200" b="1" dirty="0">
                    <a:solidFill>
                      <a:schemeClr val="accent1">
                        <a:lumMod val="75000"/>
                      </a:schemeClr>
                    </a:solidFill>
                    <a:sym typeface="Wingdings" pitchFamily="2" charset="2"/>
                  </a:rPr>
                  <a:t>(Secret) </a:t>
                </a:r>
                <a:r>
                  <a:rPr lang="ko-KR" altLang="en-US" sz="2200" b="1" dirty="0">
                    <a:solidFill>
                      <a:schemeClr val="accent1">
                        <a:lumMod val="75000"/>
                      </a:schemeClr>
                    </a:solidFill>
                    <a:sym typeface="Wingdings" pitchFamily="2" charset="2"/>
                  </a:rPr>
                  <a:t>곱</a:t>
                </a:r>
                <a:r>
                  <a:rPr lang="ko-KR" altLang="en-US" sz="2200" dirty="0">
                    <a:sym typeface="Wingdings" pitchFamily="2" charset="2"/>
                  </a:rPr>
                  <a:t>을 통한 신드롬 </a:t>
                </a:r>
                <a:r>
                  <a:rPr lang="en-US" altLang="ko-KR" sz="2200" dirty="0">
                    <a:sym typeface="Wingdings" pitchFamily="2" charset="2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ore-KR" sz="22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ko-Kore-KR" sz="22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ar-AE" altLang="ko-Kore-KR" sz="22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kumimoji="1" lang="en-US" altLang="ko-Kore-KR" sz="2200" dirty="0"/>
                  <a:t>)</a:t>
                </a:r>
                <a:r>
                  <a:rPr kumimoji="1" lang="ko-KR" altLang="en-US" sz="2200" dirty="0"/>
                  <a:t> 계산</a:t>
                </a:r>
                <a:endParaRPr kumimoji="1" lang="ko-Kore-KR" altLang="en-US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063929-3387-5718-43CB-80F26A135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54" y="1190134"/>
                <a:ext cx="8257582" cy="2606098"/>
              </a:xfrm>
              <a:prstGeom prst="rect">
                <a:avLst/>
              </a:prstGeom>
              <a:blipFill>
                <a:blip r:embed="rId3"/>
                <a:stretch>
                  <a:fillRect l="-1075" t="-1932" b="-193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A4DC7B23-0E7C-0B5A-2DBB-104580352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564" y="4033943"/>
            <a:ext cx="4387317" cy="24078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A5949D-4453-CB04-0424-8513B170890E}"/>
              </a:ext>
            </a:extLst>
          </p:cNvPr>
          <p:cNvSpPr txBox="1"/>
          <p:nvPr/>
        </p:nvSpPr>
        <p:spPr>
          <a:xfrm>
            <a:off x="1513211" y="6407748"/>
            <a:ext cx="111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Public key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3F9B66-9453-3E49-CD92-3E610E52FAE5}"/>
              </a:ext>
            </a:extLst>
          </p:cNvPr>
          <p:cNvSpPr txBox="1"/>
          <p:nvPr/>
        </p:nvSpPr>
        <p:spPr>
          <a:xfrm>
            <a:off x="3526822" y="6420313"/>
            <a:ext cx="771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Secret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E4C74B-0C10-A69A-B975-942D50559077}"/>
              </a:ext>
            </a:extLst>
          </p:cNvPr>
          <p:cNvSpPr txBox="1"/>
          <p:nvPr/>
        </p:nvSpPr>
        <p:spPr>
          <a:xfrm>
            <a:off x="5467398" y="4914709"/>
            <a:ext cx="1257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Ciphertext </a:t>
            </a:r>
          </a:p>
          <a:p>
            <a:pPr algn="ctr"/>
            <a:r>
              <a:rPr kumimoji="1" lang="en-US" altLang="ko-Kore-KR" dirty="0"/>
              <a:t>(syndrome)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51968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E58097F-54D4-4811-E376-CEB63AB9E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807" y="2821869"/>
            <a:ext cx="6423471" cy="20200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581DDED-9B4E-815B-A321-B5413AE70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96" y="2715004"/>
            <a:ext cx="4826049" cy="26486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5421D4-4578-9C6D-6032-C31542C67783}"/>
              </a:ext>
            </a:extLst>
          </p:cNvPr>
          <p:cNvSpPr txBox="1"/>
          <p:nvPr/>
        </p:nvSpPr>
        <p:spPr>
          <a:xfrm>
            <a:off x="239626" y="2274852"/>
            <a:ext cx="4747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     Quantum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	</a:t>
            </a:r>
            <a:r>
              <a:rPr kumimoji="1" lang="ko-KR" altLang="en-US" b="1" dirty="0"/>
              <a:t>      </a:t>
            </a:r>
            <a:r>
              <a:rPr kumimoji="1" lang="en-US" altLang="ko-KR" b="1" dirty="0"/>
              <a:t> Quantum</a:t>
            </a:r>
            <a:r>
              <a:rPr kumimoji="1" lang="ko-KR" altLang="en-US" b="1" dirty="0"/>
              <a:t>          </a:t>
            </a:r>
            <a:r>
              <a:rPr kumimoji="1" lang="en-US" altLang="ko-KR" b="1" dirty="0"/>
              <a:t>Quantum</a:t>
            </a:r>
            <a:endParaRPr kumimoji="1" lang="ko-Kore-KR" altLang="en-US" b="1" dirty="0"/>
          </a:p>
        </p:txBody>
      </p:sp>
      <p:sp>
        <p:nvSpPr>
          <p:cNvPr id="8" name="Google Shape;167;p28">
            <a:extLst>
              <a:ext uri="{FF2B5EF4-FFF2-40B4-BE49-F238E27FC236}">
                <a16:creationId xmlns:a16="http://schemas.microsoft.com/office/drawing/2014/main" id="{0F58DA9E-27BB-6270-0E27-2B3CB98D7E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altLang="ko" b="1" dirty="0"/>
              <a:t>Classic McEliece </a:t>
            </a:r>
            <a:r>
              <a:rPr lang="ko" altLang="ko-Kore-KR" dirty="0"/>
              <a:t>양자 구현</a:t>
            </a:r>
            <a:r>
              <a:rPr lang="en-US" altLang="ko" dirty="0"/>
              <a:t>: </a:t>
            </a:r>
            <a:r>
              <a:rPr lang="en-US" altLang="ko" b="1" dirty="0"/>
              <a:t>Encoding </a:t>
            </a:r>
            <a:r>
              <a:rPr lang="en-US" altLang="ko-KR" b="1" dirty="0"/>
              <a:t>(Q-Q)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3D76-066E-92CB-5BE0-D34389A35AD3}"/>
              </a:ext>
            </a:extLst>
          </p:cNvPr>
          <p:cNvSpPr txBox="1"/>
          <p:nvPr/>
        </p:nvSpPr>
        <p:spPr>
          <a:xfrm>
            <a:off x="8194740" y="3669997"/>
            <a:ext cx="2734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Toffoli </a:t>
            </a:r>
            <a:r>
              <a:rPr kumimoji="1" lang="ko-KR" altLang="en-US" b="1" dirty="0"/>
              <a:t>게이트</a:t>
            </a:r>
            <a:r>
              <a:rPr kumimoji="1" lang="ko-Kore-KR" altLang="en-US" b="1" dirty="0"/>
              <a:t>만이</a:t>
            </a:r>
            <a:r>
              <a:rPr kumimoji="1" lang="ko-KR" altLang="en-US" b="1" dirty="0"/>
              <a:t> 사용됨</a:t>
            </a:r>
            <a:endParaRPr kumimoji="1" lang="en-US" altLang="ko-KR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7356D5-FEBE-719D-53C8-C8A943810258}"/>
                  </a:ext>
                </a:extLst>
              </p:cNvPr>
              <p:cNvSpPr txBox="1"/>
              <p:nvPr/>
            </p:nvSpPr>
            <p:spPr>
              <a:xfrm>
                <a:off x="239626" y="1145987"/>
                <a:ext cx="10859832" cy="8826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2400" b="1" dirty="0"/>
                  <a:t>Quantum – Quantum </a:t>
                </a:r>
                <a:r>
                  <a:rPr kumimoji="1" lang="ko-Kore-KR" altLang="en-US" sz="2400" b="1" dirty="0"/>
                  <a:t>구현</a:t>
                </a:r>
                <a:endParaRPr kumimoji="1" lang="en-US" altLang="ko-Kore-KR" sz="24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ko" altLang="en-US" sz="2400" dirty="0">
                    <a:solidFill>
                      <a:schemeClr val="tx1"/>
                    </a:solidFill>
                  </a:rPr>
                  <a:t>행렬</a:t>
                </a:r>
                <a:r>
                  <a:rPr lang="en-US" altLang="ko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" altLang="ko-Kore-KR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ko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" sz="2400" dirty="0">
                    <a:solidFill>
                      <a:schemeClr val="tx1"/>
                    </a:solidFill>
                  </a:rPr>
                  <a:t>(public) </a:t>
                </a:r>
                <a:r>
                  <a:rPr lang="ko" altLang="en-US" sz="2400" dirty="0">
                    <a:solidFill>
                      <a:schemeClr val="tx1"/>
                    </a:solidFill>
                  </a:rPr>
                  <a:t>와 벡터 </a:t>
                </a:r>
                <a14:m>
                  <m:oMath xmlns:m="http://schemas.openxmlformats.org/officeDocument/2006/math">
                    <m:r>
                      <a:rPr lang="en-US" altLang="ko-Kore-KR" sz="2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ko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2400" dirty="0">
                    <a:solidFill>
                      <a:schemeClr val="tx1"/>
                    </a:solidFill>
                  </a:rPr>
                  <a:t>(secret) </a:t>
                </a:r>
                <a:r>
                  <a:rPr lang="ko" altLang="en-US" sz="2400" dirty="0">
                    <a:solidFill>
                      <a:schemeClr val="tx1"/>
                    </a:solidFill>
                  </a:rPr>
                  <a:t>모두 양자 상태 </a:t>
                </a:r>
                <a:r>
                  <a:rPr lang="en-US" altLang="ko" sz="2400" dirty="0">
                    <a:solidFill>
                      <a:schemeClr val="tx1"/>
                    </a:solidFill>
                  </a:rPr>
                  <a:t>, </a:t>
                </a:r>
                <a:r>
                  <a:rPr kumimoji="1" lang="en-US" altLang="ko-Kore-KR" sz="2400" dirty="0"/>
                  <a:t>Toffoli gate</a:t>
                </a:r>
                <a:r>
                  <a:rPr kumimoji="1" lang="ko-Kore-KR" altLang="en-US" sz="2400" dirty="0"/>
                  <a:t>들의 단순 반복</a:t>
                </a:r>
                <a:r>
                  <a:rPr kumimoji="1" lang="en-US" altLang="ko-Kore-KR" sz="2400" dirty="0"/>
                  <a:t> </a:t>
                </a:r>
                <a:endParaRPr kumimoji="1" lang="ko-Kore-KR" alt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7356D5-FEBE-719D-53C8-C8A943810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26" y="1145987"/>
                <a:ext cx="10859832" cy="882614"/>
              </a:xfrm>
              <a:prstGeom prst="rect">
                <a:avLst/>
              </a:prstGeom>
              <a:blipFill>
                <a:blip r:embed="rId5"/>
                <a:stretch>
                  <a:fillRect l="-700" t="-7143" b="-1428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F82C09A8-4A7E-D11D-B2F4-7160DC28C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625319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581DDED-9B4E-815B-A321-B5413AE70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72" y="3206330"/>
            <a:ext cx="4826049" cy="26486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5421D4-4578-9C6D-6032-C31542C67783}"/>
              </a:ext>
            </a:extLst>
          </p:cNvPr>
          <p:cNvSpPr txBox="1"/>
          <p:nvPr/>
        </p:nvSpPr>
        <p:spPr>
          <a:xfrm>
            <a:off x="565648" y="2836998"/>
            <a:ext cx="480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      Classical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	</a:t>
            </a:r>
            <a:r>
              <a:rPr kumimoji="1" lang="ko-KR" altLang="en-US" b="1" dirty="0"/>
              <a:t>      </a:t>
            </a:r>
            <a:r>
              <a:rPr kumimoji="1" lang="en-US" altLang="ko-KR" b="1" dirty="0"/>
              <a:t>  Quantum</a:t>
            </a:r>
            <a:r>
              <a:rPr kumimoji="1" lang="ko-KR" altLang="en-US" b="1" dirty="0"/>
              <a:t>          </a:t>
            </a:r>
            <a:r>
              <a:rPr kumimoji="1" lang="en-US" altLang="ko-KR" b="1" dirty="0"/>
              <a:t>Quantum</a:t>
            </a:r>
            <a:endParaRPr kumimoji="1" lang="ko-Kore-KR" altLang="en-US" b="1" dirty="0"/>
          </a:p>
        </p:txBody>
      </p:sp>
      <p:sp>
        <p:nvSpPr>
          <p:cNvPr id="8" name="Google Shape;167;p28">
            <a:extLst>
              <a:ext uri="{FF2B5EF4-FFF2-40B4-BE49-F238E27FC236}">
                <a16:creationId xmlns:a16="http://schemas.microsoft.com/office/drawing/2014/main" id="{0F58DA9E-27BB-6270-0E27-2B3CB98D7E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altLang="ko" b="1" dirty="0"/>
              <a:t>Classic McEliece </a:t>
            </a:r>
            <a:r>
              <a:rPr lang="ko" altLang="ko-Kore-KR" dirty="0"/>
              <a:t>양자 구현</a:t>
            </a:r>
            <a:r>
              <a:rPr lang="en-US" altLang="ko" dirty="0"/>
              <a:t>: </a:t>
            </a:r>
            <a:r>
              <a:rPr lang="en-US" altLang="ko" b="1" dirty="0"/>
              <a:t>Encoding </a:t>
            </a:r>
            <a:r>
              <a:rPr lang="en-US" altLang="ko-KR" b="1" dirty="0"/>
              <a:t>(C-Q, </a:t>
            </a:r>
            <a:r>
              <a:rPr kumimoji="1" lang="en-US" altLang="ko-KR" sz="3600" b="1" dirty="0"/>
              <a:t>out-of-place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B39236-0519-5944-F38D-5A1A192F0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366" y="3473083"/>
            <a:ext cx="5839519" cy="20954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FC3304-31CF-D6A2-30B8-89E18A079249}"/>
              </a:ext>
            </a:extLst>
          </p:cNvPr>
          <p:cNvSpPr txBox="1"/>
          <p:nvPr/>
        </p:nvSpPr>
        <p:spPr>
          <a:xfrm>
            <a:off x="9797141" y="3954938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  추가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Qubit</a:t>
            </a:r>
            <a:r>
              <a:rPr kumimoji="1" lang="ko-KR" altLang="en-US" b="1" dirty="0"/>
              <a:t>과 </a:t>
            </a:r>
            <a:endParaRPr kumimoji="1" lang="en-US" altLang="ko-KR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4814621-465F-B339-E351-C04AB834D2FF}"/>
                  </a:ext>
                </a:extLst>
              </p:cNvPr>
              <p:cNvSpPr txBox="1"/>
              <p:nvPr/>
            </p:nvSpPr>
            <p:spPr>
              <a:xfrm>
                <a:off x="175552" y="1200274"/>
                <a:ext cx="11715067" cy="12519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2400" b="1" dirty="0"/>
                  <a:t>Classical</a:t>
                </a:r>
                <a:r>
                  <a:rPr kumimoji="1" lang="en-US" altLang="ko-Kore-KR" sz="2400" b="1" dirty="0"/>
                  <a:t> – Quantum </a:t>
                </a:r>
                <a:r>
                  <a:rPr kumimoji="1" lang="ko-Kore-KR" altLang="en-US" sz="2400" b="1" dirty="0"/>
                  <a:t>구현</a:t>
                </a:r>
                <a:r>
                  <a:rPr kumimoji="1" lang="en-US" altLang="ko-Kore-KR" sz="2400" b="1" dirty="0"/>
                  <a:t> </a:t>
                </a:r>
                <a:r>
                  <a:rPr kumimoji="1" lang="en-US" altLang="ko-KR" sz="2400" b="1" dirty="0"/>
                  <a:t>(Naïve, out-of-place)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ko" altLang="en-US" sz="2400" dirty="0"/>
                  <a:t>행렬</a:t>
                </a:r>
                <a:r>
                  <a:rPr lang="en-US" altLang="ko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" altLang="ko-Kore-KR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altLang="ko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ko-KR" sz="2400" dirty="0">
                    <a:solidFill>
                      <a:schemeClr val="tx1"/>
                    </a:solidFill>
                  </a:rPr>
                  <a:t>public)</a:t>
                </a:r>
                <a:r>
                  <a:rPr lang="ko" altLang="en-US" sz="2400" dirty="0">
                    <a:solidFill>
                      <a:schemeClr val="tx1"/>
                    </a:solidFill>
                  </a:rPr>
                  <a:t>는 고전 상태</a:t>
                </a:r>
                <a:r>
                  <a:rPr lang="en-US" altLang="ko" sz="2400" dirty="0">
                    <a:solidFill>
                      <a:schemeClr val="tx1"/>
                    </a:solidFill>
                  </a:rPr>
                  <a:t>, </a:t>
                </a:r>
                <a:r>
                  <a:rPr lang="ko" altLang="en-US" sz="2400" dirty="0">
                    <a:solidFill>
                      <a:schemeClr val="tx1"/>
                    </a:solidFill>
                  </a:rPr>
                  <a:t>벡터 </a:t>
                </a:r>
                <a14:m>
                  <m:oMath xmlns:m="http://schemas.openxmlformats.org/officeDocument/2006/math">
                    <m:r>
                      <a:rPr lang="en-US" altLang="ko-Kore-KR" sz="2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ko" sz="2400" dirty="0">
                    <a:solidFill>
                      <a:schemeClr val="tx1"/>
                    </a:solidFill>
                  </a:rPr>
                  <a:t> (secret)</a:t>
                </a:r>
                <a:r>
                  <a:rPr lang="ko" altLang="en-US" sz="2400" dirty="0">
                    <a:solidFill>
                      <a:schemeClr val="tx1"/>
                    </a:solidFill>
                  </a:rPr>
                  <a:t>만이 양자 상태</a:t>
                </a:r>
                <a:endParaRPr lang="en-US" altLang="ko" sz="2400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sz="2400" dirty="0"/>
                  <a:t>결과 값을 위한 큐비트 </a:t>
                </a:r>
                <a:r>
                  <a:rPr kumimoji="1" lang="en-US" altLang="ko-Kore-KR" sz="2400" dirty="0"/>
                  <a:t>Vector </a:t>
                </a:r>
                <a:r>
                  <a:rPr kumimoji="1" lang="ko-Kore-KR" altLang="en-US" sz="2400" dirty="0"/>
                  <a:t>할당</a:t>
                </a:r>
                <a:r>
                  <a:rPr kumimoji="1" lang="en-US" altLang="ko-Kore-KR" sz="2400" dirty="0"/>
                  <a:t> </a:t>
                </a:r>
                <a:r>
                  <a:rPr kumimoji="1" lang="ko-Kore-KR" altLang="en-US" sz="2400" dirty="0"/>
                  <a:t>후</a:t>
                </a:r>
                <a:r>
                  <a:rPr kumimoji="1" lang="en-US" altLang="ko-Kore-KR" sz="2400" dirty="0"/>
                  <a:t>, Public key</a:t>
                </a:r>
                <a:r>
                  <a:rPr kumimoji="1" lang="ko-Kore-KR" altLang="en-US" sz="2400" dirty="0"/>
                  <a:t>의 비트</a:t>
                </a:r>
                <a:r>
                  <a:rPr kumimoji="1" lang="en-US" altLang="ko-Kore-KR" sz="2400" dirty="0"/>
                  <a:t> </a:t>
                </a:r>
                <a:r>
                  <a:rPr kumimoji="1" lang="ko-Kore-KR" altLang="en-US" sz="2400" dirty="0"/>
                  <a:t>값</a:t>
                </a:r>
                <a:r>
                  <a:rPr kumimoji="1" lang="en-US" altLang="ko-Kore-KR" sz="2400" dirty="0"/>
                  <a:t>(</a:t>
                </a:r>
                <a:r>
                  <a:rPr kumimoji="1" lang="en-US" altLang="ko-KR" sz="2400" dirty="0"/>
                  <a:t>1)</a:t>
                </a:r>
                <a:r>
                  <a:rPr kumimoji="1" lang="ko-Kore-KR" altLang="en-US" sz="2400" dirty="0"/>
                  <a:t>에 맞춰 </a:t>
                </a:r>
                <a:r>
                  <a:rPr kumimoji="1" lang="en-US" altLang="ko-Kore-KR" sz="2400" dirty="0"/>
                  <a:t>CNOT </a:t>
                </a:r>
                <a:r>
                  <a:rPr kumimoji="1" lang="ko-Kore-KR" altLang="en-US" sz="2400" dirty="0"/>
                  <a:t>게이트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4814621-465F-B339-E351-C04AB834D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52" y="1200274"/>
                <a:ext cx="11715067" cy="1251946"/>
              </a:xfrm>
              <a:prstGeom prst="rect">
                <a:avLst/>
              </a:prstGeom>
              <a:blipFill>
                <a:blip r:embed="rId4"/>
                <a:stretch>
                  <a:fillRect l="-649" t="-5051" b="-1111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8F7690E-5B65-5B65-49B4-34B24724705D}"/>
              </a:ext>
            </a:extLst>
          </p:cNvPr>
          <p:cNvSpPr txBox="1"/>
          <p:nvPr/>
        </p:nvSpPr>
        <p:spPr>
          <a:xfrm>
            <a:off x="9352595" y="4941501"/>
            <a:ext cx="20751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/>
              <a:t>CNOT </a:t>
            </a:r>
            <a:r>
              <a:rPr kumimoji="1" lang="ko-KR" altLang="en-US" b="1" dirty="0"/>
              <a:t>게이트 사용</a:t>
            </a:r>
            <a:endParaRPr kumimoji="1" lang="ko-Kore-KR" altLang="en-US" b="1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CAC7E3D1-3E46-7BAD-5AEE-FDEE54F844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876679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67;p28">
            <a:extLst>
              <a:ext uri="{FF2B5EF4-FFF2-40B4-BE49-F238E27FC236}">
                <a16:creationId xmlns:a16="http://schemas.microsoft.com/office/drawing/2014/main" id="{0F58DA9E-27BB-6270-0E27-2B3CB98D7E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altLang="ko" b="1" dirty="0"/>
              <a:t>Classic McEliece </a:t>
            </a:r>
            <a:r>
              <a:rPr lang="ko" altLang="ko-Kore-KR" dirty="0"/>
              <a:t>양자 구현</a:t>
            </a:r>
            <a:r>
              <a:rPr lang="en-US" altLang="ko" dirty="0"/>
              <a:t>: </a:t>
            </a:r>
            <a:r>
              <a:rPr lang="en-US" altLang="ko" b="1" dirty="0"/>
              <a:t>Encoding</a:t>
            </a:r>
            <a:r>
              <a:rPr lang="en-US" altLang="ko-KR" b="1" dirty="0"/>
              <a:t> (C-Q, </a:t>
            </a:r>
            <a:r>
              <a:rPr kumimoji="1" lang="en-US" altLang="ko-Kore-KR" sz="3600" b="1" dirty="0"/>
              <a:t>PLU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588AEE-1358-6B31-062A-BC479B284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44" y="3718492"/>
            <a:ext cx="4826049" cy="26486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0E681D-FEF8-79D9-1181-854450C7D822}"/>
              </a:ext>
            </a:extLst>
          </p:cNvPr>
          <p:cNvSpPr txBox="1"/>
          <p:nvPr/>
        </p:nvSpPr>
        <p:spPr>
          <a:xfrm>
            <a:off x="608020" y="3309081"/>
            <a:ext cx="480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      Classical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	</a:t>
            </a:r>
            <a:r>
              <a:rPr kumimoji="1" lang="ko-KR" altLang="en-US" b="1" dirty="0"/>
              <a:t>      </a:t>
            </a:r>
            <a:r>
              <a:rPr kumimoji="1" lang="en-US" altLang="ko-KR" b="1" dirty="0"/>
              <a:t>  Quantum</a:t>
            </a:r>
            <a:r>
              <a:rPr kumimoji="1" lang="ko-KR" altLang="en-US" b="1" dirty="0"/>
              <a:t>          </a:t>
            </a:r>
            <a:r>
              <a:rPr kumimoji="1" lang="en-US" altLang="ko-KR" b="1" dirty="0"/>
              <a:t>Quantum</a:t>
            </a:r>
            <a:endParaRPr kumimoji="1" lang="ko-Kore-KR" altLang="en-US" b="1" dirty="0"/>
          </a:p>
        </p:txBody>
      </p:sp>
      <p:sp>
        <p:nvSpPr>
          <p:cNvPr id="10" name="왼쪽 화살표[L] 9">
            <a:extLst>
              <a:ext uri="{FF2B5EF4-FFF2-40B4-BE49-F238E27FC236}">
                <a16:creationId xmlns:a16="http://schemas.microsoft.com/office/drawing/2014/main" id="{C1CF3E4F-341B-D3A3-5140-2ED7D6B775AB}"/>
              </a:ext>
            </a:extLst>
          </p:cNvPr>
          <p:cNvSpPr/>
          <p:nvPr/>
        </p:nvSpPr>
        <p:spPr>
          <a:xfrm rot="19813953">
            <a:off x="1462125" y="2912614"/>
            <a:ext cx="568960" cy="249753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3B68F3-A077-FD91-2171-B42346F8B24D}"/>
              </a:ext>
            </a:extLst>
          </p:cNvPr>
          <p:cNvSpPr txBox="1"/>
          <p:nvPr/>
        </p:nvSpPr>
        <p:spPr>
          <a:xfrm>
            <a:off x="2055546" y="2598734"/>
            <a:ext cx="24687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200" b="1" dirty="0">
                <a:solidFill>
                  <a:schemeClr val="accent1">
                    <a:lumMod val="75000"/>
                  </a:schemeClr>
                </a:solidFill>
              </a:rPr>
              <a:t>PLU Decomposition</a:t>
            </a:r>
            <a:endParaRPr kumimoji="1" lang="ko-Kore-KR" altLang="en-US" sz="2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842C9CFC-133F-9E36-34EE-C1193811F19A}"/>
              </a:ext>
            </a:extLst>
          </p:cNvPr>
          <p:cNvSpPr/>
          <p:nvPr/>
        </p:nvSpPr>
        <p:spPr>
          <a:xfrm>
            <a:off x="3168999" y="3698171"/>
            <a:ext cx="678917" cy="264865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358E09-6F27-66C1-1A88-A74AC5BBE6F6}"/>
              </a:ext>
            </a:extLst>
          </p:cNvPr>
          <p:cNvSpPr txBox="1"/>
          <p:nvPr/>
        </p:nvSpPr>
        <p:spPr>
          <a:xfrm>
            <a:off x="5119899" y="2642710"/>
            <a:ext cx="2816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C00000"/>
                </a:solidFill>
              </a:rPr>
              <a:t>Inner Mixing + Permutation</a:t>
            </a:r>
          </a:p>
          <a:p>
            <a:r>
              <a:rPr kumimoji="1" lang="en-US" altLang="ko-KR" b="1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kumimoji="1" lang="en-US" altLang="ko-Kore-KR" b="1" dirty="0">
                <a:solidFill>
                  <a:srgbClr val="C00000"/>
                </a:solidFill>
              </a:rPr>
              <a:t>Only CNOT gates</a:t>
            </a:r>
            <a:endParaRPr kumimoji="1" lang="ko-Kore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왼쪽 화살표[L] 18">
            <a:extLst>
              <a:ext uri="{FF2B5EF4-FFF2-40B4-BE49-F238E27FC236}">
                <a16:creationId xmlns:a16="http://schemas.microsoft.com/office/drawing/2014/main" id="{D2AC1DAD-FD0B-C5F8-9395-E35C6CF454D3}"/>
              </a:ext>
            </a:extLst>
          </p:cNvPr>
          <p:cNvSpPr/>
          <p:nvPr/>
        </p:nvSpPr>
        <p:spPr>
          <a:xfrm rot="20105618">
            <a:off x="3937612" y="3034152"/>
            <a:ext cx="1029295" cy="19806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CEFDCD5-197C-AFD4-B016-C7E95EB09F06}"/>
                  </a:ext>
                </a:extLst>
              </p:cNvPr>
              <p:cNvSpPr txBox="1"/>
              <p:nvPr/>
            </p:nvSpPr>
            <p:spPr>
              <a:xfrm>
                <a:off x="209005" y="1189122"/>
                <a:ext cx="891814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2400" b="1" dirty="0"/>
                  <a:t>Classical – Quantum </a:t>
                </a:r>
                <a:r>
                  <a:rPr kumimoji="1" lang="ko-Kore-KR" altLang="en-US" sz="2400" b="1" dirty="0"/>
                  <a:t>구현</a:t>
                </a:r>
                <a:r>
                  <a:rPr kumimoji="1" lang="en-US" altLang="ko-Kore-KR" sz="2400" b="1" dirty="0"/>
                  <a:t> </a:t>
                </a:r>
                <a:r>
                  <a:rPr kumimoji="1" lang="en-US" altLang="ko-KR" sz="2400" b="1" dirty="0"/>
                  <a:t>(PLU)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sz="2400" dirty="0"/>
                  <a:t>행렬 </a:t>
                </a:r>
                <a14:m>
                  <m:oMath xmlns:m="http://schemas.openxmlformats.org/officeDocument/2006/math">
                    <m:r>
                      <a:rPr lang="en" altLang="ko-Kore-KR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kumimoji="1" lang="en-US" altLang="ko-Kore-KR" sz="2400" dirty="0"/>
                  <a:t> (public)</a:t>
                </a:r>
                <a:r>
                  <a:rPr kumimoji="1" lang="ko-Kore-KR" altLang="en-US" sz="2400" dirty="0"/>
                  <a:t>에 대한</a:t>
                </a:r>
                <a:r>
                  <a:rPr kumimoji="1" lang="en-US" altLang="ko-Kore-KR" sz="2400" dirty="0"/>
                  <a:t> </a:t>
                </a:r>
                <a:r>
                  <a:rPr kumimoji="1" lang="en-US" altLang="ko-Kore-KR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PLU </a:t>
                </a:r>
                <a:r>
                  <a:rPr kumimoji="1" lang="ko-Kore-KR" alt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분해를 사용한 </a:t>
                </a:r>
                <a:r>
                  <a:rPr kumimoji="1" lang="en-US" altLang="ko-Kore-KR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in-Place </a:t>
                </a:r>
                <a:r>
                  <a:rPr kumimoji="1" lang="ko-Kore-KR" alt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구현</a:t>
                </a:r>
                <a:endParaRPr kumimoji="1" lang="en-US" altLang="ko-Kore-KR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sz="2400" dirty="0"/>
                  <a:t>벡터 </a:t>
                </a:r>
                <a14:m>
                  <m:oMath xmlns:m="http://schemas.openxmlformats.org/officeDocument/2006/math">
                    <m:r>
                      <a:rPr kumimoji="1" lang="en-US" altLang="ko-Kore-KR" sz="240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kumimoji="1" lang="en-US" altLang="ko-Kore-KR" sz="2400" dirty="0"/>
                  <a:t> (secret) </a:t>
                </a:r>
                <a:r>
                  <a:rPr kumimoji="1" lang="ko-Kore-KR" altLang="en-US" sz="2400" dirty="0"/>
                  <a:t>에 </a:t>
                </a:r>
                <a:r>
                  <a:rPr kumimoji="1" lang="en-US" altLang="ko-Kore-KR" sz="2400" dirty="0"/>
                  <a:t>Syndrome </a:t>
                </a:r>
                <a:r>
                  <a:rPr kumimoji="1" lang="ko-Kore-KR" altLang="en-US" sz="2400" dirty="0"/>
                  <a:t>값이 계산 됨</a:t>
                </a:r>
                <a:r>
                  <a:rPr kumimoji="1" lang="en-US" altLang="ko-Kore-KR" sz="2400" dirty="0"/>
                  <a:t>, </a:t>
                </a:r>
                <a:r>
                  <a:rPr kumimoji="1" lang="ko-Kore-KR" altLang="en-US" sz="2400" dirty="0"/>
                  <a:t>추가 큐비트 필요 </a:t>
                </a:r>
                <a:r>
                  <a:rPr kumimoji="1" lang="en-US" altLang="ko-Kore-KR" sz="2400" dirty="0"/>
                  <a:t>X</a:t>
                </a:r>
                <a:endParaRPr kumimoji="1" lang="ko-Kore-KR" alt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CEFDCD5-197C-AFD4-B016-C7E95EB09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05" y="1189122"/>
                <a:ext cx="8918147" cy="1200329"/>
              </a:xfrm>
              <a:prstGeom prst="rect">
                <a:avLst/>
              </a:prstGeom>
              <a:blipFill>
                <a:blip r:embed="rId4"/>
                <a:stretch>
                  <a:fillRect l="-853" t="-5208" r="-142" b="-937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2E9103F3-2BFC-6663-A4FC-F00EAEB83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7132" y="4513854"/>
            <a:ext cx="6423471" cy="10505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DF3983F-E2AA-77AB-5D5A-A22CC394B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78007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67;p28">
            <a:extLst>
              <a:ext uri="{FF2B5EF4-FFF2-40B4-BE49-F238E27FC236}">
                <a16:creationId xmlns:a16="http://schemas.microsoft.com/office/drawing/2014/main" id="{0F58DA9E-27BB-6270-0E27-2B3CB98D7E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altLang="ko" b="1" dirty="0"/>
              <a:t>Classic McEliece </a:t>
            </a:r>
            <a:r>
              <a:rPr lang="ko" altLang="ko-Kore-KR" dirty="0"/>
              <a:t>양자 구현</a:t>
            </a:r>
            <a:r>
              <a:rPr lang="en-US" altLang="ko" dirty="0"/>
              <a:t>: </a:t>
            </a:r>
            <a:r>
              <a:rPr lang="en-US" altLang="ko" b="1" dirty="0"/>
              <a:t>Encoding</a:t>
            </a:r>
            <a:endParaRPr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4">
                <a:extLst>
                  <a:ext uri="{FF2B5EF4-FFF2-40B4-BE49-F238E27FC236}">
                    <a16:creationId xmlns:a16="http://schemas.microsoft.com/office/drawing/2014/main" id="{F94D81F9-97E2-8EFB-D457-45744D8411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0212979"/>
                  </p:ext>
                </p:extLst>
              </p:nvPr>
            </p:nvGraphicFramePr>
            <p:xfrm>
              <a:off x="935594" y="3703116"/>
              <a:ext cx="9316720" cy="153742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44393">
                      <a:extLst>
                        <a:ext uri="{9D8B030D-6E8A-4147-A177-3AD203B41FA5}">
                          <a16:colId xmlns:a16="http://schemas.microsoft.com/office/drawing/2014/main" val="4155497221"/>
                        </a:ext>
                      </a:extLst>
                    </a:gridCol>
                    <a:gridCol w="1417447">
                      <a:extLst>
                        <a:ext uri="{9D8B030D-6E8A-4147-A177-3AD203B41FA5}">
                          <a16:colId xmlns:a16="http://schemas.microsoft.com/office/drawing/2014/main" val="2638702582"/>
                        </a:ext>
                      </a:extLst>
                    </a:gridCol>
                    <a:gridCol w="1330960">
                      <a:extLst>
                        <a:ext uri="{9D8B030D-6E8A-4147-A177-3AD203B41FA5}">
                          <a16:colId xmlns:a16="http://schemas.microsoft.com/office/drawing/2014/main" val="1035755998"/>
                        </a:ext>
                      </a:extLst>
                    </a:gridCol>
                    <a:gridCol w="1560576">
                      <a:extLst>
                        <a:ext uri="{9D8B030D-6E8A-4147-A177-3AD203B41FA5}">
                          <a16:colId xmlns:a16="http://schemas.microsoft.com/office/drawing/2014/main" val="1225664742"/>
                        </a:ext>
                      </a:extLst>
                    </a:gridCol>
                    <a:gridCol w="1863344">
                      <a:extLst>
                        <a:ext uri="{9D8B030D-6E8A-4147-A177-3AD203B41FA5}">
                          <a16:colId xmlns:a16="http://schemas.microsoft.com/office/drawing/2014/main" val="28883297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/>
                            <a:t>Method</a:t>
                          </a:r>
                          <a:endParaRPr lang="ko-Kore-KR" altLang="en-US"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/>
                            <a:t>Qubits</a:t>
                          </a:r>
                          <a:endParaRPr lang="ko-Kore-KR" altLang="en-US"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/>
                            <a:t>CNOT</a:t>
                          </a:r>
                          <a:endParaRPr lang="ko-Kore-KR" altLang="en-US"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/>
                            <a:t>Toffoli</a:t>
                          </a:r>
                          <a:endParaRPr lang="ko-Kore-KR" altLang="en-US"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/>
                            <a:t>Full Depth</a:t>
                          </a:r>
                          <a:endParaRPr lang="ko-Kore-KR" altLang="en-US" sz="18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730219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/>
                            <a:t>Q-Q</a:t>
                          </a:r>
                          <a:endParaRPr lang="ko-Kore-KR" altLang="en-US"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152</a:t>
                          </a:r>
                          <a:endParaRPr lang="ko-Kore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ore-KR" altLang="en-US" sz="180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128</a:t>
                          </a:r>
                          <a:endParaRPr lang="ko-Kore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147</a:t>
                          </a:r>
                          <a:endParaRPr lang="ko-Kore-KR" alt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1410598"/>
                      </a:ext>
                    </a:extLst>
                  </a:tr>
                  <a:tr h="4249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>
                              <a:solidFill>
                                <a:schemeClr val="tx1"/>
                              </a:solidFill>
                            </a:rPr>
                            <a:t>C-Q (Naïve, out-of-place)</a:t>
                          </a:r>
                          <a:endParaRPr lang="ko-Kore-KR" alt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>
                              <a:solidFill>
                                <a:schemeClr val="tx1"/>
                              </a:solidFill>
                            </a:rPr>
                            <a:t>24</a:t>
                          </a:r>
                          <a:endParaRPr lang="ko-Kore-KR" alt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>
                              <a:solidFill>
                                <a:schemeClr val="tx1"/>
                              </a:solidFill>
                            </a:rPr>
                            <a:t>45</a:t>
                          </a:r>
                          <a:endParaRPr lang="ko-Kore-KR" alt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ore-KR" alt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</m:oMath>
                            </m:oMathPara>
                          </a14:m>
                          <a:endParaRPr lang="ko-Kore-KR" alt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14</a:t>
                          </a:r>
                          <a:endParaRPr lang="ko-Kore-KR" altLang="en-US" sz="180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32455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>
                              <a:solidFill>
                                <a:schemeClr val="tx1"/>
                              </a:solidFill>
                            </a:rPr>
                            <a:t>C-Q (PLU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</a:rPr>
                            <a:t>Decomposition</a:t>
                          </a:r>
                          <a:r>
                            <a:rPr lang="en-US" altLang="ko-Kore-KR" sz="18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ko-Kore-KR" alt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16</a:t>
                          </a:r>
                          <a:endParaRPr lang="ko-Kore-KR" altLang="en-US" sz="180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>
                              <a:solidFill>
                                <a:schemeClr val="tx1"/>
                              </a:solidFill>
                            </a:rPr>
                            <a:t>37</a:t>
                          </a:r>
                          <a:endParaRPr lang="ko-Kore-KR" alt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ore-KR" alt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</m:oMath>
                            </m:oMathPara>
                          </a14:m>
                          <a:endParaRPr lang="ko-Kore-KR" alt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>
                              <a:solidFill>
                                <a:schemeClr val="tx1"/>
                              </a:solidFill>
                            </a:rPr>
                            <a:t>13</a:t>
                          </a:r>
                          <a:endParaRPr lang="ko-Kore-KR" alt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34297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4">
                <a:extLst>
                  <a:ext uri="{FF2B5EF4-FFF2-40B4-BE49-F238E27FC236}">
                    <a16:creationId xmlns:a16="http://schemas.microsoft.com/office/drawing/2014/main" id="{F94D81F9-97E2-8EFB-D457-45744D8411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0212979"/>
                  </p:ext>
                </p:extLst>
              </p:nvPr>
            </p:nvGraphicFramePr>
            <p:xfrm>
              <a:off x="935594" y="3703116"/>
              <a:ext cx="9316720" cy="153742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44393">
                      <a:extLst>
                        <a:ext uri="{9D8B030D-6E8A-4147-A177-3AD203B41FA5}">
                          <a16:colId xmlns:a16="http://schemas.microsoft.com/office/drawing/2014/main" val="4155497221"/>
                        </a:ext>
                      </a:extLst>
                    </a:gridCol>
                    <a:gridCol w="1417447">
                      <a:extLst>
                        <a:ext uri="{9D8B030D-6E8A-4147-A177-3AD203B41FA5}">
                          <a16:colId xmlns:a16="http://schemas.microsoft.com/office/drawing/2014/main" val="2638702582"/>
                        </a:ext>
                      </a:extLst>
                    </a:gridCol>
                    <a:gridCol w="1330960">
                      <a:extLst>
                        <a:ext uri="{9D8B030D-6E8A-4147-A177-3AD203B41FA5}">
                          <a16:colId xmlns:a16="http://schemas.microsoft.com/office/drawing/2014/main" val="1035755998"/>
                        </a:ext>
                      </a:extLst>
                    </a:gridCol>
                    <a:gridCol w="1560576">
                      <a:extLst>
                        <a:ext uri="{9D8B030D-6E8A-4147-A177-3AD203B41FA5}">
                          <a16:colId xmlns:a16="http://schemas.microsoft.com/office/drawing/2014/main" val="1225664742"/>
                        </a:ext>
                      </a:extLst>
                    </a:gridCol>
                    <a:gridCol w="1863344">
                      <a:extLst>
                        <a:ext uri="{9D8B030D-6E8A-4147-A177-3AD203B41FA5}">
                          <a16:colId xmlns:a16="http://schemas.microsoft.com/office/drawing/2014/main" val="28883297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/>
                            <a:t>Method</a:t>
                          </a:r>
                          <a:endParaRPr lang="ko-Kore-KR" altLang="en-US"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/>
                            <a:t>Qubits</a:t>
                          </a:r>
                          <a:endParaRPr lang="ko-Kore-KR" altLang="en-US"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/>
                            <a:t>CNOT</a:t>
                          </a:r>
                          <a:endParaRPr lang="ko-Kore-KR" altLang="en-US"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/>
                            <a:t>Toffoli</a:t>
                          </a:r>
                          <a:endParaRPr lang="ko-Kore-KR" altLang="en-US"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/>
                            <a:t>Full Depth</a:t>
                          </a:r>
                          <a:endParaRPr lang="ko-Kore-KR" altLang="en-US" sz="18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730219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/>
                            <a:t>Q-Q</a:t>
                          </a:r>
                          <a:endParaRPr lang="ko-Kore-KR" altLang="en-US"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152</a:t>
                          </a:r>
                          <a:endParaRPr lang="ko-Kore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3"/>
                          <a:stretch>
                            <a:fillRect l="-343810" t="-103333" r="-259048" b="-23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128</a:t>
                          </a:r>
                          <a:endParaRPr lang="ko-Kore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147</a:t>
                          </a:r>
                          <a:endParaRPr lang="ko-Kore-KR" alt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1410598"/>
                      </a:ext>
                    </a:extLst>
                  </a:tr>
                  <a:tr h="4249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>
                              <a:solidFill>
                                <a:schemeClr val="tx1"/>
                              </a:solidFill>
                            </a:rPr>
                            <a:t>C-Q (Naïve, out-of-place)</a:t>
                          </a:r>
                          <a:endParaRPr lang="ko-Kore-KR" alt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>
                              <a:solidFill>
                                <a:schemeClr val="tx1"/>
                              </a:solidFill>
                            </a:rPr>
                            <a:t>24</a:t>
                          </a:r>
                          <a:endParaRPr lang="ko-Kore-KR" alt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>
                              <a:solidFill>
                                <a:schemeClr val="tx1"/>
                              </a:solidFill>
                            </a:rPr>
                            <a:t>45</a:t>
                          </a:r>
                          <a:endParaRPr lang="ko-Kore-KR" alt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3"/>
                          <a:stretch>
                            <a:fillRect l="-378862" t="-179412" r="-121138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14</a:t>
                          </a:r>
                          <a:endParaRPr lang="ko-Kore-KR" altLang="en-US" sz="180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32455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>
                              <a:solidFill>
                                <a:schemeClr val="tx1"/>
                              </a:solidFill>
                            </a:rPr>
                            <a:t>C-Q (PLU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</a:rPr>
                            <a:t>Decomposition</a:t>
                          </a:r>
                          <a:r>
                            <a:rPr lang="en-US" altLang="ko-Kore-KR" sz="18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ko-Kore-KR" alt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16</a:t>
                          </a:r>
                          <a:endParaRPr lang="ko-Kore-KR" altLang="en-US" sz="180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>
                              <a:solidFill>
                                <a:schemeClr val="tx1"/>
                              </a:solidFill>
                            </a:rPr>
                            <a:t>37</a:t>
                          </a:r>
                          <a:endParaRPr lang="ko-Kore-KR" alt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3"/>
                          <a:stretch>
                            <a:fillRect l="-378862" t="-327586" r="-121138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>
                              <a:solidFill>
                                <a:schemeClr val="tx1"/>
                              </a:solidFill>
                            </a:rPr>
                            <a:t>13</a:t>
                          </a:r>
                          <a:endParaRPr lang="ko-Kore-KR" alt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34297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38360A5-BBE4-5F44-CB34-7140B28AD2BD}"/>
              </a:ext>
            </a:extLst>
          </p:cNvPr>
          <p:cNvSpPr txBox="1"/>
          <p:nvPr/>
        </p:nvSpPr>
        <p:spPr>
          <a:xfrm>
            <a:off x="202915" y="1252583"/>
            <a:ext cx="9568389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400" b="1" dirty="0"/>
              <a:t>Encoding (Matrix X Vector) </a:t>
            </a:r>
            <a:r>
              <a:rPr kumimoji="1" lang="ko-KR" altLang="en-US" sz="2400" b="1" dirty="0"/>
              <a:t>자원 비교</a:t>
            </a:r>
            <a:endParaRPr kumimoji="1" lang="en-US" altLang="ko-KR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sz="2200" dirty="0"/>
              <a:t>8 x 16 </a:t>
            </a:r>
            <a:r>
              <a:rPr kumimoji="1" lang="ko-Kore-KR" altLang="en-US" sz="2200" dirty="0"/>
              <a:t>행렬</a:t>
            </a:r>
            <a:r>
              <a:rPr kumimoji="1" lang="en-US" altLang="ko-Kore-KR" sz="2200" dirty="0"/>
              <a:t> </a:t>
            </a:r>
            <a:r>
              <a:rPr kumimoji="1" lang="ko-KR" altLang="en-US" sz="2200" dirty="0"/>
              <a:t>대상</a:t>
            </a:r>
            <a:r>
              <a:rPr kumimoji="1" lang="en-US" altLang="ko-KR" sz="2200" dirty="0"/>
              <a:t>, </a:t>
            </a:r>
            <a:r>
              <a:rPr kumimoji="1" lang="ko-KR" altLang="en-US" sz="2200" dirty="0"/>
              <a:t>확장 가능하며</a:t>
            </a:r>
            <a:r>
              <a:rPr kumimoji="1" lang="en-US" altLang="ko-KR" sz="2200" dirty="0"/>
              <a:t> </a:t>
            </a:r>
            <a:r>
              <a:rPr kumimoji="1" lang="ko-KR" altLang="en-US" sz="2200" dirty="0"/>
              <a:t>실제 행렬은 매우 큼</a:t>
            </a:r>
            <a:endParaRPr kumimoji="1" lang="en-US" altLang="ko-KR" sz="2200" b="1" dirty="0">
              <a:solidFill>
                <a:schemeClr val="accent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시나리오는 </a:t>
            </a:r>
            <a:r>
              <a:rPr kumimoji="1" lang="en-US" altLang="ko-Kore-KR" sz="2400" dirty="0"/>
              <a:t>Classical – Quantum</a:t>
            </a:r>
            <a:r>
              <a:rPr kumimoji="1" lang="ko-Kore-KR" altLang="en-US" sz="2400" dirty="0"/>
              <a:t>이</a:t>
            </a:r>
            <a:r>
              <a:rPr kumimoji="1" lang="ko-KR" altLang="en-US" sz="2400" dirty="0"/>
              <a:t> 적합</a:t>
            </a:r>
            <a:r>
              <a:rPr kumimoji="1" lang="en-US" altLang="ko-KR" sz="2400" dirty="0"/>
              <a:t>, Public key (Known) </a:t>
            </a:r>
            <a:r>
              <a:rPr kumimoji="1" lang="en-US" altLang="ko-KR" sz="2400" dirty="0">
                <a:sym typeface="Wingdings" pitchFamily="2" charset="2"/>
              </a:rPr>
              <a:t> </a:t>
            </a:r>
            <a:r>
              <a:rPr kumimoji="1" lang="en-US" altLang="ko-KR" sz="2400" dirty="0"/>
              <a:t>Classical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200" dirty="0"/>
              <a:t>Naïve (out-of-place)</a:t>
            </a:r>
            <a:r>
              <a:rPr kumimoji="1" lang="ko-KR" altLang="en-US" sz="2200" dirty="0"/>
              <a:t>는 큐비트 증가</a:t>
            </a:r>
            <a:r>
              <a:rPr kumimoji="1" lang="en-US" altLang="ko-KR" sz="2200" dirty="0"/>
              <a:t>, </a:t>
            </a:r>
            <a:r>
              <a:rPr kumimoji="1" lang="en-US" altLang="ko-KR" sz="2200" b="1" dirty="0">
                <a:solidFill>
                  <a:schemeClr val="accent1">
                    <a:lumMod val="75000"/>
                  </a:schemeClr>
                </a:solidFill>
              </a:rPr>
              <a:t>depth </a:t>
            </a:r>
            <a:r>
              <a:rPr kumimoji="1" lang="ko-KR" altLang="en-US" sz="2200" b="1" dirty="0">
                <a:solidFill>
                  <a:schemeClr val="accent1">
                    <a:lumMod val="75000"/>
                  </a:schemeClr>
                </a:solidFill>
              </a:rPr>
              <a:t>감소 </a:t>
            </a:r>
            <a:endParaRPr kumimoji="1" lang="en-US" altLang="ko-KR" sz="22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200" dirty="0"/>
              <a:t>PLU (in-place)</a:t>
            </a:r>
            <a:r>
              <a:rPr kumimoji="1" lang="ko-KR" altLang="en-US" sz="2200" dirty="0"/>
              <a:t>는 </a:t>
            </a:r>
            <a:r>
              <a:rPr kumimoji="1" lang="ko-KR" altLang="en-US" sz="2200" b="1" dirty="0">
                <a:solidFill>
                  <a:schemeClr val="accent1">
                    <a:lumMod val="75000"/>
                  </a:schemeClr>
                </a:solidFill>
              </a:rPr>
              <a:t>큐비트 감소</a:t>
            </a:r>
            <a:r>
              <a:rPr kumimoji="1" lang="en-US" altLang="ko-KR" sz="2200" dirty="0"/>
              <a:t>, depth </a:t>
            </a:r>
            <a:r>
              <a:rPr kumimoji="1" lang="ko-KR" altLang="en-US" sz="2200" dirty="0"/>
              <a:t>증가 </a:t>
            </a:r>
            <a:endParaRPr kumimoji="1" lang="en-US" altLang="ko-KR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sz="2200" dirty="0"/>
              <a:t>아래 결과는</a:t>
            </a:r>
            <a:r>
              <a:rPr kumimoji="1" lang="en-US" altLang="ko-KR" sz="2200" dirty="0"/>
              <a:t> </a:t>
            </a:r>
            <a:r>
              <a:rPr kumimoji="1" lang="ko-KR" altLang="en-US" sz="2200" dirty="0"/>
              <a:t>작은 행렬 </a:t>
            </a:r>
            <a:r>
              <a:rPr kumimoji="1" lang="en-US" altLang="ko-KR" sz="2200" dirty="0"/>
              <a:t>(</a:t>
            </a:r>
            <a:r>
              <a:rPr kumimoji="1" lang="en-US" altLang="ko-Kore-KR" sz="2200" dirty="0"/>
              <a:t>8 x 16</a:t>
            </a:r>
            <a:r>
              <a:rPr kumimoji="1" lang="en-US" altLang="ko-KR" sz="2200" dirty="0"/>
              <a:t>)</a:t>
            </a:r>
            <a:r>
              <a:rPr kumimoji="1" lang="ko-KR" altLang="en-US" sz="2200" dirty="0"/>
              <a:t>이기 때문에</a:t>
            </a:r>
            <a:r>
              <a:rPr kumimoji="1" lang="en-US" altLang="ko-KR" sz="2200" dirty="0"/>
              <a:t>,</a:t>
            </a:r>
            <a:r>
              <a:rPr kumimoji="1" lang="ko-KR" altLang="en-US" sz="2200" dirty="0"/>
              <a:t> 예외적인 경우</a:t>
            </a:r>
            <a:endParaRPr kumimoji="1" lang="en-US" altLang="ko-KR" sz="2200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BD71233-7234-388E-2D76-5F32503D7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52839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67;p28">
            <a:extLst>
              <a:ext uri="{FF2B5EF4-FFF2-40B4-BE49-F238E27FC236}">
                <a16:creationId xmlns:a16="http://schemas.microsoft.com/office/drawing/2014/main" id="{0F58DA9E-27BB-6270-0E27-2B3CB98D7E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altLang="ko" b="1" dirty="0"/>
              <a:t>Classic McEliece </a:t>
            </a:r>
            <a:r>
              <a:rPr lang="ko" altLang="ko-Kore-KR" dirty="0"/>
              <a:t>양자 구현</a:t>
            </a:r>
            <a:r>
              <a:rPr lang="en-US" altLang="ko" dirty="0"/>
              <a:t>: </a:t>
            </a:r>
            <a:r>
              <a:rPr lang="en-US" altLang="ko" b="1" dirty="0"/>
              <a:t>Encoding</a:t>
            </a:r>
            <a:endParaRPr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8360A5-BBE4-5F44-CB34-7140B28AD2BD}"/>
              </a:ext>
            </a:extLst>
          </p:cNvPr>
          <p:cNvSpPr txBox="1"/>
          <p:nvPr/>
        </p:nvSpPr>
        <p:spPr>
          <a:xfrm>
            <a:off x="138178" y="1240851"/>
            <a:ext cx="115924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예시</a:t>
            </a:r>
            <a:r>
              <a:rPr kumimoji="1" lang="en-US" altLang="ko-KR" sz="2400" dirty="0"/>
              <a:t>)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LowMC</a:t>
            </a:r>
            <a:r>
              <a:rPr kumimoji="1" lang="ko-KR" altLang="en-US" sz="2400" dirty="0"/>
              <a:t>에서 사용되는 </a:t>
            </a:r>
            <a:r>
              <a:rPr kumimoji="1" lang="en-US" altLang="ko-KR" sz="2400" dirty="0"/>
              <a:t>128, 192, 256 </a:t>
            </a:r>
            <a:r>
              <a:rPr kumimoji="1" lang="ko-KR" altLang="en-US" sz="2400" dirty="0"/>
              <a:t>크기</a:t>
            </a:r>
            <a:r>
              <a:rPr kumimoji="1" lang="en-US" altLang="ko-KR" sz="2400" dirty="0"/>
              <a:t> </a:t>
            </a:r>
            <a:r>
              <a:rPr kumimoji="1" lang="ko-KR" altLang="en-US" sz="2400" dirty="0"/>
              <a:t>행렬</a:t>
            </a:r>
            <a:r>
              <a:rPr kumimoji="1" lang="en-US" altLang="ko-KR" sz="2400" dirty="0"/>
              <a:t> </a:t>
            </a:r>
            <a:r>
              <a:rPr kumimoji="1" lang="ko-KR" altLang="en-US" sz="2400" dirty="0"/>
              <a:t>구현 결과 </a:t>
            </a:r>
            <a:r>
              <a:rPr kumimoji="1" lang="en-US" altLang="ko-KR" sz="2400" dirty="0"/>
              <a:t>(qubit-depth trade-off)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PLU (in-place, [</a:t>
            </a:r>
            <a:r>
              <a:rPr kumimoji="1" lang="en-US" altLang="ko-KR" sz="2400" dirty="0">
                <a:solidFill>
                  <a:schemeClr val="accent1"/>
                </a:solidFill>
              </a:rPr>
              <a:t>30</a:t>
            </a:r>
            <a:r>
              <a:rPr kumimoji="1" lang="en-US" altLang="ko-KR" sz="2400" dirty="0"/>
              <a:t>]),  Naïve (out-of-place) </a:t>
            </a:r>
            <a:r>
              <a:rPr kumimoji="1" lang="ko-KR" altLang="en-US" sz="2400" dirty="0"/>
              <a:t>구현</a:t>
            </a:r>
            <a:endParaRPr kumimoji="1"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C8AF0F-1EB9-373A-C493-2DC44F57A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61" y="2206803"/>
            <a:ext cx="7772400" cy="30688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16B157-588B-6325-B9B6-D5F7BBF4A45B}"/>
              </a:ext>
            </a:extLst>
          </p:cNvPr>
          <p:cNvSpPr txBox="1"/>
          <p:nvPr/>
        </p:nvSpPr>
        <p:spPr>
          <a:xfrm>
            <a:off x="8806987" y="4511335"/>
            <a:ext cx="3419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/>
              <a:t>Out-of-place</a:t>
            </a:r>
            <a:r>
              <a:rPr kumimoji="1" lang="ko-KR" altLang="en-US" sz="2000" dirty="0"/>
              <a:t> </a:t>
            </a:r>
            <a:r>
              <a:rPr kumimoji="1" lang="en-US" altLang="ko-KR" sz="2000" b="1" dirty="0">
                <a:sym typeface="Wingdings" pitchFamily="2" charset="2"/>
              </a:rPr>
              <a:t></a:t>
            </a:r>
            <a:r>
              <a:rPr kumimoji="1" lang="ko-KR" altLang="en-US" sz="2000" b="1" dirty="0">
                <a:sym typeface="Wingdings" pitchFamily="2" charset="2"/>
              </a:rPr>
              <a:t> </a:t>
            </a:r>
            <a:r>
              <a:rPr kumimoji="1" lang="en-US" altLang="ko-KR" sz="2000" b="1" dirty="0">
                <a:solidFill>
                  <a:schemeClr val="accent1">
                    <a:lumMod val="75000"/>
                  </a:schemeClr>
                </a:solidFill>
              </a:rPr>
              <a:t>Depth </a:t>
            </a:r>
            <a:r>
              <a:rPr kumimoji="1"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최적화</a:t>
            </a:r>
            <a:endParaRPr kumimoji="1" lang="ko-Kore-KR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F77311-3DF0-20D3-7476-7D6822942EB8}"/>
              </a:ext>
            </a:extLst>
          </p:cNvPr>
          <p:cNvSpPr txBox="1"/>
          <p:nvPr/>
        </p:nvSpPr>
        <p:spPr>
          <a:xfrm>
            <a:off x="8806987" y="3591080"/>
            <a:ext cx="30652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/>
              <a:t>In-place</a:t>
            </a:r>
            <a:r>
              <a:rPr kumimoji="1" lang="ko-KR" altLang="en-US" sz="2000" dirty="0"/>
              <a:t> </a:t>
            </a:r>
            <a:r>
              <a:rPr kumimoji="1" lang="en-US" altLang="ko-KR" sz="2000" b="1" dirty="0">
                <a:sym typeface="Wingdings" pitchFamily="2" charset="2"/>
              </a:rPr>
              <a:t></a:t>
            </a:r>
            <a:r>
              <a:rPr kumimoji="1" lang="ko-KR" altLang="en-US" sz="2000" b="1" dirty="0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 </a:t>
            </a:r>
            <a:r>
              <a:rPr kumimoji="1"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큐비트 최적화</a:t>
            </a:r>
            <a:endParaRPr kumimoji="1" lang="ko-Kore-KR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오른쪽 대괄호[R] 10">
            <a:extLst>
              <a:ext uri="{FF2B5EF4-FFF2-40B4-BE49-F238E27FC236}">
                <a16:creationId xmlns:a16="http://schemas.microsoft.com/office/drawing/2014/main" id="{CFB4018F-E014-FA56-F0EF-6FF7D8EA061A}"/>
              </a:ext>
            </a:extLst>
          </p:cNvPr>
          <p:cNvSpPr/>
          <p:nvPr/>
        </p:nvSpPr>
        <p:spPr>
          <a:xfrm>
            <a:off x="8561661" y="4282068"/>
            <a:ext cx="122661" cy="858644"/>
          </a:xfrm>
          <a:prstGeom prst="righ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오른쪽 대괄호[R] 11">
            <a:extLst>
              <a:ext uri="{FF2B5EF4-FFF2-40B4-BE49-F238E27FC236}">
                <a16:creationId xmlns:a16="http://schemas.microsoft.com/office/drawing/2014/main" id="{322A99A2-E77D-6242-AA7C-4F1D9CB113C4}"/>
              </a:ext>
            </a:extLst>
          </p:cNvPr>
          <p:cNvSpPr/>
          <p:nvPr/>
        </p:nvSpPr>
        <p:spPr>
          <a:xfrm>
            <a:off x="8561661" y="3361813"/>
            <a:ext cx="122661" cy="858644"/>
          </a:xfrm>
          <a:prstGeom prst="righ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250D69-15B8-DB40-BF00-4AB663618A07}"/>
              </a:ext>
            </a:extLst>
          </p:cNvPr>
          <p:cNvSpPr txBox="1"/>
          <p:nvPr/>
        </p:nvSpPr>
        <p:spPr>
          <a:xfrm>
            <a:off x="0" y="6582897"/>
            <a:ext cx="69032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dirty="0"/>
              <a:t>K. Jang, A. Baksi, H. Kim, H. </a:t>
            </a:r>
            <a:r>
              <a:rPr lang="en-US" altLang="ko-Kore-KR" sz="1000" dirty="0" err="1"/>
              <a:t>Seo</a:t>
            </a:r>
            <a:r>
              <a:rPr lang="en-US" altLang="ko-Kore-KR" sz="1000" dirty="0"/>
              <a:t>, A. </a:t>
            </a:r>
            <a:r>
              <a:rPr lang="ko-Kore-KR" altLang="en-US" sz="1000" dirty="0"/>
              <a:t>Chattopadhyay</a:t>
            </a:r>
            <a:r>
              <a:rPr lang="en-US" altLang="ko-Kore-KR" sz="1000" dirty="0"/>
              <a:t>, “</a:t>
            </a:r>
            <a:r>
              <a:rPr lang="ko-Kore-KR" altLang="en-US" sz="1000" dirty="0"/>
              <a:t>Improved Quantum Analysis of SPECK and LowMC</a:t>
            </a:r>
            <a:r>
              <a:rPr lang="en-US" altLang="ko-Kore-KR" sz="1000" dirty="0"/>
              <a:t>”, Indocrypt2022.</a:t>
            </a:r>
            <a:endParaRPr lang="ko-Kore-KR" alt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C14106-E40F-3316-0193-C2295AFFD998}"/>
              </a:ext>
            </a:extLst>
          </p:cNvPr>
          <p:cNvSpPr txBox="1"/>
          <p:nvPr/>
        </p:nvSpPr>
        <p:spPr>
          <a:xfrm>
            <a:off x="0" y="6404032"/>
            <a:ext cx="82072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dirty="0"/>
              <a:t>S. </a:t>
            </a:r>
            <a:r>
              <a:rPr lang="en-US" altLang="ko-Kore-KR" sz="1000" dirty="0" err="1"/>
              <a:t>Jaques</a:t>
            </a:r>
            <a:r>
              <a:rPr lang="en-US" altLang="ko-Kore-KR" sz="1000" dirty="0"/>
              <a:t>, M. </a:t>
            </a:r>
            <a:r>
              <a:rPr lang="en-US" altLang="ko-Kore-KR" sz="1000" dirty="0" err="1"/>
              <a:t>Naehrig</a:t>
            </a:r>
            <a:r>
              <a:rPr lang="en-US" altLang="ko-Kore-KR" sz="1000" dirty="0"/>
              <a:t>, M. </a:t>
            </a:r>
            <a:r>
              <a:rPr lang="en-US" altLang="ko-Kore-KR" sz="1000" dirty="0" err="1"/>
              <a:t>Roetteler</a:t>
            </a:r>
            <a:r>
              <a:rPr lang="en-US" altLang="ko-Kore-KR" sz="1000" dirty="0"/>
              <a:t>, F. </a:t>
            </a:r>
            <a:r>
              <a:rPr lang="en-US" altLang="ko-Kore-KR" sz="1000" dirty="0" err="1"/>
              <a:t>Virdia</a:t>
            </a:r>
            <a:r>
              <a:rPr lang="en-US" altLang="ko-Kore-KR" sz="1000" dirty="0"/>
              <a:t>, “</a:t>
            </a:r>
            <a:r>
              <a:rPr lang="en" altLang="ko-Kore-KR" sz="1000" dirty="0"/>
              <a:t>Implementing Grover oracles for quantum key search on AES and LowMC</a:t>
            </a:r>
            <a:r>
              <a:rPr lang="en-US" altLang="ko-Kore-KR" sz="1000" dirty="0"/>
              <a:t>”, Eurocrypt2020.</a:t>
            </a:r>
            <a:endParaRPr lang="ko-Kore-KR" altLang="en-US" sz="1000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FE893869-9BD4-E26B-75B9-D8AEDF304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684266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67;p28">
            <a:extLst>
              <a:ext uri="{FF2B5EF4-FFF2-40B4-BE49-F238E27FC236}">
                <a16:creationId xmlns:a16="http://schemas.microsoft.com/office/drawing/2014/main" id="{0F58DA9E-27BB-6270-0E27-2B3CB98D7E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altLang="ko" b="1" dirty="0"/>
              <a:t>Classic McEliece </a:t>
            </a:r>
            <a:r>
              <a:rPr lang="ko" altLang="ko-Kore-KR" dirty="0"/>
              <a:t>양자 구현</a:t>
            </a:r>
            <a:r>
              <a:rPr lang="en-US" altLang="ko" dirty="0"/>
              <a:t>: </a:t>
            </a:r>
            <a:r>
              <a:rPr lang="en-US" altLang="ko" b="1" dirty="0"/>
              <a:t>Encoding</a:t>
            </a:r>
            <a:endParaRPr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4">
                <a:extLst>
                  <a:ext uri="{FF2B5EF4-FFF2-40B4-BE49-F238E27FC236}">
                    <a16:creationId xmlns:a16="http://schemas.microsoft.com/office/drawing/2014/main" id="{F94D81F9-97E2-8EFB-D457-45744D8411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288445"/>
                  </p:ext>
                </p:extLst>
              </p:nvPr>
            </p:nvGraphicFramePr>
            <p:xfrm>
              <a:off x="863873" y="2605524"/>
              <a:ext cx="9745894" cy="19805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75834">
                      <a:extLst>
                        <a:ext uri="{9D8B030D-6E8A-4147-A177-3AD203B41FA5}">
                          <a16:colId xmlns:a16="http://schemas.microsoft.com/office/drawing/2014/main" val="4155497221"/>
                        </a:ext>
                      </a:extLst>
                    </a:gridCol>
                    <a:gridCol w="1642683">
                      <a:extLst>
                        <a:ext uri="{9D8B030D-6E8A-4147-A177-3AD203B41FA5}">
                          <a16:colId xmlns:a16="http://schemas.microsoft.com/office/drawing/2014/main" val="947241038"/>
                        </a:ext>
                      </a:extLst>
                    </a:gridCol>
                    <a:gridCol w="2047285">
                      <a:extLst>
                        <a:ext uri="{9D8B030D-6E8A-4147-A177-3AD203B41FA5}">
                          <a16:colId xmlns:a16="http://schemas.microsoft.com/office/drawing/2014/main" val="2638702582"/>
                        </a:ext>
                      </a:extLst>
                    </a:gridCol>
                    <a:gridCol w="954860">
                      <a:extLst>
                        <a:ext uri="{9D8B030D-6E8A-4147-A177-3AD203B41FA5}">
                          <a16:colId xmlns:a16="http://schemas.microsoft.com/office/drawing/2014/main" val="749028495"/>
                        </a:ext>
                      </a:extLst>
                    </a:gridCol>
                    <a:gridCol w="1197621">
                      <a:extLst>
                        <a:ext uri="{9D8B030D-6E8A-4147-A177-3AD203B41FA5}">
                          <a16:colId xmlns:a16="http://schemas.microsoft.com/office/drawing/2014/main" val="1035755998"/>
                        </a:ext>
                      </a:extLst>
                    </a:gridCol>
                    <a:gridCol w="1084333">
                      <a:extLst>
                        <a:ext uri="{9D8B030D-6E8A-4147-A177-3AD203B41FA5}">
                          <a16:colId xmlns:a16="http://schemas.microsoft.com/office/drawing/2014/main" val="1225664742"/>
                        </a:ext>
                      </a:extLst>
                    </a:gridCol>
                    <a:gridCol w="1343278">
                      <a:extLst>
                        <a:ext uri="{9D8B030D-6E8A-4147-A177-3AD203B41FA5}">
                          <a16:colId xmlns:a16="http://schemas.microsoft.com/office/drawing/2014/main" val="2888329754"/>
                        </a:ext>
                      </a:extLst>
                    </a:gridCol>
                  </a:tblGrid>
                  <a:tr h="3492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000" b="0" dirty="0"/>
                            <a:t>Method</a:t>
                          </a:r>
                          <a:endParaRPr lang="ko-Kore-KR" alt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000" b="0" dirty="0"/>
                            <a:t>Version</a:t>
                          </a:r>
                          <a:endParaRPr lang="ko-Kore-KR" alt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000" b="0" dirty="0"/>
                            <a:t>Matrix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2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ore-KR" sz="2000" b="0" dirty="0"/>
                            <a:t> vector</a:t>
                          </a:r>
                          <a:endParaRPr lang="ko-Kore-KR" alt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000" b="0" dirty="0"/>
                            <a:t>Qubits</a:t>
                          </a:r>
                          <a:endParaRPr lang="ko-Kore-KR" alt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000" b="0" dirty="0"/>
                            <a:t>CNOT</a:t>
                          </a:r>
                          <a:endParaRPr lang="ko-Kore-KR" alt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000" b="0" dirty="0"/>
                            <a:t>Toffoli</a:t>
                          </a:r>
                          <a:endParaRPr lang="ko-Kore-KR" alt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000" b="0" dirty="0"/>
                            <a:t>Full Depth</a:t>
                          </a:r>
                          <a:endParaRPr lang="ko-Kore-KR" alt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73021987"/>
                      </a:ext>
                    </a:extLst>
                  </a:tr>
                  <a:tr h="396089"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>
                              <a:solidFill>
                                <a:schemeClr val="tx1"/>
                              </a:solidFill>
                            </a:rPr>
                            <a:t>C-Q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</a:rPr>
                            <a:t>,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ko-Kore-KR" sz="1800" b="0" dirty="0">
                              <a:solidFill>
                                <a:schemeClr val="tx1"/>
                              </a:solidFill>
                            </a:rPr>
                            <a:t>Naïve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en-US" altLang="ko-Kore-KR" sz="1800" b="0" dirty="0">
                              <a:solidFill>
                                <a:schemeClr val="tx1"/>
                              </a:solidFill>
                            </a:rPr>
                            <a:t>out-of-place)</a:t>
                          </a:r>
                          <a:endParaRPr lang="ko-Kore-KR" alt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0" dirty="0">
                              <a:solidFill>
                                <a:schemeClr val="tx1"/>
                              </a:solidFill>
                            </a:rPr>
                            <a:t>mceliece334864</a:t>
                          </a:r>
                          <a:endParaRPr lang="ko-Kore-KR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0" dirty="0">
                              <a:solidFill>
                                <a:schemeClr val="tx1"/>
                              </a:solidFill>
                            </a:rPr>
                            <a:t>(768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ore-KR" sz="1600" b="0" dirty="0">
                              <a:solidFill>
                                <a:schemeClr val="tx1"/>
                              </a:solidFill>
                            </a:rPr>
                            <a:t> 3448)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ore-KR" sz="1600" b="0" dirty="0">
                              <a:solidFill>
                                <a:schemeClr val="tx1"/>
                              </a:solidFill>
                            </a:rPr>
                            <a:t> 3488</a:t>
                          </a:r>
                          <a:endParaRPr lang="ko-Kore-KR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50292" marB="5029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0" dirty="0">
                              <a:solidFill>
                                <a:schemeClr val="tx1"/>
                              </a:solidFill>
                            </a:rPr>
                            <a:t>4256</a:t>
                          </a:r>
                          <a:endParaRPr lang="ko-Kore-KR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25807" marB="25807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0" dirty="0">
                              <a:solidFill>
                                <a:schemeClr val="tx1"/>
                              </a:solidFill>
                            </a:rPr>
                            <a:t>1339392</a:t>
                          </a:r>
                          <a:endParaRPr lang="ko-Kore-KR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25807" marB="25807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ko-Kore-KR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25807" marB="25807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0" dirty="0">
                              <a:solidFill>
                                <a:schemeClr val="tx1"/>
                              </a:solidFill>
                            </a:rPr>
                            <a:t>3871</a:t>
                          </a:r>
                          <a:endParaRPr lang="ko-Kore-KR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25807" marB="25807" anchor="ctr"/>
                    </a:tc>
                    <a:extLst>
                      <a:ext uri="{0D108BD9-81ED-4DB2-BD59-A6C34878D82A}">
                        <a16:rowId xmlns:a16="http://schemas.microsoft.com/office/drawing/2014/main" val="1631410598"/>
                      </a:ext>
                    </a:extLst>
                  </a:tr>
                  <a:tr h="396089">
                    <a:tc vMerge="1">
                      <a:txBody>
                        <a:bodyPr/>
                        <a:lstStyle/>
                        <a:p>
                          <a:endParaRPr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ko-Kore-KR" sz="1600" dirty="0"/>
                            <a:t>mceliece460896</a:t>
                          </a:r>
                          <a:endParaRPr lang="ko-Kore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0" dirty="0">
                              <a:solidFill>
                                <a:schemeClr val="tx1"/>
                              </a:solidFill>
                            </a:rPr>
                            <a:t>(1248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ore-KR" sz="1600" b="0" dirty="0">
                              <a:solidFill>
                                <a:schemeClr val="tx1"/>
                              </a:solidFill>
                            </a:rPr>
                            <a:t> 4608)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ore-KR" sz="1600" b="0" dirty="0">
                              <a:solidFill>
                                <a:schemeClr val="tx1"/>
                              </a:solidFill>
                            </a:rPr>
                            <a:t> 4608</a:t>
                          </a:r>
                          <a:endParaRPr lang="ko-Kore-KR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50292" marB="5029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0" dirty="0">
                              <a:solidFill>
                                <a:schemeClr val="tx1"/>
                              </a:solidFill>
                            </a:rPr>
                            <a:t>5856</a:t>
                          </a:r>
                          <a:endParaRPr lang="ko-Kore-KR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25807" marB="25807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0" dirty="0">
                              <a:solidFill>
                                <a:schemeClr val="tx1"/>
                              </a:solidFill>
                            </a:rPr>
                            <a:t>2875392</a:t>
                          </a:r>
                          <a:endParaRPr lang="ko-Kore-KR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25807" marB="25807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ko-Kore-KR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25807" marB="25807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0" dirty="0">
                              <a:solidFill>
                                <a:schemeClr val="tx1"/>
                              </a:solidFill>
                            </a:rPr>
                            <a:t>5231</a:t>
                          </a:r>
                          <a:endParaRPr lang="ko-Kore-KR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25807" marB="25807" anchor="ctr"/>
                    </a:tc>
                    <a:extLst>
                      <a:ext uri="{0D108BD9-81ED-4DB2-BD59-A6C34878D82A}">
                        <a16:rowId xmlns:a16="http://schemas.microsoft.com/office/drawing/2014/main" val="1193245504"/>
                      </a:ext>
                    </a:extLst>
                  </a:tr>
                  <a:tr h="396089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ko-Kore-KR" sz="1600" dirty="0"/>
                            <a:t>mceliece6688128</a:t>
                          </a:r>
                          <a:endParaRPr lang="ko-Kore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0" dirty="0">
                              <a:solidFill>
                                <a:schemeClr val="tx1"/>
                              </a:solidFill>
                            </a:rPr>
                            <a:t>(1664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ore-KR" sz="1600" b="0" dirty="0">
                              <a:solidFill>
                                <a:schemeClr val="tx1"/>
                              </a:solidFill>
                            </a:rPr>
                            <a:t> 6688)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ore-KR" sz="1600" b="0" dirty="0">
                              <a:solidFill>
                                <a:schemeClr val="tx1"/>
                              </a:solidFill>
                            </a:rPr>
                            <a:t> 6688</a:t>
                          </a:r>
                          <a:endParaRPr lang="ko-Kore-KR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50292" marB="5029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0" dirty="0">
                              <a:solidFill>
                                <a:schemeClr val="tx1"/>
                              </a:solidFill>
                            </a:rPr>
                            <a:t>8352</a:t>
                          </a:r>
                          <a:endParaRPr lang="ko-Kore-KR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25807" marB="25807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0" dirty="0">
                              <a:solidFill>
                                <a:schemeClr val="tx1"/>
                              </a:solidFill>
                            </a:rPr>
                            <a:t>5531136</a:t>
                          </a:r>
                          <a:endParaRPr lang="ko-Kore-KR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25807" marB="25807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ko-Kore-KR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25807" marB="25807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0" dirty="0">
                              <a:solidFill>
                                <a:schemeClr val="tx1"/>
                              </a:solidFill>
                            </a:rPr>
                            <a:t>7479</a:t>
                          </a:r>
                          <a:endParaRPr lang="ko-Kore-KR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25807" marB="25807" anchor="ctr"/>
                    </a:tc>
                    <a:extLst>
                      <a:ext uri="{0D108BD9-81ED-4DB2-BD59-A6C34878D82A}">
                        <a16:rowId xmlns:a16="http://schemas.microsoft.com/office/drawing/2014/main" val="1543429752"/>
                      </a:ext>
                    </a:extLst>
                  </a:tr>
                  <a:tr h="396089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ko-Kore-KR" sz="1600" dirty="0"/>
                            <a:t>mceliece8192128</a:t>
                          </a:r>
                          <a:endParaRPr lang="ko-Kore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0" dirty="0">
                              <a:solidFill>
                                <a:schemeClr val="tx1"/>
                              </a:solidFill>
                            </a:rPr>
                            <a:t>(1664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ore-KR" sz="1600" b="0" dirty="0">
                              <a:solidFill>
                                <a:schemeClr val="tx1"/>
                              </a:solidFill>
                            </a:rPr>
                            <a:t> 8192)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ore-KR" sz="1600" b="0" dirty="0">
                              <a:solidFill>
                                <a:schemeClr val="tx1"/>
                              </a:solidFill>
                            </a:rPr>
                            <a:t> 8192</a:t>
                          </a:r>
                          <a:endParaRPr lang="ko-Kore-KR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50292" marB="5029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0" dirty="0">
                              <a:solidFill>
                                <a:schemeClr val="tx1"/>
                              </a:solidFill>
                            </a:rPr>
                            <a:t>9856</a:t>
                          </a:r>
                          <a:endParaRPr lang="ko-Kore-KR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0" dirty="0">
                              <a:solidFill>
                                <a:schemeClr val="tx1"/>
                              </a:solidFill>
                            </a:rPr>
                            <a:t>6815744</a:t>
                          </a:r>
                          <a:endParaRPr lang="ko-Kore-KR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ko-Kore-KR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0" dirty="0">
                              <a:solidFill>
                                <a:schemeClr val="tx1"/>
                              </a:solidFill>
                            </a:rPr>
                            <a:t>9023</a:t>
                          </a:r>
                          <a:endParaRPr lang="ko-Kore-KR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59087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4">
                <a:extLst>
                  <a:ext uri="{FF2B5EF4-FFF2-40B4-BE49-F238E27FC236}">
                    <a16:creationId xmlns:a16="http://schemas.microsoft.com/office/drawing/2014/main" id="{F94D81F9-97E2-8EFB-D457-45744D8411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288445"/>
                  </p:ext>
                </p:extLst>
              </p:nvPr>
            </p:nvGraphicFramePr>
            <p:xfrm>
              <a:off x="863873" y="2605524"/>
              <a:ext cx="9745894" cy="19805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75834">
                      <a:extLst>
                        <a:ext uri="{9D8B030D-6E8A-4147-A177-3AD203B41FA5}">
                          <a16:colId xmlns:a16="http://schemas.microsoft.com/office/drawing/2014/main" val="4155497221"/>
                        </a:ext>
                      </a:extLst>
                    </a:gridCol>
                    <a:gridCol w="1642683">
                      <a:extLst>
                        <a:ext uri="{9D8B030D-6E8A-4147-A177-3AD203B41FA5}">
                          <a16:colId xmlns:a16="http://schemas.microsoft.com/office/drawing/2014/main" val="947241038"/>
                        </a:ext>
                      </a:extLst>
                    </a:gridCol>
                    <a:gridCol w="2047285">
                      <a:extLst>
                        <a:ext uri="{9D8B030D-6E8A-4147-A177-3AD203B41FA5}">
                          <a16:colId xmlns:a16="http://schemas.microsoft.com/office/drawing/2014/main" val="2638702582"/>
                        </a:ext>
                      </a:extLst>
                    </a:gridCol>
                    <a:gridCol w="954860">
                      <a:extLst>
                        <a:ext uri="{9D8B030D-6E8A-4147-A177-3AD203B41FA5}">
                          <a16:colId xmlns:a16="http://schemas.microsoft.com/office/drawing/2014/main" val="749028495"/>
                        </a:ext>
                      </a:extLst>
                    </a:gridCol>
                    <a:gridCol w="1197621">
                      <a:extLst>
                        <a:ext uri="{9D8B030D-6E8A-4147-A177-3AD203B41FA5}">
                          <a16:colId xmlns:a16="http://schemas.microsoft.com/office/drawing/2014/main" val="1035755998"/>
                        </a:ext>
                      </a:extLst>
                    </a:gridCol>
                    <a:gridCol w="1084333">
                      <a:extLst>
                        <a:ext uri="{9D8B030D-6E8A-4147-A177-3AD203B41FA5}">
                          <a16:colId xmlns:a16="http://schemas.microsoft.com/office/drawing/2014/main" val="1225664742"/>
                        </a:ext>
                      </a:extLst>
                    </a:gridCol>
                    <a:gridCol w="1343278">
                      <a:extLst>
                        <a:ext uri="{9D8B030D-6E8A-4147-A177-3AD203B41FA5}">
                          <a16:colId xmlns:a16="http://schemas.microsoft.com/office/drawing/2014/main" val="2888329754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000" b="0" dirty="0"/>
                            <a:t>Method</a:t>
                          </a:r>
                          <a:endParaRPr lang="ko-Kore-KR" alt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000" b="0" dirty="0"/>
                            <a:t>Version</a:t>
                          </a:r>
                          <a:endParaRPr lang="ko-Kore-KR" alt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3"/>
                          <a:stretch>
                            <a:fillRect l="-153416" t="-9677" r="-225466" b="-4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000" b="0" dirty="0"/>
                            <a:t>Qubits</a:t>
                          </a:r>
                          <a:endParaRPr lang="ko-Kore-KR" alt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000" b="0" dirty="0"/>
                            <a:t>CNOT</a:t>
                          </a:r>
                          <a:endParaRPr lang="ko-Kore-KR" alt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000" b="0" dirty="0"/>
                            <a:t>Toffoli</a:t>
                          </a:r>
                          <a:endParaRPr lang="ko-Kore-KR" alt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000" b="0" dirty="0"/>
                            <a:t>Full Depth</a:t>
                          </a:r>
                          <a:endParaRPr lang="ko-Kore-KR" alt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73021987"/>
                      </a:ext>
                    </a:extLst>
                  </a:tr>
                  <a:tr h="396089"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>
                              <a:solidFill>
                                <a:schemeClr val="tx1"/>
                              </a:solidFill>
                            </a:rPr>
                            <a:t>C-Q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</a:rPr>
                            <a:t>,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ko-Kore-KR" sz="1800" b="0" dirty="0">
                              <a:solidFill>
                                <a:schemeClr val="tx1"/>
                              </a:solidFill>
                            </a:rPr>
                            <a:t>Naïve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en-US" altLang="ko-Kore-KR" sz="1800" b="0" dirty="0">
                              <a:solidFill>
                                <a:schemeClr val="tx1"/>
                              </a:solidFill>
                            </a:rPr>
                            <a:t>out-of-place)</a:t>
                          </a:r>
                          <a:endParaRPr lang="ko-Kore-KR" alt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0" dirty="0">
                              <a:solidFill>
                                <a:schemeClr val="tx1"/>
                              </a:solidFill>
                            </a:rPr>
                            <a:t>mceliece334864</a:t>
                          </a:r>
                          <a:endParaRPr lang="ko-Kore-KR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T="50292" marB="50292" anchor="ctr">
                        <a:blipFill>
                          <a:blip r:embed="rId3"/>
                          <a:stretch>
                            <a:fillRect l="-153416" t="-106250" r="-225466" b="-3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0" dirty="0">
                              <a:solidFill>
                                <a:schemeClr val="tx1"/>
                              </a:solidFill>
                            </a:rPr>
                            <a:t>4256</a:t>
                          </a:r>
                          <a:endParaRPr lang="ko-Kore-KR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25807" marB="25807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0" dirty="0">
                              <a:solidFill>
                                <a:schemeClr val="tx1"/>
                              </a:solidFill>
                            </a:rPr>
                            <a:t>1339392</a:t>
                          </a:r>
                          <a:endParaRPr lang="ko-Kore-KR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25807" marB="25807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ko-Kore-KR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25807" marB="25807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0" dirty="0">
                              <a:solidFill>
                                <a:schemeClr val="tx1"/>
                              </a:solidFill>
                            </a:rPr>
                            <a:t>3871</a:t>
                          </a:r>
                          <a:endParaRPr lang="ko-Kore-KR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25807" marB="25807" anchor="ctr"/>
                    </a:tc>
                    <a:extLst>
                      <a:ext uri="{0D108BD9-81ED-4DB2-BD59-A6C34878D82A}">
                        <a16:rowId xmlns:a16="http://schemas.microsoft.com/office/drawing/2014/main" val="1631410598"/>
                      </a:ext>
                    </a:extLst>
                  </a:tr>
                  <a:tr h="396089">
                    <a:tc vMerge="1">
                      <a:txBody>
                        <a:bodyPr/>
                        <a:lstStyle/>
                        <a:p>
                          <a:endParaRPr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ko-Kore-KR" sz="1600" dirty="0"/>
                            <a:t>mceliece460896</a:t>
                          </a:r>
                          <a:endParaRPr lang="ko-Kore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T="50292" marB="50292" anchor="ctr">
                        <a:blipFill>
                          <a:blip r:embed="rId3"/>
                          <a:stretch>
                            <a:fillRect l="-153416" t="-212903" r="-225466" b="-2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0" dirty="0">
                              <a:solidFill>
                                <a:schemeClr val="tx1"/>
                              </a:solidFill>
                            </a:rPr>
                            <a:t>5856</a:t>
                          </a:r>
                          <a:endParaRPr lang="ko-Kore-KR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25807" marB="25807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0" dirty="0">
                              <a:solidFill>
                                <a:schemeClr val="tx1"/>
                              </a:solidFill>
                            </a:rPr>
                            <a:t>2875392</a:t>
                          </a:r>
                          <a:endParaRPr lang="ko-Kore-KR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25807" marB="25807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ko-Kore-KR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25807" marB="25807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0" dirty="0">
                              <a:solidFill>
                                <a:schemeClr val="tx1"/>
                              </a:solidFill>
                            </a:rPr>
                            <a:t>5231</a:t>
                          </a:r>
                          <a:endParaRPr lang="ko-Kore-KR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25807" marB="25807" anchor="ctr"/>
                    </a:tc>
                    <a:extLst>
                      <a:ext uri="{0D108BD9-81ED-4DB2-BD59-A6C34878D82A}">
                        <a16:rowId xmlns:a16="http://schemas.microsoft.com/office/drawing/2014/main" val="1193245504"/>
                      </a:ext>
                    </a:extLst>
                  </a:tr>
                  <a:tr h="396089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ko-Kore-KR" sz="1600" dirty="0"/>
                            <a:t>mceliece6688128</a:t>
                          </a:r>
                          <a:endParaRPr lang="ko-Kore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T="50292" marB="50292" anchor="ctr">
                        <a:blipFill>
                          <a:blip r:embed="rId3"/>
                          <a:stretch>
                            <a:fillRect l="-153416" t="-303125" r="-225466" b="-1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0" dirty="0">
                              <a:solidFill>
                                <a:schemeClr val="tx1"/>
                              </a:solidFill>
                            </a:rPr>
                            <a:t>8352</a:t>
                          </a:r>
                          <a:endParaRPr lang="ko-Kore-KR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25807" marB="25807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0" dirty="0">
                              <a:solidFill>
                                <a:schemeClr val="tx1"/>
                              </a:solidFill>
                            </a:rPr>
                            <a:t>5531136</a:t>
                          </a:r>
                          <a:endParaRPr lang="ko-Kore-KR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25807" marB="25807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ko-Kore-KR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25807" marB="25807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0" dirty="0">
                              <a:solidFill>
                                <a:schemeClr val="tx1"/>
                              </a:solidFill>
                            </a:rPr>
                            <a:t>7479</a:t>
                          </a:r>
                          <a:endParaRPr lang="ko-Kore-KR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25807" marB="25807" anchor="ctr"/>
                    </a:tc>
                    <a:extLst>
                      <a:ext uri="{0D108BD9-81ED-4DB2-BD59-A6C34878D82A}">
                        <a16:rowId xmlns:a16="http://schemas.microsoft.com/office/drawing/2014/main" val="1543429752"/>
                      </a:ext>
                    </a:extLst>
                  </a:tr>
                  <a:tr h="396089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ko-Kore-KR" sz="1600" dirty="0"/>
                            <a:t>mceliece8192128</a:t>
                          </a:r>
                          <a:endParaRPr lang="ko-Kore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T="50292" marB="50292" anchor="ctr">
                        <a:blipFill>
                          <a:blip r:embed="rId3"/>
                          <a:stretch>
                            <a:fillRect l="-153416" t="-416129" r="-225466" b="-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0" dirty="0">
                              <a:solidFill>
                                <a:schemeClr val="tx1"/>
                              </a:solidFill>
                            </a:rPr>
                            <a:t>9856</a:t>
                          </a:r>
                          <a:endParaRPr lang="ko-Kore-KR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0" dirty="0">
                              <a:solidFill>
                                <a:schemeClr val="tx1"/>
                              </a:solidFill>
                            </a:rPr>
                            <a:t>6815744</a:t>
                          </a:r>
                          <a:endParaRPr lang="ko-Kore-KR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ko-Kore-KR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0" dirty="0">
                              <a:solidFill>
                                <a:schemeClr val="tx1"/>
                              </a:solidFill>
                            </a:rPr>
                            <a:t>9023</a:t>
                          </a:r>
                          <a:endParaRPr lang="ko-Kore-KR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590871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8360A5-BBE4-5F44-CB34-7140B28AD2BD}"/>
                  </a:ext>
                </a:extLst>
              </p:cNvPr>
              <p:cNvSpPr txBox="1"/>
              <p:nvPr/>
            </p:nvSpPr>
            <p:spPr>
              <a:xfrm>
                <a:off x="202915" y="1252583"/>
                <a:ext cx="984846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2400" b="1" dirty="0"/>
                  <a:t>Classic McEliece Encoding (Matrix </a:t>
                </a:r>
                <a14:m>
                  <m:oMath xmlns:m="http://schemas.openxmlformats.org/officeDocument/2006/math">
                    <m:r>
                      <a:rPr lang="en-US" altLang="ko-Kore-KR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kumimoji="1" lang="en-US" altLang="ko-Kore-KR" sz="2400" b="1" dirty="0"/>
                  <a:t> Vector)</a:t>
                </a:r>
                <a:r>
                  <a:rPr kumimoji="1" lang="ko-KR" altLang="en-US" sz="2400" b="1" dirty="0"/>
                  <a:t>에 대한 양자 회로 자원 비교</a:t>
                </a:r>
                <a:r>
                  <a:rPr kumimoji="1" lang="en-US" altLang="ko-KR" sz="2400" b="1" dirty="0"/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2400" dirty="0"/>
                  <a:t>C-Q, Naïve (out-of-place) </a:t>
                </a:r>
                <a:r>
                  <a:rPr kumimoji="1" lang="ko-KR" altLang="en-US" sz="2400" dirty="0"/>
                  <a:t>버전</a:t>
                </a:r>
                <a:endParaRPr kumimoji="1" lang="en-US" altLang="ko-KR" sz="2400" dirty="0"/>
              </a:p>
              <a:p>
                <a:pPr lvl="2"/>
                <a:r>
                  <a:rPr kumimoji="1" lang="en-US" altLang="ko-KR" sz="2200" dirty="0">
                    <a:sym typeface="Wingdings" pitchFamily="2" charset="2"/>
                  </a:rPr>
                  <a:t></a:t>
                </a:r>
                <a:r>
                  <a:rPr kumimoji="1" lang="ko-KR" altLang="en-US" sz="2200" dirty="0">
                    <a:sym typeface="Wingdings" pitchFamily="2" charset="2"/>
                  </a:rPr>
                  <a:t> </a:t>
                </a:r>
                <a:r>
                  <a:rPr kumimoji="1" lang="ko-KR" altLang="en-US" sz="2200" dirty="0"/>
                  <a:t>공개키 행렬의 </a:t>
                </a:r>
                <a:r>
                  <a:rPr kumimoji="1" lang="en-US" altLang="ko-KR" sz="2200" dirty="0"/>
                  <a:t>bit </a:t>
                </a:r>
                <a:r>
                  <a:rPr kumimoji="1" lang="ko-KR" altLang="en-US" sz="2200" dirty="0"/>
                  <a:t>값에 따라 </a:t>
                </a:r>
                <a:r>
                  <a:rPr kumimoji="1" lang="en-US" altLang="ko-KR" sz="2200" dirty="0"/>
                  <a:t>CNOT </a:t>
                </a:r>
                <a:r>
                  <a:rPr kumimoji="1" lang="ko-KR" altLang="en-US" sz="2200" dirty="0"/>
                  <a:t>게이트를 수행하는 구조</a:t>
                </a:r>
                <a:endParaRPr kumimoji="1" lang="en-US" altLang="ko-KR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8360A5-BBE4-5F44-CB34-7140B28AD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15" y="1252583"/>
                <a:ext cx="9848465" cy="1200329"/>
              </a:xfrm>
              <a:prstGeom prst="rect">
                <a:avLst/>
              </a:prstGeom>
              <a:blipFill>
                <a:blip r:embed="rId4"/>
                <a:stretch>
                  <a:fillRect l="-772" t="-5263" b="-736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8575A98-EC94-93FC-3613-1FD99F6E81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0435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/>
          <p:nvPr/>
        </p:nvSpPr>
        <p:spPr>
          <a:xfrm>
            <a:off x="309150" y="168558"/>
            <a:ext cx="11526600" cy="87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7"/>
          <p:cNvSpPr txBox="1"/>
          <p:nvPr/>
        </p:nvSpPr>
        <p:spPr>
          <a:xfrm>
            <a:off x="1789083" y="2913489"/>
            <a:ext cx="8566734" cy="1031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500" dirty="0"/>
              <a:t>Code 기반 PQC</a:t>
            </a:r>
            <a:r>
              <a:rPr lang="en-US" altLang="ko" sz="5500" dirty="0"/>
              <a:t> </a:t>
            </a:r>
            <a:r>
              <a:rPr lang="ko" altLang="en-US" sz="5500" dirty="0"/>
              <a:t>현황</a:t>
            </a:r>
            <a:r>
              <a:rPr lang="en-US" altLang="ko" sz="5500" dirty="0"/>
              <a:t> </a:t>
            </a:r>
            <a:r>
              <a:rPr lang="ko" altLang="en-US" sz="5500" dirty="0"/>
              <a:t>및 타겟</a:t>
            </a:r>
            <a:endParaRPr sz="55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342F31-10B6-9D74-AA5F-8344F98A93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4</a:t>
            </a:fld>
            <a:endParaRPr kumimoji="1" lang="ko-Kore-KR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7;p28">
            <a:extLst>
              <a:ext uri="{FF2B5EF4-FFF2-40B4-BE49-F238E27FC236}">
                <a16:creationId xmlns:a16="http://schemas.microsoft.com/office/drawing/2014/main" id="{4F76ECF9-2EC6-A801-453F-5472BD8D99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" b="1" dirty="0"/>
              <a:t>Code</a:t>
            </a:r>
            <a:r>
              <a:rPr lang="ko" dirty="0"/>
              <a:t> 기반 </a:t>
            </a:r>
            <a:r>
              <a:rPr lang="ko" b="1" dirty="0"/>
              <a:t>PQC</a:t>
            </a:r>
            <a:r>
              <a:rPr lang="ko" dirty="0"/>
              <a:t> 양자 구현</a:t>
            </a:r>
            <a:r>
              <a:rPr lang="en-US" altLang="ko" dirty="0"/>
              <a:t>: </a:t>
            </a:r>
            <a:r>
              <a:rPr lang="en-US" altLang="ko" b="1" dirty="0"/>
              <a:t>Classic McEliece</a:t>
            </a:r>
            <a:endParaRPr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1DD96-82FB-953D-8A6F-F5BEB29F2A52}"/>
              </a:ext>
            </a:extLst>
          </p:cNvPr>
          <p:cNvSpPr txBox="1"/>
          <p:nvPr/>
        </p:nvSpPr>
        <p:spPr>
          <a:xfrm>
            <a:off x="213445" y="1236530"/>
            <a:ext cx="5567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400" b="1" dirty="0">
                <a:solidFill>
                  <a:schemeClr val="accent1">
                    <a:lumMod val="75000"/>
                  </a:schemeClr>
                </a:solidFill>
              </a:rPr>
              <a:t>Classic McEliece </a:t>
            </a:r>
            <a:r>
              <a:rPr kumimoji="1" lang="ko-Kore-KR" altLang="en-US" sz="2400" b="1" dirty="0">
                <a:solidFill>
                  <a:schemeClr val="accent1">
                    <a:lumMod val="75000"/>
                  </a:schemeClr>
                </a:solidFill>
              </a:rPr>
              <a:t>핵심 연산자</a:t>
            </a:r>
            <a:r>
              <a:rPr kumimoji="1" lang="ko-Kore-KR" altLang="en-US" sz="2400" dirty="0"/>
              <a:t> 양자 회로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9B1F4E-5222-1A47-9D34-D29327626C57}"/>
                  </a:ext>
                </a:extLst>
              </p:cNvPr>
              <p:cNvSpPr txBox="1"/>
              <p:nvPr/>
            </p:nvSpPr>
            <p:spPr>
              <a:xfrm>
                <a:off x="748618" y="1811082"/>
                <a:ext cx="6108724" cy="7837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2200" b="1" dirty="0">
                    <a:solidFill>
                      <a:schemeClr val="tx1"/>
                    </a:solidFill>
                  </a:rPr>
                  <a:t>Binary Field </a:t>
                </a:r>
                <a:r>
                  <a:rPr kumimoji="1" lang="ko-Kore-KR" altLang="en-US" sz="2200" b="1" dirty="0">
                    <a:solidFill>
                      <a:schemeClr val="tx1"/>
                    </a:solidFill>
                  </a:rPr>
                  <a:t>산술 </a:t>
                </a:r>
                <a:r>
                  <a:rPr kumimoji="1" lang="en-US" altLang="ko-Kore-KR" sz="2200" b="1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sSup>
                          <m:sSupPr>
                            <m:ctrlPr>
                              <a:rPr kumimoji="1" lang="en-US" altLang="ko-Kore-KR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ko-Kore-KR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sup>
                        </m:sSup>
                      </m:sub>
                    </m:sSub>
                    <m:r>
                      <a:rPr kumimoji="1" lang="en-US" altLang="ko-Kore-KR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ore-KR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sSup>
                          <m:sSupPr>
                            <m:ctrlPr>
                              <a:rPr kumimoji="1" lang="en-US" altLang="ko-Kore-KR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ko-Kore-KR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1" lang="en-US" altLang="ko-KR" sz="2200" b="1" dirty="0">
                    <a:solidFill>
                      <a:schemeClr val="tx1"/>
                    </a:solidFill>
                  </a:rPr>
                  <a:t>)</a:t>
                </a:r>
                <a:endParaRPr kumimoji="1" lang="en-US" altLang="ko-Kore-KR" sz="2200" b="1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2200" dirty="0">
                    <a:solidFill>
                      <a:schemeClr val="tx1"/>
                    </a:solidFill>
                  </a:rPr>
                  <a:t>Addition, Squaring, Multiplication, Inversion</a:t>
                </a:r>
                <a:endParaRPr kumimoji="1" lang="ko-Kore-KR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9B1F4E-5222-1A47-9D34-D29327626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18" y="1811082"/>
                <a:ext cx="6108724" cy="783741"/>
              </a:xfrm>
              <a:prstGeom prst="rect">
                <a:avLst/>
              </a:prstGeom>
              <a:blipFill>
                <a:blip r:embed="rId2"/>
                <a:stretch>
                  <a:fillRect l="-1247" t="-6349" b="-1269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8C26B05-AFC0-9A7D-B3BD-8FF8D4EB78D6}"/>
              </a:ext>
            </a:extLst>
          </p:cNvPr>
          <p:cNvSpPr txBox="1"/>
          <p:nvPr/>
        </p:nvSpPr>
        <p:spPr>
          <a:xfrm>
            <a:off x="748618" y="3894588"/>
            <a:ext cx="47704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200" b="1" dirty="0"/>
              <a:t>Syndrome computation (Encoding) </a:t>
            </a:r>
            <a:r>
              <a:rPr kumimoji="1" lang="en-US" altLang="ko-Kore-KR" sz="2200" b="1" dirty="0">
                <a:sym typeface="Wingdings" pitchFamily="2" charset="2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sz="2200" b="1" dirty="0">
                <a:sym typeface="Wingdings" pitchFamily="2" charset="2"/>
              </a:rPr>
              <a:t>Matrix and Vector </a:t>
            </a:r>
            <a:r>
              <a:rPr kumimoji="1" lang="ko-Kore-KR" altLang="en-US" sz="2200" b="1" dirty="0">
                <a:sym typeface="Wingdings" pitchFamily="2" charset="2"/>
              </a:rPr>
              <a:t>곱셈</a:t>
            </a:r>
            <a:endParaRPr kumimoji="1" lang="en-US" altLang="ko-Kore-KR" sz="2200" b="1" dirty="0">
              <a:sym typeface="Wingdings" pitchFamily="2" charset="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ko-Kore-KR" sz="2200" dirty="0">
                <a:sym typeface="Wingdings" pitchFamily="2" charset="2"/>
              </a:rPr>
              <a:t>Naïve (Out-of-place)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ko-Kore-KR" sz="2200" dirty="0">
                <a:sym typeface="Wingdings" pitchFamily="2" charset="2"/>
              </a:rPr>
              <a:t>PLU Decomposition (in-place)</a:t>
            </a:r>
            <a:endParaRPr kumimoji="1" lang="ko-Kore-KR" altLang="en-US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450E28-4721-507C-F348-4275083A2530}"/>
              </a:ext>
            </a:extLst>
          </p:cNvPr>
          <p:cNvSpPr txBox="1"/>
          <p:nvPr/>
        </p:nvSpPr>
        <p:spPr>
          <a:xfrm>
            <a:off x="748618" y="5567437"/>
            <a:ext cx="44265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200" b="1" dirty="0"/>
              <a:t>Error correction (Decoding)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sz="2200" b="1" dirty="0">
                <a:sym typeface="Wingdings" pitchFamily="2" charset="2"/>
              </a:rPr>
              <a:t> Berlekamp-Massey </a:t>
            </a:r>
            <a:r>
              <a:rPr kumimoji="1" lang="ko-Kore-KR" altLang="en-US" sz="2200" b="1" dirty="0">
                <a:sym typeface="Wingdings" pitchFamily="2" charset="2"/>
              </a:rPr>
              <a:t>알고리즘</a:t>
            </a:r>
            <a:endParaRPr kumimoji="1" lang="ko-Kore-KR" altLang="en-US" sz="2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AC5BD1-6423-861E-395F-A6A823DFD4D0}"/>
              </a:ext>
            </a:extLst>
          </p:cNvPr>
          <p:cNvSpPr txBox="1"/>
          <p:nvPr/>
        </p:nvSpPr>
        <p:spPr>
          <a:xfrm>
            <a:off x="748617" y="2898848"/>
            <a:ext cx="29215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200" b="1" dirty="0"/>
              <a:t>Gaussian Elimination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sz="2200" dirty="0"/>
              <a:t>Gauss-Jordan</a:t>
            </a:r>
            <a:endParaRPr kumimoji="1" lang="ko-Kore-KR" altLang="en-US" sz="2200" dirty="0"/>
          </a:p>
        </p:txBody>
      </p:sp>
      <p:sp>
        <p:nvSpPr>
          <p:cNvPr id="11" name="오른쪽 중괄호[R] 10">
            <a:extLst>
              <a:ext uri="{FF2B5EF4-FFF2-40B4-BE49-F238E27FC236}">
                <a16:creationId xmlns:a16="http://schemas.microsoft.com/office/drawing/2014/main" id="{2F9B967B-857B-DD49-6F3A-DEB988C3711F}"/>
              </a:ext>
            </a:extLst>
          </p:cNvPr>
          <p:cNvSpPr/>
          <p:nvPr/>
        </p:nvSpPr>
        <p:spPr>
          <a:xfrm>
            <a:off x="6857342" y="1913864"/>
            <a:ext cx="344444" cy="630865"/>
          </a:xfrm>
          <a:prstGeom prst="rightBrac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C7323E-FACF-54BB-2688-AA8C0A8D70F6}"/>
              </a:ext>
            </a:extLst>
          </p:cNvPr>
          <p:cNvSpPr txBox="1"/>
          <p:nvPr/>
        </p:nvSpPr>
        <p:spPr>
          <a:xfrm>
            <a:off x="7371907" y="2013852"/>
            <a:ext cx="2598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200" b="1" dirty="0">
                <a:solidFill>
                  <a:schemeClr val="accent1">
                    <a:lumMod val="75000"/>
                  </a:schemeClr>
                </a:solidFill>
              </a:rPr>
              <a:t>Key Pair,  Decryption</a:t>
            </a:r>
            <a:endParaRPr kumimoji="1" lang="ko-Kore-KR" altLang="en-US" sz="2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오른쪽 중괄호[R] 12">
            <a:extLst>
              <a:ext uri="{FF2B5EF4-FFF2-40B4-BE49-F238E27FC236}">
                <a16:creationId xmlns:a16="http://schemas.microsoft.com/office/drawing/2014/main" id="{F2B65CE2-0DCC-DB8E-553F-71771C6C119D}"/>
              </a:ext>
            </a:extLst>
          </p:cNvPr>
          <p:cNvSpPr/>
          <p:nvPr/>
        </p:nvSpPr>
        <p:spPr>
          <a:xfrm>
            <a:off x="6882007" y="2966511"/>
            <a:ext cx="344444" cy="630865"/>
          </a:xfrm>
          <a:prstGeom prst="rightBrac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A41EE8-C3A5-A383-61C8-47C56FA4B470}"/>
              </a:ext>
            </a:extLst>
          </p:cNvPr>
          <p:cNvSpPr txBox="1"/>
          <p:nvPr/>
        </p:nvSpPr>
        <p:spPr>
          <a:xfrm>
            <a:off x="7396572" y="3066499"/>
            <a:ext cx="11252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200" b="1" dirty="0">
                <a:solidFill>
                  <a:schemeClr val="accent1">
                    <a:lumMod val="75000"/>
                  </a:schemeClr>
                </a:solidFill>
              </a:rPr>
              <a:t>Key Pair</a:t>
            </a:r>
            <a:endParaRPr kumimoji="1" lang="ko-Kore-KR" altLang="en-US" sz="2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EB28E2A9-3574-26DE-C6CD-810734EA97C3}"/>
              </a:ext>
            </a:extLst>
          </p:cNvPr>
          <p:cNvSpPr/>
          <p:nvPr/>
        </p:nvSpPr>
        <p:spPr>
          <a:xfrm>
            <a:off x="6882007" y="4007444"/>
            <a:ext cx="344444" cy="1208564"/>
          </a:xfrm>
          <a:prstGeom prst="rightBrac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76A5C8-4041-6BC9-A7D7-E21C9E30256F}"/>
              </a:ext>
            </a:extLst>
          </p:cNvPr>
          <p:cNvSpPr txBox="1"/>
          <p:nvPr/>
        </p:nvSpPr>
        <p:spPr>
          <a:xfrm>
            <a:off x="7396572" y="4380117"/>
            <a:ext cx="14463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200" b="1" dirty="0">
                <a:solidFill>
                  <a:schemeClr val="accent1">
                    <a:lumMod val="75000"/>
                  </a:schemeClr>
                </a:solidFill>
              </a:rPr>
              <a:t>Encryption</a:t>
            </a:r>
            <a:endParaRPr kumimoji="1" lang="ko-Kore-KR" altLang="en-US" sz="2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오른쪽 중괄호[R] 18">
            <a:extLst>
              <a:ext uri="{FF2B5EF4-FFF2-40B4-BE49-F238E27FC236}">
                <a16:creationId xmlns:a16="http://schemas.microsoft.com/office/drawing/2014/main" id="{CAAB9A52-6356-ABB5-D3AA-6675BEF6C78D}"/>
              </a:ext>
            </a:extLst>
          </p:cNvPr>
          <p:cNvSpPr/>
          <p:nvPr/>
        </p:nvSpPr>
        <p:spPr>
          <a:xfrm>
            <a:off x="6908809" y="5704133"/>
            <a:ext cx="344444" cy="531649"/>
          </a:xfrm>
          <a:prstGeom prst="rightBrac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0ACF9D-6499-3C56-FCE0-AF4E20C391A3}"/>
              </a:ext>
            </a:extLst>
          </p:cNvPr>
          <p:cNvSpPr txBox="1"/>
          <p:nvPr/>
        </p:nvSpPr>
        <p:spPr>
          <a:xfrm>
            <a:off x="7414807" y="5747425"/>
            <a:ext cx="14784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200" b="1" dirty="0">
                <a:solidFill>
                  <a:schemeClr val="accent1">
                    <a:lumMod val="75000"/>
                  </a:schemeClr>
                </a:solidFill>
              </a:rPr>
              <a:t>Decryption</a:t>
            </a:r>
            <a:endParaRPr kumimoji="1" lang="ko-Kore-KR" altLang="en-US" sz="2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A1422C-65A9-9C93-DA67-BBB8F407BFD1}"/>
              </a:ext>
            </a:extLst>
          </p:cNvPr>
          <p:cNvSpPr/>
          <p:nvPr/>
        </p:nvSpPr>
        <p:spPr>
          <a:xfrm>
            <a:off x="748616" y="5516278"/>
            <a:ext cx="8094314" cy="950369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7F1641EB-FC1F-9FD4-5A00-23D779AA4C69}"/>
              </a:ext>
            </a:extLst>
          </p:cNvPr>
          <p:cNvSpPr txBox="1">
            <a:spLocks/>
          </p:cNvSpPr>
          <p:nvPr/>
        </p:nvSpPr>
        <p:spPr>
          <a:xfrm>
            <a:off x="11017827" y="6402954"/>
            <a:ext cx="371560" cy="365125"/>
          </a:xfrm>
          <a:prstGeom prst="rect">
            <a:avLst/>
          </a:prstGeom>
        </p:spPr>
        <p:txBody>
          <a:bodyPr/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852B28-D290-2A4B-A90A-47EAEF72A8E4}" type="slidenum">
              <a:rPr kumimoji="1" lang="ko-Kore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40</a:t>
            </a:fld>
            <a:endParaRPr kumimoji="1" lang="ko-Kore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3491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/>
        </p:nvSpPr>
        <p:spPr>
          <a:xfrm>
            <a:off x="2056750" y="5829600"/>
            <a:ext cx="378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AFC87961-2D37-A19F-DBFD-47E30F4523D9}"/>
              </a:ext>
            </a:extLst>
          </p:cNvPr>
          <p:cNvSpPr/>
          <p:nvPr/>
        </p:nvSpPr>
        <p:spPr>
          <a:xfrm>
            <a:off x="190123" y="136525"/>
            <a:ext cx="11651810" cy="91367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A22FDA-A132-C4C7-5EF3-A5CAB29C4A20}"/>
              </a:ext>
            </a:extLst>
          </p:cNvPr>
          <p:cNvSpPr txBox="1"/>
          <p:nvPr/>
        </p:nvSpPr>
        <p:spPr>
          <a:xfrm>
            <a:off x="0" y="77131"/>
            <a:ext cx="70086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200" b="1" dirty="0">
                <a:solidFill>
                  <a:schemeClr val="accent1"/>
                </a:solidFill>
              </a:rPr>
              <a:t>파랑</a:t>
            </a:r>
            <a:r>
              <a:rPr kumimoji="1" lang="en-US" altLang="ko-KR" sz="2200" b="1" dirty="0">
                <a:solidFill>
                  <a:schemeClr val="accent1"/>
                </a:solidFill>
              </a:rPr>
              <a:t>: </a:t>
            </a:r>
            <a:r>
              <a:rPr kumimoji="1" lang="ko-KR" altLang="en-US" sz="2200" b="1" dirty="0">
                <a:solidFill>
                  <a:schemeClr val="accent1"/>
                </a:solidFill>
              </a:rPr>
              <a:t>구현 완료</a:t>
            </a:r>
            <a:r>
              <a:rPr kumimoji="1" lang="en-US" altLang="ko-KR" sz="2200" b="1" dirty="0">
                <a:solidFill>
                  <a:schemeClr val="accent1"/>
                </a:solidFill>
              </a:rPr>
              <a:t>,</a:t>
            </a:r>
            <a:r>
              <a:rPr kumimoji="1" lang="ko-KR" altLang="en-US" sz="2200" b="1" dirty="0">
                <a:solidFill>
                  <a:srgbClr val="C00000"/>
                </a:solidFill>
              </a:rPr>
              <a:t> </a:t>
            </a:r>
            <a:r>
              <a:rPr kumimoji="1" lang="ko-KR" altLang="en-US" sz="2200" b="1" dirty="0">
                <a:solidFill>
                  <a:schemeClr val="accent2"/>
                </a:solidFill>
              </a:rPr>
              <a:t>주황</a:t>
            </a:r>
            <a:r>
              <a:rPr kumimoji="1" lang="en-US" altLang="ko-KR" sz="2200" b="1" dirty="0">
                <a:solidFill>
                  <a:schemeClr val="accent2"/>
                </a:solidFill>
              </a:rPr>
              <a:t>: </a:t>
            </a:r>
            <a:r>
              <a:rPr kumimoji="1" lang="ko-KR" altLang="en-US" sz="2200" b="1" dirty="0">
                <a:solidFill>
                  <a:schemeClr val="accent2"/>
                </a:solidFill>
              </a:rPr>
              <a:t>메모리 이슈</a:t>
            </a:r>
            <a:r>
              <a:rPr kumimoji="1" lang="en-US" altLang="ko-KR" sz="2200" b="1" dirty="0">
                <a:solidFill>
                  <a:schemeClr val="accent2"/>
                </a:solidFill>
              </a:rPr>
              <a:t>, </a:t>
            </a:r>
            <a:r>
              <a:rPr kumimoji="1" lang="ko-KR" altLang="en-US" sz="2200" b="1" dirty="0">
                <a:solidFill>
                  <a:srgbClr val="C00000"/>
                </a:solidFill>
              </a:rPr>
              <a:t>빨강</a:t>
            </a:r>
            <a:r>
              <a:rPr kumimoji="1" lang="en-US" altLang="ko-KR" sz="2200" b="1" dirty="0">
                <a:solidFill>
                  <a:srgbClr val="C00000"/>
                </a:solidFill>
              </a:rPr>
              <a:t>: </a:t>
            </a:r>
            <a:r>
              <a:rPr kumimoji="1" lang="ko-KR" altLang="en-US" sz="2200" b="1" dirty="0">
                <a:solidFill>
                  <a:srgbClr val="C00000"/>
                </a:solidFill>
              </a:rPr>
              <a:t>구현 미완료</a:t>
            </a:r>
            <a:endParaRPr kumimoji="1" lang="ko-Kore-KR" altLang="en-US" sz="22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7">
                <a:extLst>
                  <a:ext uri="{FF2B5EF4-FFF2-40B4-BE49-F238E27FC236}">
                    <a16:creationId xmlns:a16="http://schemas.microsoft.com/office/drawing/2014/main" id="{0C6A47CB-3576-C2C8-99F5-FDC301C93D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8695906"/>
                  </p:ext>
                </p:extLst>
              </p:nvPr>
            </p:nvGraphicFramePr>
            <p:xfrm>
              <a:off x="190123" y="540080"/>
              <a:ext cx="11731110" cy="62619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55185">
                      <a:extLst>
                        <a:ext uri="{9D8B030D-6E8A-4147-A177-3AD203B41FA5}">
                          <a16:colId xmlns:a16="http://schemas.microsoft.com/office/drawing/2014/main" val="827069777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798006651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3840252995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106788732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634148424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346097689"/>
                        </a:ext>
                      </a:extLst>
                    </a:gridCol>
                  </a:tblGrid>
                  <a:tr h="19849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Code-based PQC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Function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Version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Key Operation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Formular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8291709"/>
                      </a:ext>
                    </a:extLst>
                  </a:tr>
                  <a:tr h="471624">
                    <a:tc rowSpan="1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1" dirty="0">
                              <a:solidFill>
                                <a:schemeClr val="accent1"/>
                              </a:solidFill>
                            </a:rPr>
                            <a:t>Classic McEliece</a:t>
                          </a:r>
                          <a:endParaRPr lang="ko-Kore-KR" altLang="en-US" sz="16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Key Pair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mceliece334864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Binary Field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𝟏𝟐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Arithmetic</a:t>
                          </a: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Multiplication, Squaring, Inversion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ko-Kore-KR" sz="1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kumimoji="1" lang="en-US" altLang="ko-Kore-KR" sz="1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ko-KR" sz="10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kumimoji="1" lang="en-US" altLang="ko-Kore-KR" sz="1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kumimoji="1" lang="en-US" altLang="ko-Kore-KR" sz="1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kumimoji="1" lang="en-US" altLang="ko-Kore-KR" sz="1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kumimoji="1" lang="en-US" altLang="ko-Kore-KR" sz="1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kumimoji="1" lang="en-US" altLang="ko-Kore-KR" sz="1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kumimoji="1" lang="en-US" altLang="ko-Kore-KR" sz="1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1" lang="en-US" altLang="ko-Kore-KR" sz="1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1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ore-KR" sz="1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kumimoji="1" lang="en-US" altLang="ko-Kore-KR" sz="1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97709390"/>
                      </a:ext>
                    </a:extLst>
                  </a:tr>
                  <a:tr h="54864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mceliece460896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mceliece6688128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mceliece8192128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Binary Field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𝟏𝟑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Arithmetic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sz="8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39004357"/>
                      </a:ext>
                    </a:extLst>
                  </a:tr>
                  <a:tr h="12192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Key Pair &amp; Cryptanalysis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All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Gauss-Jordan Elimination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acc>
                                <m:accPr>
                                  <m:chr m:val="̃"/>
                                  <m:ctrlPr>
                                    <a:rPr kumimoji="1" lang="en-US" altLang="ko-Kore-KR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ko-Kore-KR" sz="9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  <m:r>
                                <a:rPr kumimoji="1" lang="en-US" altLang="ko-Kore-KR" sz="900" b="0" i="1" smtClean="0">
                                  <a:latin typeface="Cambria Math" panose="02040503050406030204" pitchFamily="18" charset="0"/>
                                </a:rPr>
                                <m:t> →</m:t>
                              </m:r>
                              <m:r>
                                <a:rPr kumimoji="1" lang="en-US" altLang="ko-Kore-KR" sz="9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kumimoji="1" lang="en-US" altLang="ko-Kore-KR" sz="9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altLang="ko-Kore-KR" sz="900" b="0" dirty="0"/>
                            <a:t>(Systematic),  Inverse Matrix</a:t>
                          </a:r>
                          <a:endParaRPr lang="ko-Kore-KR" altLang="en-US" sz="9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63816213"/>
                      </a:ext>
                    </a:extLst>
                  </a:tr>
                  <a:tr h="133399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Encryption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(Encoding)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mceliece334864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(Matrix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Vector) </a:t>
                          </a:r>
                        </a:p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Multiplication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(768 X 3488 )  X 3488 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𝐻𝑒</m:t>
                                </m:r>
                              </m:oMath>
                            </m:oMathPara>
                          </a14:m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87642211"/>
                      </a:ext>
                    </a:extLst>
                  </a:tr>
                  <a:tr h="133399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mceliece460896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(1248 X 4608 )  X 4608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9975618"/>
                      </a:ext>
                    </a:extLst>
                  </a:tr>
                  <a:tr h="133399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mceliece6688128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(1664 X 6688 )  X 6688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9571193"/>
                      </a:ext>
                    </a:extLst>
                  </a:tr>
                  <a:tr h="133399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mceliece8192128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(1664 X 8192 )  X 8192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7842904"/>
                      </a:ext>
                    </a:extLst>
                  </a:tr>
                  <a:tr h="213994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Decryption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(Decoding)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mceliece334864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Berlekamp-Massey</a:t>
                          </a:r>
                        </a:p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Decoding Algorithm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𝟏𝟐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000" b="1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ore-KR" sz="1000" b="1" i="1" baseline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ore-KR" sz="1000" b="1" i="1" baseline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𝟔𝟒</m:t>
                              </m:r>
                            </m:oMath>
                          </a14:m>
                          <a:r>
                            <a:rPr lang="en-US" altLang="ko-Kore-KR" sz="1000" b="1" baseline="0" dirty="0">
                              <a:solidFill>
                                <a:schemeClr val="accent1"/>
                              </a:solidFill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000" b="1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oMath>
                          </a14:m>
                          <a:r>
                            <a:rPr lang="en-US" altLang="ko-Kore-KR" sz="1000" b="1" baseline="0" dirty="0">
                              <a:solidFill>
                                <a:schemeClr val="accent1"/>
                              </a:solidFill>
                            </a:rPr>
                            <a:t>: error count)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Decode</a:t>
                          </a:r>
                          <a:r>
                            <a:rPr lang="ko-KR" altLang="en-US" sz="1000" dirty="0"/>
                            <a:t> </a:t>
                          </a:r>
                          <a:r>
                            <a:rPr lang="en-US" altLang="ko-Kore-KR" sz="1000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ore-KR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ore-KR" sz="1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</m:oMath>
                          </a14:m>
                          <a:r>
                            <a:rPr lang="en-US" altLang="ko-Kore-KR" sz="1000" dirty="0"/>
                            <a:t>Key)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92833123"/>
                      </a:ext>
                    </a:extLst>
                  </a:tr>
                  <a:tr h="133955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mceliece460896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𝟏𝟑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kumimoji="1" lang="en-US" altLang="ko-Kore-KR" sz="1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000" b="1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ore-KR" sz="1000" b="1" i="1" baseline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ore-KR" sz="1000" b="1" i="1" baseline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873070"/>
                      </a:ext>
                    </a:extLst>
                  </a:tr>
                  <a:tr h="133955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mceliece6688128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𝟏𝟑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kumimoji="1" lang="en-US" altLang="ko-Kore-KR" sz="1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000" b="1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ore-KR" sz="1000" b="1" i="1" baseline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ore-KR" sz="1000" b="1" i="1" baseline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𝟏𝟐𝟖</m:t>
                              </m:r>
                            </m:oMath>
                          </a14:m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4754773"/>
                      </a:ext>
                    </a:extLst>
                  </a:tr>
                  <a:tr h="133955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mceliece8192128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𝟏𝟑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000" b="1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ore-KR" sz="1000" b="1" i="1" baseline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ore-KR" sz="1000" b="1" i="1" baseline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𝟏𝟐𝟖</m:t>
                              </m:r>
                            </m:oMath>
                          </a14:m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61941445"/>
                      </a:ext>
                    </a:extLst>
                  </a:tr>
                  <a:tr h="213438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Encapsulation, Decapsulation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All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Hash Function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SHAKE-256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37192444"/>
                      </a:ext>
                    </a:extLst>
                  </a:tr>
                  <a:tr h="213994">
                    <a:tc rowSpan="10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1" dirty="0">
                              <a:solidFill>
                                <a:schemeClr val="accent1"/>
                              </a:solidFill>
                            </a:rPr>
                            <a:t>BI</a:t>
                          </a:r>
                          <a:r>
                            <a:rPr lang="en-US" altLang="ko-Kore-KR" sz="1600" b="1" dirty="0">
                              <a:solidFill>
                                <a:schemeClr val="accent2"/>
                              </a:solidFill>
                            </a:rPr>
                            <a:t>K</a:t>
                          </a:r>
                          <a:r>
                            <a:rPr lang="en-US" altLang="ko-Kore-KR" sz="1600" b="1" dirty="0">
                              <a:solidFill>
                                <a:srgbClr val="C00000"/>
                              </a:solidFill>
                            </a:rPr>
                            <a:t>E</a:t>
                          </a:r>
                          <a:endParaRPr lang="ko-Kore-KR" altLang="en-US" sz="16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Key Pair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Addition, Multiplication</a:t>
                          </a:r>
                          <a:endParaRPr lang="ko-Kore-KR" altLang="en-US" sz="100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𝟏𝟐𝟑𝟐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ko-Kore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ore-KR" sz="1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ore-KR" sz="10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ko-Kore-KR" sz="1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81430039"/>
                      </a:ext>
                    </a:extLst>
                  </a:tr>
                  <a:tr h="214883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𝟐𝟒𝟔𝟓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𝟖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9656249"/>
                      </a:ext>
                    </a:extLst>
                  </a:tr>
                  <a:tr h="21403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𝟒𝟎𝟗𝟕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6913120"/>
                      </a:ext>
                    </a:extLst>
                  </a:tr>
                  <a:tr h="213994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Encryption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Addition, Multiplication</a:t>
                          </a:r>
                          <a:endParaRPr lang="ko-Kore-KR" altLang="en-US" sz="100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𝟏𝟐𝟑𝟐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ko-Kore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ko-Kore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oMath>
                            </m:oMathPara>
                          </a14:m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3165082"/>
                      </a:ext>
                    </a:extLst>
                  </a:tr>
                  <a:tr h="214883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𝟐𝟒𝟔𝟓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𝟖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55401"/>
                      </a:ext>
                    </a:extLst>
                  </a:tr>
                  <a:tr h="21403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𝟒𝟎𝟗𝟕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9217730"/>
                      </a:ext>
                    </a:extLst>
                  </a:tr>
                  <a:tr h="213994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Decryption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rgbClr val="C00000"/>
                              </a:solidFill>
                            </a:rPr>
                            <a:t>Black-Gray-Flip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rgbClr val="C00000"/>
                              </a:solidFill>
                            </a:rPr>
                            <a:t>Decoding Algorithm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𝟏𝟐𝟑𝟐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Decode</a:t>
                          </a:r>
                          <a:r>
                            <a:rPr lang="ko-KR" altLang="en-US" sz="1000" dirty="0"/>
                            <a:t> </a:t>
                          </a:r>
                          <a:r>
                            <a:rPr lang="en-US" altLang="ko-Kore-KR" sz="1000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ore-KR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ore-KR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ore-KR" sz="1000" dirty="0"/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ore-KR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ore-KR" sz="1000" dirty="0"/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ore-KR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ore-KR" sz="1000" dirty="0"/>
                            <a:t>)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13483382"/>
                      </a:ext>
                    </a:extLst>
                  </a:tr>
                  <a:tr h="214883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𝟐𝟒𝟔𝟓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𝟖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796892"/>
                      </a:ext>
                    </a:extLst>
                  </a:tr>
                  <a:tr h="21403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𝟒𝟎𝟗𝟕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7165476"/>
                      </a:ext>
                    </a:extLst>
                  </a:tr>
                  <a:tr h="213438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Encapsulation, Decapsulation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All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Hash Function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SHAKE-256, SHA3-384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481284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7">
                <a:extLst>
                  <a:ext uri="{FF2B5EF4-FFF2-40B4-BE49-F238E27FC236}">
                    <a16:creationId xmlns:a16="http://schemas.microsoft.com/office/drawing/2014/main" id="{0C6A47CB-3576-C2C8-99F5-FDC301C93D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8695906"/>
                  </p:ext>
                </p:extLst>
              </p:nvPr>
            </p:nvGraphicFramePr>
            <p:xfrm>
              <a:off x="190123" y="540080"/>
              <a:ext cx="11731110" cy="62619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55185">
                      <a:extLst>
                        <a:ext uri="{9D8B030D-6E8A-4147-A177-3AD203B41FA5}">
                          <a16:colId xmlns:a16="http://schemas.microsoft.com/office/drawing/2014/main" val="827069777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798006651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3840252995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106788732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634148424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346097689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Code-based PQC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Function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Version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Key Operation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Formular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8291709"/>
                      </a:ext>
                    </a:extLst>
                  </a:tr>
                  <a:tr h="471624">
                    <a:tc rowSpan="1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1" dirty="0">
                              <a:solidFill>
                                <a:schemeClr val="accent1"/>
                              </a:solidFill>
                            </a:rPr>
                            <a:t>Classic McEliece</a:t>
                          </a:r>
                          <a:endParaRPr lang="ko-Kore-KR" altLang="en-US" sz="16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Key Pair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mceliece334864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649" t="-62162" r="-201299" b="-1183784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Multiplication, Squaring, Inversion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28750" r="-1299" b="-49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7709390"/>
                      </a:ext>
                    </a:extLst>
                  </a:tr>
                  <a:tr h="54864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mceliece460896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mceliece6688128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mceliece8192128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649" t="-139535" r="-201299" b="-918605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sz="8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39004357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Key Pair &amp; Cryptanalysis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All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Gauss-Jordan Elimination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542105" r="-1299" b="-1978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3816213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Encryption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(Encoding)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mceliece334864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649" t="-158442" r="-201299" b="-3883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(768 X 3488 )  X 3488 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158442" r="-1299" b="-3883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7642211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mceliece460896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(1248 X 4608 )  X 4608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9975618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mceliece6688128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(1664 X 6688 )  X 6688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9571193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mceliece8192128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(1664 X 8192 )  X 8192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7842904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Decryption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(Decoding)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mceliece334864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Berlekamp-Massey</a:t>
                          </a:r>
                        </a:p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Decoding Algorithm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995000" r="-101299" b="-1395000"/>
                          </a:stretch>
                        </a:blipFill>
                      </a:tcPr>
                    </a:tc>
                    <a:tc rowSpan="4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251899" r="-1299" b="-278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833123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mceliece460896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095000" r="-101299" b="-1295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873070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mceliece6688128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195000" r="-101299" b="-1195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4754773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mceliece8192128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363158" r="-101299" b="-1157895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61941445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Encapsulation, Decapsulation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All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Hash Function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SHAKE-256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37192444"/>
                      </a:ext>
                    </a:extLst>
                  </a:tr>
                  <a:tr h="250381">
                    <a:tc rowSpan="10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1" dirty="0">
                              <a:solidFill>
                                <a:schemeClr val="accent1"/>
                              </a:solidFill>
                            </a:rPr>
                            <a:t>BI</a:t>
                          </a:r>
                          <a:r>
                            <a:rPr lang="en-US" altLang="ko-Kore-KR" sz="1600" b="1" dirty="0">
                              <a:solidFill>
                                <a:schemeClr val="accent2"/>
                              </a:solidFill>
                            </a:rPr>
                            <a:t>K</a:t>
                          </a:r>
                          <a:r>
                            <a:rPr lang="en-US" altLang="ko-Kore-KR" sz="1600" b="1" dirty="0">
                              <a:solidFill>
                                <a:srgbClr val="C00000"/>
                              </a:solidFill>
                            </a:rPr>
                            <a:t>E</a:t>
                          </a:r>
                          <a:endParaRPr lang="ko-Kore-KR" altLang="en-US" sz="16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Key Pair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Addition, Multiplication</a:t>
                          </a:r>
                          <a:endParaRPr lang="ko-Kore-KR" altLang="en-US" sz="100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568421" r="-101299" b="-952632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505085" r="-1299" b="-2389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1430039"/>
                      </a:ext>
                    </a:extLst>
                  </a:tr>
                  <a:tr h="252222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585000" r="-101299" b="-805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9656249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685000" r="-101299" b="-705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6913120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Encryption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Addition, Multiplication</a:t>
                          </a:r>
                          <a:endParaRPr lang="ko-Kore-KR" altLang="en-US" sz="100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785000" r="-101299" b="-605000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605085" r="-1299" b="-1389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3165082"/>
                      </a:ext>
                    </a:extLst>
                  </a:tr>
                  <a:tr h="252222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885000" r="-101299" b="-505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55401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2089474" r="-101299" b="-431579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9217730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Decryption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rgbClr val="C00000"/>
                              </a:solidFill>
                            </a:rPr>
                            <a:t>Black-Gray-Flip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rgbClr val="C00000"/>
                              </a:solidFill>
                            </a:rPr>
                            <a:t>Decoding Algorithm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2080000" r="-101299" b="-310000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693333" r="-1299" b="-3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3483382"/>
                      </a:ext>
                    </a:extLst>
                  </a:tr>
                  <a:tr h="252222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2180000" r="-101299" b="-210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796892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2280000" r="-101299" b="-110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7165476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Encapsulation, Decapsulation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All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Hash Function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SHAKE-256, SHA3-384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4812841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E5DD0F3E-6817-05AA-E1AD-EE4E0D6FC5CE}"/>
              </a:ext>
            </a:extLst>
          </p:cNvPr>
          <p:cNvSpPr/>
          <p:nvPr/>
        </p:nvSpPr>
        <p:spPr>
          <a:xfrm>
            <a:off x="6042764" y="3055432"/>
            <a:ext cx="3939436" cy="992460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4928897-5329-4DE7-44EE-8AB5EA242F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78612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7;p28">
            <a:extLst>
              <a:ext uri="{FF2B5EF4-FFF2-40B4-BE49-F238E27FC236}">
                <a16:creationId xmlns:a16="http://schemas.microsoft.com/office/drawing/2014/main" id="{D979B41D-D771-2D86-75FD-975255DB0B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altLang="ko" b="1" dirty="0"/>
              <a:t>Classic McEliece </a:t>
            </a:r>
            <a:r>
              <a:rPr lang="ko" altLang="ko-Kore-KR" dirty="0"/>
              <a:t>양자 구현</a:t>
            </a:r>
            <a:r>
              <a:rPr lang="en-US" altLang="ko" dirty="0"/>
              <a:t>: </a:t>
            </a:r>
            <a:r>
              <a:rPr lang="en-US" altLang="ko" b="1" dirty="0"/>
              <a:t>Decoding</a:t>
            </a:r>
            <a:endParaRPr b="1" dirty="0"/>
          </a:p>
        </p:txBody>
      </p:sp>
      <p:sp>
        <p:nvSpPr>
          <p:cNvPr id="2" name="Google Shape;169;p28">
            <a:extLst>
              <a:ext uri="{FF2B5EF4-FFF2-40B4-BE49-F238E27FC236}">
                <a16:creationId xmlns:a16="http://schemas.microsoft.com/office/drawing/2014/main" id="{884C4A4E-A390-6869-3EE2-3730B1D1ED13}"/>
              </a:ext>
            </a:extLst>
          </p:cNvPr>
          <p:cNvSpPr txBox="1"/>
          <p:nvPr/>
        </p:nvSpPr>
        <p:spPr>
          <a:xfrm>
            <a:off x="-277227" y="1191196"/>
            <a:ext cx="11733600" cy="1597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685800" lvl="1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altLang="ko" sz="2600" b="1" dirty="0"/>
              <a:t>Classic McEliece Decryption (Decoding)</a:t>
            </a:r>
          </a:p>
          <a:p>
            <a:pPr marL="41910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endParaRPr lang="en-US" altLang="ko" sz="2400" b="1" dirty="0"/>
          </a:p>
          <a:p>
            <a:pPr marL="1143000" lvl="2" indent="-266700">
              <a:lnSpc>
                <a:spcPct val="90000"/>
              </a:lnSpc>
              <a:buClr>
                <a:schemeClr val="dk1"/>
              </a:buClr>
              <a:buSzPts val="2400"/>
              <a:buChar char="•"/>
            </a:pPr>
            <a:endParaRPr lang="en-US" sz="2600" b="1" dirty="0"/>
          </a:p>
          <a:p>
            <a:pPr marL="1143000" lvl="2" indent="-266700">
              <a:lnSpc>
                <a:spcPct val="90000"/>
              </a:lnSpc>
              <a:buClr>
                <a:schemeClr val="dk1"/>
              </a:buClr>
              <a:buSzPts val="2400"/>
              <a:buChar char="•"/>
            </a:pPr>
            <a:endParaRPr sz="2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266553-3AFA-C884-4E62-BFBD2422A72C}"/>
                  </a:ext>
                </a:extLst>
              </p:cNvPr>
              <p:cNvSpPr txBox="1"/>
              <p:nvPr/>
            </p:nvSpPr>
            <p:spPr>
              <a:xfrm>
                <a:off x="661851" y="1713803"/>
                <a:ext cx="113682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ore-KR" sz="2400" b="1" dirty="0"/>
                  <a:t>Decoding </a:t>
                </a:r>
                <a:r>
                  <a:rPr lang="ko-Kore-KR" altLang="en-US" sz="2400" b="1" dirty="0"/>
                  <a:t>알고리즘</a:t>
                </a:r>
                <a:r>
                  <a:rPr lang="ko-Kore-KR" altLang="en-US" sz="2400" dirty="0"/>
                  <a:t>을 사용하여 신드롬 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ore-K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ore-KR" altLang="en-US" sz="2400" dirty="0"/>
                  <a:t>으로부터 </a:t>
                </a:r>
                <a:r>
                  <a:rPr lang="en-US" altLang="ko-Kore-KR" sz="2400" dirty="0"/>
                  <a:t>w</a:t>
                </a:r>
                <a:r>
                  <a:rPr lang="en-US" altLang="ko-KR" sz="2400" dirty="0"/>
                  <a:t>eight-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sz="2400" dirty="0"/>
                  <a:t> vector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ko-KR" sz="2400" dirty="0"/>
                  <a:t> </a:t>
                </a:r>
                <a:r>
                  <a:rPr lang="ko-KR" altLang="en-US" sz="2400" dirty="0"/>
                  <a:t>복구</a:t>
                </a:r>
                <a:endParaRPr lang="en-US" altLang="ko-KR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ko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Berlekamp-Massey Decoding </a:t>
                </a:r>
                <a:r>
                  <a:rPr lang="ko" alt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알고리즘</a:t>
                </a:r>
                <a:r>
                  <a:rPr lang="ko" alt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ko" altLang="en-US" sz="2400" dirty="0"/>
                  <a:t>사용</a:t>
                </a:r>
                <a:endParaRPr lang="en-US" altLang="ko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266553-3AFA-C884-4E62-BFBD2422A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51" y="1713803"/>
                <a:ext cx="11368200" cy="830997"/>
              </a:xfrm>
              <a:prstGeom prst="rect">
                <a:avLst/>
              </a:prstGeom>
              <a:blipFill>
                <a:blip r:embed="rId3"/>
                <a:stretch>
                  <a:fillRect l="-781" t="-5970" b="-1641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3C9B76-3B28-2EC4-F9E8-B8609C8776F8}"/>
                  </a:ext>
                </a:extLst>
              </p:cNvPr>
              <p:cNvSpPr txBox="1"/>
              <p:nvPr/>
            </p:nvSpPr>
            <p:spPr>
              <a:xfrm>
                <a:off x="115827" y="3009675"/>
                <a:ext cx="11074685" cy="12602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Berlekamp-Massey Decoding </a:t>
                </a:r>
                <a:r>
                  <a:rPr lang="ko" alt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양자 회로 구현</a:t>
                </a:r>
                <a:endParaRPr lang="en-US" altLang="ko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800100" lvl="1" indent="-342900">
                  <a:lnSpc>
                    <a:spcPct val="90000"/>
                  </a:lnSpc>
                  <a:buClr>
                    <a:schemeClr val="dk1"/>
                  </a:buClr>
                  <a:buSzPts val="2800"/>
                  <a:buFont typeface="Arial" panose="020B0604020202020204" pitchFamily="34" charset="0"/>
                  <a:buChar char="•"/>
                </a:pPr>
                <a:r>
                  <a:rPr lang="ko" altLang="en-US" sz="2400" dirty="0"/>
                  <a:t>핵심 연산은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ko-Kore-KR" altLang="en-US" sz="2400" b="0" i="1" smtClean="0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sSup>
                          <m:sSupPr>
                            <m:ctrlPr>
                              <a:rPr kumimoji="1" lang="en-US" altLang="ko-Kore-KR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p>
                        </m:sSup>
                      </m:sub>
                    </m:sSub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</a:rPr>
                      <m:t>/(</m:t>
                    </m:r>
                    <m:sSup>
                      <m:sSupPr>
                        <m:ctrlPr>
                          <a:rPr kumimoji="1" lang="en-US" altLang="ko-Kore-K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ko-Kore-K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altLang="ko-Kore-KR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ko-Kore-KR" altLang="en-US" sz="2400" i="1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sSup>
                          <m:sSupPr>
                            <m:ctrlPr>
                              <a:rPr kumimoji="1" lang="en-US" altLang="ko-Kore-K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ko-Kore-KR" sz="2400" i="1">
                                <a:latin typeface="Cambria Math" panose="02040503050406030204" pitchFamily="18" charset="0"/>
                              </a:rPr>
                              <m:t>13</m:t>
                            </m:r>
                          </m:sup>
                        </m:sSup>
                      </m:sub>
                    </m:sSub>
                    <m:r>
                      <a:rPr kumimoji="1" lang="en-US" altLang="ko-Kore-KR" sz="2400" i="1">
                        <a:latin typeface="Cambria Math" panose="02040503050406030204" pitchFamily="18" charset="0"/>
                      </a:rPr>
                      <m:t>/(</m:t>
                    </m:r>
                    <m:sSup>
                      <m:sSupPr>
                        <m:ctrlP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13</m:t>
                        </m:r>
                      </m:sup>
                    </m:sSup>
                    <m:r>
                      <a:rPr kumimoji="1" lang="en-US" altLang="ko-Kore-KR" sz="2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sSup>
                      <m:sSupPr>
                        <m:ctrlP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kumimoji="1" lang="en-US" altLang="ko-Kore-KR" sz="2400" i="1">
                        <a:latin typeface="Cambria Math" panose="02040503050406030204" pitchFamily="18" charset="0"/>
                      </a:rPr>
                      <m:t>+  </m:t>
                    </m:r>
                    <m:sSup>
                      <m:sSupPr>
                        <m:ctrlP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kumimoji="1" lang="en-US" altLang="ko-Kore-KR" sz="2400" i="1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kumimoji="1" lang="en-US" altLang="ko-Kore-KR" sz="2400" dirty="0"/>
                  <a:t> </a:t>
                </a:r>
                <a:r>
                  <a:rPr kumimoji="1" lang="ko-Kore-KR" altLang="en-US" sz="2400" dirty="0"/>
                  <a:t>산술</a:t>
                </a:r>
                <a:endParaRPr kumimoji="1" lang="en-US" altLang="ko-Kore-KR" sz="2400" dirty="0"/>
              </a:p>
              <a:p>
                <a:pPr marL="800100" lvl="1" indent="-342900">
                  <a:lnSpc>
                    <a:spcPct val="90000"/>
                  </a:lnSpc>
                  <a:buClr>
                    <a:schemeClr val="dk1"/>
                  </a:buClr>
                  <a:buSzPts val="2800"/>
                  <a:buFont typeface="Arial" panose="020B0604020202020204" pitchFamily="34" charset="0"/>
                  <a:buChar char="•"/>
                </a:pPr>
                <a:endParaRPr kumimoji="1" lang="en-US" altLang="ko-Kore-KR" sz="900" dirty="0"/>
              </a:p>
              <a:p>
                <a:pPr marL="800100" lvl="1" indent="-342900">
                  <a:lnSpc>
                    <a:spcPct val="90000"/>
                  </a:lnSpc>
                  <a:buClr>
                    <a:schemeClr val="dk1"/>
                  </a:buClr>
                  <a:buSzPts val="2800"/>
                  <a:buFont typeface="Arial" panose="020B0604020202020204" pitchFamily="34" charset="0"/>
                  <a:buChar char="•"/>
                </a:pPr>
                <a:r>
                  <a:rPr kumimoji="1" lang="ko-Kore-KR" altLang="en-US" sz="2400" dirty="0"/>
                  <a:t>구현한 </a:t>
                </a:r>
                <a:r>
                  <a:rPr kumimoji="1" lang="en-US" altLang="ko-Kore-KR" sz="2400" dirty="0"/>
                  <a:t>Multiplication, </a:t>
                </a:r>
                <a:r>
                  <a:rPr kumimoji="1" lang="en-US" altLang="ko-KR" sz="2400" dirty="0"/>
                  <a:t>Inversion </a:t>
                </a:r>
                <a:r>
                  <a:rPr kumimoji="1" lang="ko-KR" altLang="en-US" sz="2400" dirty="0"/>
                  <a:t>활용</a:t>
                </a:r>
                <a:endParaRPr kumimoji="1" lang="en-US" altLang="ko-Kore-KR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3C9B76-3B28-2EC4-F9E8-B8609C877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27" y="3009675"/>
                <a:ext cx="11074685" cy="1260281"/>
              </a:xfrm>
              <a:prstGeom prst="rect">
                <a:avLst/>
              </a:prstGeom>
              <a:blipFill>
                <a:blip r:embed="rId4"/>
                <a:stretch>
                  <a:fillRect l="-802" t="-5051" b="-1212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8966E812-C209-76B0-752C-C365FE55C0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61258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7;p28">
            <a:extLst>
              <a:ext uri="{FF2B5EF4-FFF2-40B4-BE49-F238E27FC236}">
                <a16:creationId xmlns:a16="http://schemas.microsoft.com/office/drawing/2014/main" id="{D979B41D-D771-2D86-75FD-975255DB0B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altLang="ko" b="1" dirty="0"/>
              <a:t>Classic McEliece </a:t>
            </a:r>
            <a:r>
              <a:rPr lang="ko" altLang="ko-Kore-KR" dirty="0"/>
              <a:t>양자 구현</a:t>
            </a:r>
            <a:r>
              <a:rPr lang="en-US" altLang="ko" dirty="0"/>
              <a:t>: </a:t>
            </a:r>
            <a:r>
              <a:rPr lang="en-US" altLang="ko" b="1" dirty="0"/>
              <a:t>Decoding</a:t>
            </a:r>
            <a:endParaRPr b="1" dirty="0"/>
          </a:p>
        </p:txBody>
      </p:sp>
      <p:sp>
        <p:nvSpPr>
          <p:cNvPr id="2" name="Google Shape;169;p28">
            <a:extLst>
              <a:ext uri="{FF2B5EF4-FFF2-40B4-BE49-F238E27FC236}">
                <a16:creationId xmlns:a16="http://schemas.microsoft.com/office/drawing/2014/main" id="{884C4A4E-A390-6869-3EE2-3730B1D1ED13}"/>
              </a:ext>
            </a:extLst>
          </p:cNvPr>
          <p:cNvSpPr txBox="1"/>
          <p:nvPr/>
        </p:nvSpPr>
        <p:spPr>
          <a:xfrm>
            <a:off x="-380075" y="1238728"/>
            <a:ext cx="11733600" cy="2622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685800" lvl="1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altLang="ko" sz="2200" b="1" dirty="0"/>
              <a:t>Berlekamp-Massey decoding </a:t>
            </a:r>
            <a:r>
              <a:rPr lang="ko" altLang="en-US" sz="2200" b="1" dirty="0"/>
              <a:t>양자 회로 구현</a:t>
            </a:r>
            <a:endParaRPr lang="en-US" altLang="ko" sz="2200" b="1" dirty="0"/>
          </a:p>
          <a:p>
            <a:pPr marL="685800" lvl="1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sz="2200" dirty="0"/>
          </a:p>
          <a:p>
            <a:pPr marL="1143000" lvl="2" indent="-266700">
              <a:lnSpc>
                <a:spcPct val="90000"/>
              </a:lnSpc>
              <a:buClr>
                <a:schemeClr val="dk1"/>
              </a:buClr>
              <a:buSzPts val="2400"/>
              <a:buChar char="•"/>
            </a:pPr>
            <a:r>
              <a:rPr lang="en-US" altLang="ko-KR" sz="2200" b="1" dirty="0">
                <a:solidFill>
                  <a:srgbClr val="C00000"/>
                </a:solidFill>
              </a:rPr>
              <a:t>(</a:t>
            </a:r>
            <a:r>
              <a:rPr lang="en-US" sz="2200" b="1" dirty="0">
                <a:solidFill>
                  <a:srgbClr val="C00000"/>
                </a:solidFill>
              </a:rPr>
              <a:t>Multiplication </a:t>
            </a:r>
            <a:r>
              <a:rPr lang="en-US" altLang="ko-KR" sz="2200" b="1" dirty="0">
                <a:solidFill>
                  <a:srgbClr val="C00000"/>
                </a:solidFill>
              </a:rPr>
              <a:t>+</a:t>
            </a:r>
            <a:r>
              <a:rPr lang="en-US" sz="2200" b="1" dirty="0">
                <a:solidFill>
                  <a:srgbClr val="C00000"/>
                </a:solidFill>
              </a:rPr>
              <a:t> Inversio</a:t>
            </a:r>
            <a:r>
              <a:rPr lang="en-US" altLang="ko-KR" sz="2200" b="1" dirty="0">
                <a:solidFill>
                  <a:srgbClr val="C00000"/>
                </a:solidFill>
              </a:rPr>
              <a:t>n)</a:t>
            </a:r>
            <a:r>
              <a:rPr lang="en-US" altLang="ko-KR" sz="2200" dirty="0">
                <a:solidFill>
                  <a:srgbClr val="C00000"/>
                </a:solidFill>
              </a:rPr>
              <a:t> </a:t>
            </a:r>
            <a:r>
              <a:rPr lang="ko-KR" altLang="en-US" sz="2200" dirty="0"/>
              <a:t>반복</a:t>
            </a:r>
            <a:endParaRPr lang="en-US" altLang="ko-KR" sz="2200" dirty="0"/>
          </a:p>
          <a:p>
            <a:pPr marL="1143000" lvl="2" indent="-266700">
              <a:lnSpc>
                <a:spcPct val="90000"/>
              </a:lnSpc>
              <a:buClr>
                <a:schemeClr val="dk1"/>
              </a:buClr>
              <a:buSzPts val="2400"/>
              <a:buChar char="•"/>
            </a:pPr>
            <a:endParaRPr lang="en-US" sz="2200" dirty="0"/>
          </a:p>
          <a:p>
            <a:pPr marL="1143000" lvl="2" indent="-266700">
              <a:lnSpc>
                <a:spcPct val="90000"/>
              </a:lnSpc>
              <a:buClr>
                <a:schemeClr val="dk1"/>
              </a:buClr>
              <a:buSzPts val="2400"/>
              <a:buChar char="•"/>
            </a:pPr>
            <a:r>
              <a:rPr lang="en-US" sz="2200" dirty="0"/>
              <a:t>WISA’22 Mult</a:t>
            </a:r>
            <a:r>
              <a:rPr lang="en-US" altLang="ko-KR" sz="2200" dirty="0"/>
              <a:t>i</a:t>
            </a:r>
            <a:r>
              <a:rPr lang="en-US" sz="2200" dirty="0"/>
              <a:t>plication </a:t>
            </a:r>
            <a:r>
              <a:rPr lang="en-US" sz="2200" dirty="0" err="1"/>
              <a:t>사용</a:t>
            </a:r>
            <a:endParaRPr lang="en-US" sz="2200" dirty="0"/>
          </a:p>
          <a:p>
            <a:pPr marL="1143000" lvl="2" indent="-266700">
              <a:lnSpc>
                <a:spcPct val="90000"/>
              </a:lnSpc>
              <a:buClr>
                <a:schemeClr val="dk1"/>
              </a:buClr>
              <a:buSzPts val="2400"/>
              <a:buChar char="•"/>
            </a:pPr>
            <a:endParaRPr lang="en-US" sz="2200" dirty="0"/>
          </a:p>
          <a:p>
            <a:pPr marL="1143000" lvl="2" indent="-266700">
              <a:lnSpc>
                <a:spcPct val="90000"/>
              </a:lnSpc>
              <a:buClr>
                <a:schemeClr val="dk1"/>
              </a:buClr>
              <a:buSzPts val="2400"/>
              <a:buChar char="•"/>
            </a:pPr>
            <a:r>
              <a:rPr lang="en-US" altLang="ko-Kore-KR" sz="2200" dirty="0"/>
              <a:t>Itoh-</a:t>
            </a:r>
            <a:r>
              <a:rPr lang="en-US" altLang="ko-Kore-KR" sz="2200" dirty="0" err="1"/>
              <a:t>Tsujii</a:t>
            </a:r>
            <a:r>
              <a:rPr lang="en-US" altLang="ko-Kore-KR" sz="2200" dirty="0"/>
              <a:t> </a:t>
            </a:r>
            <a:r>
              <a:rPr lang="ko-Kore-KR" altLang="en-US" sz="2200" dirty="0"/>
              <a:t>기반의 </a:t>
            </a:r>
            <a:r>
              <a:rPr lang="en-US" altLang="ko-Kore-KR" sz="2200" dirty="0"/>
              <a:t>Inversion </a:t>
            </a:r>
            <a:r>
              <a:rPr lang="ko-Kore-KR" altLang="en-US" sz="2200" dirty="0"/>
              <a:t>사용</a:t>
            </a:r>
            <a:endParaRPr lang="en-US" altLang="ko-Kore-KR" sz="2200" dirty="0"/>
          </a:p>
          <a:p>
            <a:pPr marL="1333500" lvl="3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sz="2200" dirty="0">
                <a:sym typeface="Wingdings" pitchFamily="2" charset="2"/>
              </a:rPr>
              <a:t> </a:t>
            </a:r>
            <a:r>
              <a:rPr lang="en-US" sz="2200" dirty="0"/>
              <a:t>(WSIA’22 Multiplication </a:t>
            </a:r>
            <a:r>
              <a:rPr lang="en-US" altLang="ko-KR" sz="2200" dirty="0"/>
              <a:t>+ Squaring)</a:t>
            </a:r>
            <a:endParaRPr sz="2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667E55-917B-464B-B5A8-38718B6FA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941" y="802506"/>
            <a:ext cx="4725492" cy="60554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293E16A-6F59-2684-864C-2C6300A19143}"/>
              </a:ext>
            </a:extLst>
          </p:cNvPr>
          <p:cNvSpPr/>
          <p:nvPr/>
        </p:nvSpPr>
        <p:spPr>
          <a:xfrm>
            <a:off x="6470469" y="2394858"/>
            <a:ext cx="2290355" cy="1654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73F7CB8-D2DB-78BA-8FB1-10F37E533984}"/>
              </a:ext>
            </a:extLst>
          </p:cNvPr>
          <p:cNvSpPr/>
          <p:nvPr/>
        </p:nvSpPr>
        <p:spPr>
          <a:xfrm>
            <a:off x="6570617" y="4001712"/>
            <a:ext cx="2290355" cy="1654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89B5D6C-2DDA-1344-28D5-9CCF30607DD4}"/>
              </a:ext>
            </a:extLst>
          </p:cNvPr>
          <p:cNvSpPr/>
          <p:nvPr/>
        </p:nvSpPr>
        <p:spPr>
          <a:xfrm>
            <a:off x="6605452" y="4721952"/>
            <a:ext cx="2290355" cy="1654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86B8C96-962E-2C00-FD1F-ACF68DECF79C}"/>
              </a:ext>
            </a:extLst>
          </p:cNvPr>
          <p:cNvSpPr/>
          <p:nvPr/>
        </p:nvSpPr>
        <p:spPr>
          <a:xfrm>
            <a:off x="6265818" y="3558859"/>
            <a:ext cx="1284514" cy="1654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AC59262B-5500-44AD-6BD1-FF4389AB91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267386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7;p28">
            <a:extLst>
              <a:ext uri="{FF2B5EF4-FFF2-40B4-BE49-F238E27FC236}">
                <a16:creationId xmlns:a16="http://schemas.microsoft.com/office/drawing/2014/main" id="{D979B41D-D771-2D86-75FD-975255DB0B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altLang="ko" b="1" dirty="0"/>
              <a:t>Classic McEliece </a:t>
            </a:r>
            <a:r>
              <a:rPr lang="ko" altLang="ko-Kore-KR" dirty="0"/>
              <a:t>양자 구현</a:t>
            </a:r>
            <a:r>
              <a:rPr lang="en-US" altLang="ko" dirty="0"/>
              <a:t>: </a:t>
            </a:r>
            <a:r>
              <a:rPr lang="en-US" altLang="ko" b="1" dirty="0"/>
              <a:t>Decoding</a:t>
            </a:r>
            <a:endParaRPr b="1" dirty="0"/>
          </a:p>
        </p:txBody>
      </p:sp>
      <p:sp>
        <p:nvSpPr>
          <p:cNvPr id="2" name="Google Shape;169;p28">
            <a:extLst>
              <a:ext uri="{FF2B5EF4-FFF2-40B4-BE49-F238E27FC236}">
                <a16:creationId xmlns:a16="http://schemas.microsoft.com/office/drawing/2014/main" id="{884C4A4E-A390-6869-3EE2-3730B1D1ED13}"/>
              </a:ext>
            </a:extLst>
          </p:cNvPr>
          <p:cNvSpPr txBox="1"/>
          <p:nvPr/>
        </p:nvSpPr>
        <p:spPr>
          <a:xfrm>
            <a:off x="-148046" y="1225894"/>
            <a:ext cx="11733600" cy="5516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7620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altLang="ko" sz="2400" b="1" dirty="0"/>
              <a:t>mceliece348864</a:t>
            </a:r>
            <a:r>
              <a:rPr lang="ko" altLang="en-US" sz="2400" b="1" dirty="0"/>
              <a:t>의 </a:t>
            </a:r>
            <a:r>
              <a:rPr lang="en-US" altLang="ko" sz="2400" b="1" dirty="0"/>
              <a:t>Berlekamp-Massey decoding </a:t>
            </a:r>
            <a:r>
              <a:rPr lang="ko" altLang="en-US" sz="2400" b="1" dirty="0"/>
              <a:t>양자 회로 비용</a:t>
            </a:r>
            <a:endParaRPr lang="en-US" altLang="ko" sz="2400" b="1" dirty="0"/>
          </a:p>
          <a:p>
            <a:pPr marL="1219200" lvl="2" indent="-342900">
              <a:lnSpc>
                <a:spcPct val="90000"/>
              </a:lnSpc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endParaRPr lang="en-US" altLang="ko" sz="500" dirty="0"/>
          </a:p>
          <a:p>
            <a:pPr marL="1219200" lvl="2" indent="-342900">
              <a:lnSpc>
                <a:spcPct val="90000"/>
              </a:lnSpc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ko" altLang="en-US" sz="2400" dirty="0"/>
              <a:t>매우 많은 양자 자원 필요</a:t>
            </a:r>
            <a:endParaRPr lang="en-US" altLang="ko" sz="2400" dirty="0"/>
          </a:p>
          <a:p>
            <a:pPr marL="1143000" lvl="2" indent="-266700">
              <a:lnSpc>
                <a:spcPct val="90000"/>
              </a:lnSpc>
              <a:buClr>
                <a:schemeClr val="dk1"/>
              </a:buClr>
              <a:buSzPts val="2400"/>
              <a:buChar char="•"/>
            </a:pPr>
            <a:endParaRPr lang="en-US" altLang="ko" sz="2200" dirty="0"/>
          </a:p>
          <a:p>
            <a:pPr marL="1143000" lvl="2" indent="-266700">
              <a:lnSpc>
                <a:spcPct val="90000"/>
              </a:lnSpc>
              <a:buClr>
                <a:schemeClr val="dk1"/>
              </a:buClr>
              <a:buSzPts val="2400"/>
              <a:buChar char="•"/>
            </a:pPr>
            <a:endParaRPr lang="en-US" altLang="ko" sz="2200" dirty="0"/>
          </a:p>
          <a:p>
            <a:pPr marL="1143000" lvl="2" indent="-266700">
              <a:lnSpc>
                <a:spcPct val="90000"/>
              </a:lnSpc>
              <a:buClr>
                <a:schemeClr val="dk1"/>
              </a:buClr>
              <a:buSzPts val="2400"/>
              <a:buChar char="•"/>
            </a:pPr>
            <a:endParaRPr lang="en-US" altLang="ko" sz="2200" dirty="0"/>
          </a:p>
          <a:p>
            <a:pPr marL="1143000" lvl="2" indent="-266700">
              <a:lnSpc>
                <a:spcPct val="90000"/>
              </a:lnSpc>
              <a:buClr>
                <a:schemeClr val="dk1"/>
              </a:buClr>
              <a:buSzPts val="2400"/>
              <a:buChar char="•"/>
            </a:pPr>
            <a:endParaRPr lang="en-US" altLang="ko" sz="2200" dirty="0"/>
          </a:p>
          <a:p>
            <a:pPr marL="876300" lvl="2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altLang="ko" sz="2200" dirty="0"/>
          </a:p>
          <a:p>
            <a:pPr marL="876300" lvl="2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altLang="ko" sz="2200" dirty="0"/>
          </a:p>
          <a:p>
            <a:pPr marL="876300" lvl="2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altLang="ko" sz="2200" dirty="0"/>
          </a:p>
          <a:p>
            <a:pPr marL="876300" lvl="2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altLang="ko" sz="2200" dirty="0"/>
          </a:p>
          <a:p>
            <a:pPr marL="876300" lvl="2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altLang="ko" sz="2200" dirty="0"/>
          </a:p>
          <a:p>
            <a:pPr marL="876300" lvl="2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altLang="ko" sz="2200" dirty="0"/>
          </a:p>
          <a:p>
            <a:pPr marL="876300" lvl="2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altLang="ko" sz="2200" dirty="0"/>
          </a:p>
          <a:p>
            <a:pPr marL="1143000" lvl="2" indent="-266700">
              <a:lnSpc>
                <a:spcPct val="90000"/>
              </a:lnSpc>
              <a:buClr>
                <a:schemeClr val="dk1"/>
              </a:buClr>
              <a:buSzPts val="2400"/>
              <a:buChar char="•"/>
            </a:pPr>
            <a:endParaRPr lang="en-US" altLang="ko" sz="2000" dirty="0"/>
          </a:p>
          <a:p>
            <a:pPr marL="1143000" lvl="2" indent="-266700">
              <a:lnSpc>
                <a:spcPct val="90000"/>
              </a:lnSpc>
              <a:buClr>
                <a:schemeClr val="dk1"/>
              </a:buClr>
              <a:buSzPts val="2400"/>
              <a:buChar char="•"/>
            </a:pPr>
            <a:r>
              <a:rPr lang="ko" altLang="en-US" sz="2400" b="1" dirty="0">
                <a:solidFill>
                  <a:srgbClr val="C00000"/>
                </a:solidFill>
              </a:rPr>
              <a:t>높은 </a:t>
            </a:r>
            <a:r>
              <a:rPr lang="en-US" altLang="ko" sz="2400" b="1" dirty="0">
                <a:solidFill>
                  <a:srgbClr val="C00000"/>
                </a:solidFill>
              </a:rPr>
              <a:t>Multiplication, Inversion </a:t>
            </a:r>
            <a:r>
              <a:rPr lang="ko" altLang="en-US" sz="2400" b="1" dirty="0">
                <a:solidFill>
                  <a:srgbClr val="C00000"/>
                </a:solidFill>
              </a:rPr>
              <a:t>양자 비용</a:t>
            </a:r>
            <a:r>
              <a:rPr lang="ko" altLang="en-US" sz="2400" dirty="0"/>
              <a:t> </a:t>
            </a:r>
            <a:r>
              <a:rPr lang="en-US" altLang="ko-KR" sz="2400" dirty="0"/>
              <a:t>+ </a:t>
            </a:r>
            <a:r>
              <a:rPr lang="en-US" altLang="ko-KR" sz="2400" dirty="0" err="1"/>
              <a:t>BerleKamp</a:t>
            </a:r>
            <a:r>
              <a:rPr lang="en-US" altLang="ko-KR" sz="2400" dirty="0"/>
              <a:t>-Massey </a:t>
            </a:r>
            <a:r>
              <a:rPr lang="en-US" altLang="ko" sz="2400" dirty="0"/>
              <a:t>D</a:t>
            </a:r>
            <a:r>
              <a:rPr lang="en-US" altLang="ko-KR" sz="2400" dirty="0"/>
              <a:t>e</a:t>
            </a:r>
            <a:r>
              <a:rPr lang="en-US" altLang="ko" sz="2400" dirty="0"/>
              <a:t>coding </a:t>
            </a:r>
          </a:p>
          <a:p>
            <a:pPr marL="876300" lvl="2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altLang="ko" sz="2400" dirty="0"/>
              <a:t>    </a:t>
            </a:r>
            <a:r>
              <a:rPr lang="ko" altLang="en-US" sz="2400" dirty="0"/>
              <a:t>알고리즘이</a:t>
            </a:r>
            <a:r>
              <a:rPr lang="en-US" altLang="ko" sz="2400" dirty="0"/>
              <a:t> </a:t>
            </a:r>
            <a:r>
              <a:rPr lang="ko" altLang="en-US" sz="2400" dirty="0"/>
              <a:t>양자 회로로 구현되기 위한 </a:t>
            </a:r>
            <a:r>
              <a:rPr lang="ko" altLang="en-US" sz="2400" b="1" dirty="0">
                <a:solidFill>
                  <a:srgbClr val="C00000"/>
                </a:solidFill>
              </a:rPr>
              <a:t>복잡도가 높음</a:t>
            </a:r>
            <a:endParaRPr lang="en-US" altLang="ko" sz="2400" b="1" dirty="0">
              <a:solidFill>
                <a:srgbClr val="C00000"/>
              </a:solidFill>
            </a:endParaRPr>
          </a:p>
          <a:p>
            <a:pPr marL="876300" lvl="2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altLang="ko" sz="22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0E5A3CC-0A2B-6618-63FB-BB5086816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034148"/>
              </p:ext>
            </p:extLst>
          </p:nvPr>
        </p:nvGraphicFramePr>
        <p:xfrm>
          <a:off x="1072987" y="2155684"/>
          <a:ext cx="8802792" cy="3095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9066">
                  <a:extLst>
                    <a:ext uri="{9D8B030D-6E8A-4147-A177-3AD203B41FA5}">
                      <a16:colId xmlns:a16="http://schemas.microsoft.com/office/drawing/2014/main" val="980828742"/>
                    </a:ext>
                  </a:extLst>
                </a:gridCol>
                <a:gridCol w="1152882">
                  <a:extLst>
                    <a:ext uri="{9D8B030D-6E8A-4147-A177-3AD203B41FA5}">
                      <a16:colId xmlns:a16="http://schemas.microsoft.com/office/drawing/2014/main" val="840932673"/>
                    </a:ext>
                  </a:extLst>
                </a:gridCol>
                <a:gridCol w="1285918">
                  <a:extLst>
                    <a:ext uri="{9D8B030D-6E8A-4147-A177-3AD203B41FA5}">
                      <a16:colId xmlns:a16="http://schemas.microsoft.com/office/drawing/2014/main" val="2962361065"/>
                    </a:ext>
                  </a:extLst>
                </a:gridCol>
                <a:gridCol w="1302113">
                  <a:extLst>
                    <a:ext uri="{9D8B030D-6E8A-4147-A177-3AD203B41FA5}">
                      <a16:colId xmlns:a16="http://schemas.microsoft.com/office/drawing/2014/main" val="4156677185"/>
                    </a:ext>
                  </a:extLst>
                </a:gridCol>
                <a:gridCol w="1318309">
                  <a:extLst>
                    <a:ext uri="{9D8B030D-6E8A-4147-A177-3AD203B41FA5}">
                      <a16:colId xmlns:a16="http://schemas.microsoft.com/office/drawing/2014/main" val="3183819749"/>
                    </a:ext>
                  </a:extLst>
                </a:gridCol>
                <a:gridCol w="1334504">
                  <a:extLst>
                    <a:ext uri="{9D8B030D-6E8A-4147-A177-3AD203B41FA5}">
                      <a16:colId xmlns:a16="http://schemas.microsoft.com/office/drawing/2014/main" val="227586524"/>
                    </a:ext>
                  </a:extLst>
                </a:gridCol>
              </a:tblGrid>
              <a:tr h="56501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dirty="0"/>
                        <a:t>Berlekamp-Massey decoding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dirty="0"/>
                        <a:t>Qubits</a:t>
                      </a:r>
                      <a:endParaRPr lang="ko-Kore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dirty="0"/>
                        <a:t>Clifford</a:t>
                      </a:r>
                    </a:p>
                    <a:p>
                      <a:pPr algn="ctr"/>
                      <a:r>
                        <a:rPr lang="en-US" altLang="ko-Kore-KR" sz="1700" dirty="0"/>
                        <a:t>gates</a:t>
                      </a:r>
                      <a:endParaRPr lang="ko-Kore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dirty="0"/>
                        <a:t>T gates</a:t>
                      </a:r>
                      <a:endParaRPr lang="ko-Kore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dirty="0"/>
                        <a:t>T-depth</a:t>
                      </a:r>
                      <a:endParaRPr lang="ko-Kore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dirty="0"/>
                        <a:t>Full depth</a:t>
                      </a:r>
                      <a:endParaRPr lang="ko-Kore-KR" alt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7867037"/>
                  </a:ext>
                </a:extLst>
              </a:tr>
              <a:tr h="62144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mceliece348864</a:t>
                      </a:r>
                      <a:endParaRPr lang="ko-Kore-KR" altLang="en-US" sz="1800" dirty="0"/>
                    </a:p>
                  </a:txBody>
                  <a:tcPr marL="100584" marR="1005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888,492</a:t>
                      </a:r>
                      <a:endParaRPr lang="ko-Kore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12,823,392</a:t>
                      </a:r>
                      <a:endParaRPr lang="ko-Kore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579,384</a:t>
                      </a:r>
                      <a:endParaRPr lang="ko-Kore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800" dirty="0"/>
                        <a:t>60,800</a:t>
                      </a:r>
                      <a:endParaRPr lang="ko-Kore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363,696</a:t>
                      </a:r>
                      <a:endParaRPr lang="ko-Kore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5290035"/>
                  </a:ext>
                </a:extLst>
              </a:tr>
              <a:tr h="62144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mceliece460896</a:t>
                      </a:r>
                      <a:endParaRPr lang="ko-Kore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7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ore-KR" sz="1700" b="0" dirty="0">
                          <a:solidFill>
                            <a:schemeClr val="tx1"/>
                          </a:solidFill>
                        </a:rPr>
                        <a:t>340</a:t>
                      </a:r>
                      <a:r>
                        <a:rPr lang="en-US" altLang="ko-KR" sz="17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ore-KR" sz="1700" b="0" dirty="0">
                          <a:solidFill>
                            <a:schemeClr val="tx1"/>
                          </a:solidFill>
                        </a:rPr>
                        <a:t>420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b="0" dirty="0">
                          <a:solidFill>
                            <a:schemeClr val="tx1"/>
                          </a:solidFill>
                        </a:rPr>
                        <a:t>39</a:t>
                      </a:r>
                      <a:r>
                        <a:rPr lang="en-US" altLang="ko-KR" sz="17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ore-KR" sz="1700" b="0" dirty="0">
                          <a:solidFill>
                            <a:schemeClr val="tx1"/>
                          </a:solidFill>
                        </a:rPr>
                        <a:t>663</a:t>
                      </a:r>
                      <a:r>
                        <a:rPr lang="en-US" altLang="ko-KR" sz="17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ore-KR" sz="1700" b="0" dirty="0">
                          <a:solidFill>
                            <a:schemeClr val="tx1"/>
                          </a:solidFill>
                        </a:rPr>
                        <a:t>411</a:t>
                      </a:r>
                      <a:endParaRPr lang="ko-Kore-KR" altLang="en-US" sz="1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r>
                        <a:rPr lang="en-US" altLang="ko-KR" sz="17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ore-KR" sz="1700" b="0" dirty="0">
                          <a:solidFill>
                            <a:schemeClr val="tx1"/>
                          </a:solidFill>
                        </a:rPr>
                        <a:t>412</a:t>
                      </a:r>
                      <a:r>
                        <a:rPr lang="en-US" altLang="ko-KR" sz="17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ore-KR" sz="1700" b="0" dirty="0">
                          <a:solidFill>
                            <a:schemeClr val="tx1"/>
                          </a:solidFill>
                        </a:rPr>
                        <a:t>320</a:t>
                      </a:r>
                      <a:endParaRPr lang="ko-Kore-KR" altLang="en-US" sz="1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700" dirty="0"/>
                        <a:t>33</a:t>
                      </a:r>
                      <a:r>
                        <a:rPr lang="en-US" altLang="ko-KR" sz="1700" dirty="0"/>
                        <a:t>,</a:t>
                      </a:r>
                      <a:r>
                        <a:rPr lang="en-US" altLang="ko-Kore-KR" sz="1700" dirty="0"/>
                        <a:t>552</a:t>
                      </a:r>
                      <a:endParaRPr lang="ko-Kore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dirty="0"/>
                        <a:t>818</a:t>
                      </a:r>
                      <a:r>
                        <a:rPr lang="en-US" altLang="ko-KR" sz="1700" dirty="0"/>
                        <a:t>,</a:t>
                      </a:r>
                      <a:r>
                        <a:rPr lang="en-US" altLang="ko-Kore-KR" sz="1700" dirty="0"/>
                        <a:t>001</a:t>
                      </a:r>
                      <a:endParaRPr lang="ko-Kore-KR" alt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7568787"/>
                  </a:ext>
                </a:extLst>
              </a:tr>
              <a:tr h="62144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mceliece6688128</a:t>
                      </a:r>
                      <a:endParaRPr lang="ko-Kore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b="0" dirty="0"/>
                        <a:t>4</a:t>
                      </a:r>
                      <a:r>
                        <a:rPr lang="en-US" altLang="ko-KR" sz="1600" b="0" dirty="0"/>
                        <a:t>,119,940</a:t>
                      </a:r>
                      <a:endParaRPr lang="ko-Kore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dirty="0"/>
                        <a:t>69,909,571</a:t>
                      </a:r>
                      <a:endParaRPr lang="ko-Kore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dirty="0"/>
                        <a:t>27,172,992</a:t>
                      </a:r>
                      <a:endParaRPr lang="ko-Kore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700" dirty="0"/>
                        <a:t>59,072</a:t>
                      </a:r>
                      <a:endParaRPr lang="ko-Kore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dirty="0"/>
                        <a:t>1,420,385</a:t>
                      </a:r>
                      <a:endParaRPr lang="ko-Kore-KR" alt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4166815"/>
                  </a:ext>
                </a:extLst>
              </a:tr>
              <a:tr h="62144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mceliece8192128</a:t>
                      </a:r>
                      <a:endParaRPr lang="ko-Kore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800" b="0" dirty="0"/>
                        <a:t>4</a:t>
                      </a:r>
                      <a:r>
                        <a:rPr lang="en-US" altLang="ko-KR" sz="1800" b="0" dirty="0"/>
                        <a:t>,119,940</a:t>
                      </a:r>
                      <a:endParaRPr lang="ko-Kore-KR" altLang="en-US" sz="1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69</a:t>
                      </a:r>
                      <a:r>
                        <a:rPr lang="en-US" altLang="ko-KR" sz="1800" dirty="0"/>
                        <a:t>,</a:t>
                      </a:r>
                      <a:r>
                        <a:rPr lang="en-US" altLang="ko-Kore-KR" sz="1800" dirty="0"/>
                        <a:t>909</a:t>
                      </a:r>
                      <a:r>
                        <a:rPr lang="en-US" altLang="ko-KR" sz="1800" dirty="0"/>
                        <a:t>,</a:t>
                      </a:r>
                      <a:r>
                        <a:rPr lang="en-US" altLang="ko-Kore-KR" sz="1800" dirty="0"/>
                        <a:t>571</a:t>
                      </a:r>
                      <a:endParaRPr lang="ko-Kore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27</a:t>
                      </a:r>
                      <a:r>
                        <a:rPr lang="en-US" altLang="ko-KR" sz="1800" dirty="0"/>
                        <a:t>,</a:t>
                      </a:r>
                      <a:r>
                        <a:rPr lang="en-US" altLang="ko-Kore-KR" sz="1800" dirty="0"/>
                        <a:t>172</a:t>
                      </a:r>
                      <a:r>
                        <a:rPr lang="en-US" altLang="ko-KR" sz="1800" dirty="0"/>
                        <a:t>,</a:t>
                      </a:r>
                      <a:r>
                        <a:rPr lang="en-US" altLang="ko-Kore-KR" sz="1800" dirty="0"/>
                        <a:t>992</a:t>
                      </a:r>
                      <a:endParaRPr lang="ko-Kore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800" dirty="0"/>
                        <a:t>59</a:t>
                      </a:r>
                      <a:r>
                        <a:rPr lang="en-US" altLang="ko-KR" sz="1800" dirty="0"/>
                        <a:t>,</a:t>
                      </a:r>
                      <a:r>
                        <a:rPr lang="en-US" altLang="ko-Kore-KR" sz="1800" dirty="0"/>
                        <a:t>072</a:t>
                      </a:r>
                      <a:endParaRPr lang="ko-Kore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/>
                        <a:t>1</a:t>
                      </a:r>
                      <a:r>
                        <a:rPr lang="en-US" altLang="ko-KR" sz="1800" dirty="0"/>
                        <a:t>,</a:t>
                      </a:r>
                      <a:r>
                        <a:rPr lang="en-US" altLang="ko-Kore-KR" sz="1800" dirty="0"/>
                        <a:t>420</a:t>
                      </a:r>
                      <a:r>
                        <a:rPr lang="en-US" altLang="ko-KR" sz="1800" dirty="0"/>
                        <a:t>,</a:t>
                      </a:r>
                      <a:r>
                        <a:rPr lang="en-US" altLang="ko-Kore-KR" sz="1800" dirty="0"/>
                        <a:t>385</a:t>
                      </a:r>
                      <a:endParaRPr lang="ko-Kore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4362515"/>
                  </a:ext>
                </a:extLst>
              </a:tr>
            </a:tbl>
          </a:graphicData>
        </a:graphic>
      </p:graphicFrame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9DFD124-364E-D41C-E42F-9B91A9DEC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85493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>
            <a:spLocks noGrp="1"/>
          </p:cNvSpPr>
          <p:nvPr>
            <p:ph type="title"/>
          </p:nvPr>
        </p:nvSpPr>
        <p:spPr>
          <a:xfrm>
            <a:off x="411920" y="128235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altLang="ko" b="1" dirty="0"/>
              <a:t>Classic McEliece</a:t>
            </a:r>
            <a:r>
              <a:rPr lang="en-US" altLang="ko" dirty="0"/>
              <a:t> </a:t>
            </a:r>
            <a:r>
              <a:rPr lang="ko" altLang="en-US" dirty="0"/>
              <a:t>핵심 연산자 양자 회로 구현 완료</a:t>
            </a:r>
            <a:endParaRPr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D6D4DC-4352-50E3-5731-5A44A2398E82}"/>
              </a:ext>
            </a:extLst>
          </p:cNvPr>
          <p:cNvSpPr/>
          <p:nvPr/>
        </p:nvSpPr>
        <p:spPr>
          <a:xfrm>
            <a:off x="251378" y="147611"/>
            <a:ext cx="11619571" cy="8404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F250BF-DF44-EFCD-08A2-5C7B7BF3BA87}"/>
              </a:ext>
            </a:extLst>
          </p:cNvPr>
          <p:cNvSpPr txBox="1"/>
          <p:nvPr/>
        </p:nvSpPr>
        <p:spPr>
          <a:xfrm>
            <a:off x="-42188" y="50976"/>
            <a:ext cx="1045297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ko" sz="1000" b="1" dirty="0">
                <a:latin typeface="+mn-ea"/>
              </a:rPr>
              <a:t>Binary Field Arithmetic: Key pair, Decryption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표 3">
                <a:extLst>
                  <a:ext uri="{FF2B5EF4-FFF2-40B4-BE49-F238E27FC236}">
                    <a16:creationId xmlns:a16="http://schemas.microsoft.com/office/drawing/2014/main" id="{7E3486F6-4447-BB43-6E63-4E552DD181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9840745"/>
                  </p:ext>
                </p:extLst>
              </p:nvPr>
            </p:nvGraphicFramePr>
            <p:xfrm>
              <a:off x="386159" y="256189"/>
              <a:ext cx="9003446" cy="2773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52757">
                      <a:extLst>
                        <a:ext uri="{9D8B030D-6E8A-4147-A177-3AD203B41FA5}">
                          <a16:colId xmlns:a16="http://schemas.microsoft.com/office/drawing/2014/main" val="3696545181"/>
                        </a:ext>
                      </a:extLst>
                    </a:gridCol>
                    <a:gridCol w="1199738">
                      <a:extLst>
                        <a:ext uri="{9D8B030D-6E8A-4147-A177-3AD203B41FA5}">
                          <a16:colId xmlns:a16="http://schemas.microsoft.com/office/drawing/2014/main" val="2100110653"/>
                        </a:ext>
                      </a:extLst>
                    </a:gridCol>
                    <a:gridCol w="1378078">
                      <a:extLst>
                        <a:ext uri="{9D8B030D-6E8A-4147-A177-3AD203B41FA5}">
                          <a16:colId xmlns:a16="http://schemas.microsoft.com/office/drawing/2014/main" val="1543007855"/>
                        </a:ext>
                      </a:extLst>
                    </a:gridCol>
                    <a:gridCol w="1345435">
                      <a:extLst>
                        <a:ext uri="{9D8B030D-6E8A-4147-A177-3AD203B41FA5}">
                          <a16:colId xmlns:a16="http://schemas.microsoft.com/office/drawing/2014/main" val="1886151020"/>
                        </a:ext>
                      </a:extLst>
                    </a:gridCol>
                    <a:gridCol w="1169003">
                      <a:extLst>
                        <a:ext uri="{9D8B030D-6E8A-4147-A177-3AD203B41FA5}">
                          <a16:colId xmlns:a16="http://schemas.microsoft.com/office/drawing/2014/main" val="2714368524"/>
                        </a:ext>
                      </a:extLst>
                    </a:gridCol>
                    <a:gridCol w="1169003">
                      <a:extLst>
                        <a:ext uri="{9D8B030D-6E8A-4147-A177-3AD203B41FA5}">
                          <a16:colId xmlns:a16="http://schemas.microsoft.com/office/drawing/2014/main" val="1906275903"/>
                        </a:ext>
                      </a:extLst>
                    </a:gridCol>
                    <a:gridCol w="968033">
                      <a:extLst>
                        <a:ext uri="{9D8B030D-6E8A-4147-A177-3AD203B41FA5}">
                          <a16:colId xmlns:a16="http://schemas.microsoft.com/office/drawing/2014/main" val="949906907"/>
                        </a:ext>
                      </a:extLst>
                    </a:gridCol>
                    <a:gridCol w="1021399">
                      <a:extLst>
                        <a:ext uri="{9D8B030D-6E8A-4147-A177-3AD203B41FA5}">
                          <a16:colId xmlns:a16="http://schemas.microsoft.com/office/drawing/2014/main" val="3912119935"/>
                        </a:ext>
                      </a:extLst>
                    </a:gridCol>
                  </a:tblGrid>
                  <a:tr h="1314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Field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Arithmetic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Method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Qubits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Clifford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T gates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T-depth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Full depth</a:t>
                          </a:r>
                          <a:endParaRPr lang="ko-Kore-KR" altLang="en-US" sz="800" dirty="0"/>
                        </a:p>
                      </a:txBody>
                      <a:tcPr marT="36000" marB="36000" anchor="ctr"/>
                    </a:tc>
                    <a:extLst>
                      <a:ext uri="{0D108BD9-81ED-4DB2-BD59-A6C34878D82A}">
                        <a16:rowId xmlns:a16="http://schemas.microsoft.com/office/drawing/2014/main" val="2202303582"/>
                      </a:ext>
                    </a:extLst>
                  </a:tr>
                  <a:tr h="131464">
                    <a:tc rowSpan="6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ko-Kore-KR" sz="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𝔽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kumimoji="1" lang="en-US" altLang="ko-Kore-KR" sz="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ko-Kore-KR" sz="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kumimoji="1" lang="en-US" altLang="ko-Kore-KR" sz="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800" dirty="0"/>
                        </a:p>
                      </a:txBody>
                      <a:tcPr marL="100584" marR="10058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Addition</a:t>
                          </a:r>
                          <a:endParaRPr lang="ko-Kore-KR" altLang="en-US" sz="800" dirty="0"/>
                        </a:p>
                      </a:txBody>
                      <a:tcPr marT="36000" marB="360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ore-KR" altLang="en-US" sz="80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</m:oMath>
                            </m:oMathPara>
                          </a14:m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24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12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ore-KR" altLang="en-US" sz="80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</m:oMath>
                            </m:oMathPara>
                          </a14:m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ore-KR" altLang="en-US" sz="80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</m:oMath>
                            </m:oMathPara>
                          </a14:m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1</a:t>
                          </a:r>
                          <a:endParaRPr lang="ko-Kore-KR" altLang="en-US" sz="800" dirty="0"/>
                        </a:p>
                      </a:txBody>
                      <a:tcPr marT="36000" marB="36000" anchor="ctr"/>
                    </a:tc>
                    <a:extLst>
                      <a:ext uri="{0D108BD9-81ED-4DB2-BD59-A6C34878D82A}">
                        <a16:rowId xmlns:a16="http://schemas.microsoft.com/office/drawing/2014/main" val="2549762324"/>
                      </a:ext>
                    </a:extLst>
                  </a:tr>
                  <a:tr h="131464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Squaring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ore-KR" altLang="en-US" sz="80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</m:oMath>
                            </m:oMathPara>
                          </a14:m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12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7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ore-KR" altLang="en-US" sz="80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</m:oMath>
                            </m:oMathPara>
                          </a14:m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ore-KR" altLang="en-US" sz="80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</m:oMath>
                            </m:oMathPara>
                          </a14:m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2</a:t>
                          </a:r>
                          <a:endParaRPr lang="ko-Kore-KR" altLang="en-US" sz="800" dirty="0"/>
                        </a:p>
                      </a:txBody>
                      <a:tcPr marT="36000" marB="36000" anchor="ctr"/>
                    </a:tc>
                    <a:extLst>
                      <a:ext uri="{0D108BD9-81ED-4DB2-BD59-A6C34878D82A}">
                        <a16:rowId xmlns:a16="http://schemas.microsoft.com/office/drawing/2014/main" val="103268693"/>
                      </a:ext>
                    </a:extLst>
                  </a:tr>
                  <a:tr h="131464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Multiplication</a:t>
                          </a:r>
                          <a:endParaRPr lang="ko-Kore-KR" altLang="en-US" sz="800" dirty="0"/>
                        </a:p>
                      </a:txBody>
                      <a:tcPr marL="100584" marR="10058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Schoolbook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3</a:t>
                          </a:r>
                          <a:r>
                            <a:rPr lang="en-US" altLang="ko-KR" sz="800" dirty="0"/>
                            <a:t>6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921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1,008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136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307</a:t>
                          </a:r>
                          <a:endParaRPr lang="ko-Kore-KR" altLang="en-US" sz="800" dirty="0"/>
                        </a:p>
                      </a:txBody>
                      <a:tcPr marT="36000" marB="36000" anchor="ctr"/>
                    </a:tc>
                    <a:extLst>
                      <a:ext uri="{0D108BD9-81ED-4DB2-BD59-A6C34878D82A}">
                        <a16:rowId xmlns:a16="http://schemas.microsoft.com/office/drawing/2014/main" val="2431001075"/>
                      </a:ext>
                    </a:extLst>
                  </a:tr>
                  <a:tr h="131464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Montgomery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47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1,702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1,932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624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1,224</a:t>
                          </a:r>
                          <a:endParaRPr lang="ko-Kore-KR" altLang="en-US" sz="800" dirty="0"/>
                        </a:p>
                      </a:txBody>
                      <a:tcPr marT="36000" marB="36000" anchor="ctr"/>
                    </a:tc>
                    <a:extLst>
                      <a:ext uri="{0D108BD9-81ED-4DB2-BD59-A6C34878D82A}">
                        <a16:rowId xmlns:a16="http://schemas.microsoft.com/office/drawing/2014/main" val="3063896664"/>
                      </a:ext>
                    </a:extLst>
                  </a:tr>
                  <a:tr h="131464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WISA’22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162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761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378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4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37</a:t>
                          </a:r>
                          <a:endParaRPr lang="ko-Kore-KR" altLang="en-US" sz="800" dirty="0"/>
                        </a:p>
                      </a:txBody>
                      <a:tcPr marT="36000" marB="36000" anchor="ctr"/>
                    </a:tc>
                    <a:extLst>
                      <a:ext uri="{0D108BD9-81ED-4DB2-BD59-A6C34878D82A}">
                        <a16:rowId xmlns:a16="http://schemas.microsoft.com/office/drawing/2014/main" val="4278548240"/>
                      </a:ext>
                    </a:extLst>
                  </a:tr>
                  <a:tr h="131464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Inversion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Itoh-</a:t>
                          </a:r>
                          <a:r>
                            <a:rPr lang="en-US" altLang="ko-Kore-KR" sz="800" dirty="0" err="1"/>
                            <a:t>Tsujii</a:t>
                          </a:r>
                          <a:r>
                            <a:rPr lang="en-US" altLang="ko-Kore-KR" sz="800" dirty="0"/>
                            <a:t>  + WISA’22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402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4,758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1,890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20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194</a:t>
                          </a:r>
                          <a:endParaRPr lang="ko-Kore-KR" altLang="en-US" sz="800" dirty="0"/>
                        </a:p>
                      </a:txBody>
                      <a:tcPr marT="36000" marB="36000" anchor="ctr"/>
                    </a:tc>
                    <a:extLst>
                      <a:ext uri="{0D108BD9-81ED-4DB2-BD59-A6C34878D82A}">
                        <a16:rowId xmlns:a16="http://schemas.microsoft.com/office/drawing/2014/main" val="2090535814"/>
                      </a:ext>
                    </a:extLst>
                  </a:tr>
                  <a:tr h="131464">
                    <a:tc rowSpan="6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ko-Kore-KR" sz="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𝔽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kumimoji="1" lang="en-US" altLang="ko-Kore-KR" sz="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ko-Kore-KR" sz="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kumimoji="1" lang="en-US" altLang="ko-Kore-KR" sz="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kumimoji="1" lang="en-US" altLang="ko-Kore-KR" sz="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800" dirty="0"/>
                        </a:p>
                      </a:txBody>
                      <a:tcPr marL="100584" marR="10058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Addition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ore-KR" altLang="en-US" sz="80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</m:oMath>
                            </m:oMathPara>
                          </a14:m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26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13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ore-KR" altLang="en-US" sz="80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</m:oMath>
                            </m:oMathPara>
                          </a14:m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ore-KR" altLang="en-US" sz="80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</m:oMath>
                            </m:oMathPara>
                          </a14:m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1</a:t>
                          </a:r>
                          <a:endParaRPr lang="ko-Kore-KR" altLang="en-US" sz="800" dirty="0"/>
                        </a:p>
                      </a:txBody>
                      <a:tcPr marT="36000" marB="36000" anchor="ctr"/>
                    </a:tc>
                    <a:extLst>
                      <a:ext uri="{0D108BD9-81ED-4DB2-BD59-A6C34878D82A}">
                        <a16:rowId xmlns:a16="http://schemas.microsoft.com/office/drawing/2014/main" val="1579072198"/>
                      </a:ext>
                    </a:extLst>
                  </a:tr>
                  <a:tr h="131464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Squaring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ore-KR" altLang="en-US" sz="80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</m:oMath>
                            </m:oMathPara>
                          </a14:m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13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7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ore-KR" altLang="en-US" sz="80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</m:oMath>
                            </m:oMathPara>
                          </a14:m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ore-KR" altLang="en-US" sz="80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</m:oMath>
                            </m:oMathPara>
                          </a14:m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2</a:t>
                          </a:r>
                          <a:endParaRPr lang="ko-Kore-KR" altLang="en-US" sz="800" dirty="0"/>
                        </a:p>
                      </a:txBody>
                      <a:tcPr marT="36000" marB="36000" anchor="ctr"/>
                    </a:tc>
                    <a:extLst>
                      <a:ext uri="{0D108BD9-81ED-4DB2-BD59-A6C34878D82A}">
                        <a16:rowId xmlns:a16="http://schemas.microsoft.com/office/drawing/2014/main" val="3403371184"/>
                      </a:ext>
                    </a:extLst>
                  </a:tr>
                  <a:tr h="131464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Multiplication</a:t>
                          </a:r>
                          <a:endParaRPr lang="ko-Kore-KR" altLang="en-US" sz="800" dirty="0"/>
                        </a:p>
                      </a:txBody>
                      <a:tcPr marL="100584" marR="10058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Schoolbook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42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1,110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1,183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148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333</a:t>
                          </a:r>
                          <a:endParaRPr lang="ko-Kore-KR" altLang="en-US" sz="800" dirty="0"/>
                        </a:p>
                      </a:txBody>
                      <a:tcPr marT="36000" marB="36000" anchor="ctr"/>
                    </a:tc>
                    <a:extLst>
                      <a:ext uri="{0D108BD9-81ED-4DB2-BD59-A6C34878D82A}">
                        <a16:rowId xmlns:a16="http://schemas.microsoft.com/office/drawing/2014/main" val="3859809315"/>
                      </a:ext>
                    </a:extLst>
                  </a:tr>
                  <a:tr h="131464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Montgomery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51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1,950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2,275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728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1,430</a:t>
                          </a:r>
                          <a:endParaRPr lang="ko-Kore-KR" altLang="en-US" sz="800" dirty="0"/>
                        </a:p>
                      </a:txBody>
                      <a:tcPr marT="36000" marB="36000" anchor="ctr"/>
                    </a:tc>
                    <a:extLst>
                      <a:ext uri="{0D108BD9-81ED-4DB2-BD59-A6C34878D82A}">
                        <a16:rowId xmlns:a16="http://schemas.microsoft.com/office/drawing/2014/main" val="4000903300"/>
                      </a:ext>
                    </a:extLst>
                  </a:tr>
                  <a:tr h="131464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WISA’22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198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966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462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4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54</a:t>
                          </a:r>
                          <a:endParaRPr lang="ko-Kore-KR" altLang="en-US" sz="800" dirty="0"/>
                        </a:p>
                      </a:txBody>
                      <a:tcPr marT="36000" marB="36000" anchor="ctr"/>
                    </a:tc>
                    <a:extLst>
                      <a:ext uri="{0D108BD9-81ED-4DB2-BD59-A6C34878D82A}">
                        <a16:rowId xmlns:a16="http://schemas.microsoft.com/office/drawing/2014/main" val="3356758422"/>
                      </a:ext>
                    </a:extLst>
                  </a:tr>
                  <a:tr h="131464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Inversion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800" dirty="0"/>
                            <a:t>Itoh-</a:t>
                          </a:r>
                          <a:r>
                            <a:rPr lang="en-US" altLang="ko-Kore-KR" sz="800" dirty="0" err="1"/>
                            <a:t>Tsujii</a:t>
                          </a:r>
                          <a:r>
                            <a:rPr lang="en-US" altLang="ko-Kore-KR" sz="800" dirty="0"/>
                            <a:t>  + WISA’22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422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4,988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1,848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16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369</a:t>
                          </a:r>
                          <a:endParaRPr lang="ko-Kore-KR" altLang="en-US" sz="800" dirty="0"/>
                        </a:p>
                      </a:txBody>
                      <a:tcPr marT="36000" marB="36000" anchor="ctr"/>
                    </a:tc>
                    <a:extLst>
                      <a:ext uri="{0D108BD9-81ED-4DB2-BD59-A6C34878D82A}">
                        <a16:rowId xmlns:a16="http://schemas.microsoft.com/office/drawing/2014/main" val="36281554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표 3">
                <a:extLst>
                  <a:ext uri="{FF2B5EF4-FFF2-40B4-BE49-F238E27FC236}">
                    <a16:creationId xmlns:a16="http://schemas.microsoft.com/office/drawing/2014/main" id="{7E3486F6-4447-BB43-6E63-4E552DD181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9840745"/>
                  </p:ext>
                </p:extLst>
              </p:nvPr>
            </p:nvGraphicFramePr>
            <p:xfrm>
              <a:off x="386159" y="256189"/>
              <a:ext cx="9003446" cy="2773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52757">
                      <a:extLst>
                        <a:ext uri="{9D8B030D-6E8A-4147-A177-3AD203B41FA5}">
                          <a16:colId xmlns:a16="http://schemas.microsoft.com/office/drawing/2014/main" val="3696545181"/>
                        </a:ext>
                      </a:extLst>
                    </a:gridCol>
                    <a:gridCol w="1199738">
                      <a:extLst>
                        <a:ext uri="{9D8B030D-6E8A-4147-A177-3AD203B41FA5}">
                          <a16:colId xmlns:a16="http://schemas.microsoft.com/office/drawing/2014/main" val="2100110653"/>
                        </a:ext>
                      </a:extLst>
                    </a:gridCol>
                    <a:gridCol w="1378078">
                      <a:extLst>
                        <a:ext uri="{9D8B030D-6E8A-4147-A177-3AD203B41FA5}">
                          <a16:colId xmlns:a16="http://schemas.microsoft.com/office/drawing/2014/main" val="1543007855"/>
                        </a:ext>
                      </a:extLst>
                    </a:gridCol>
                    <a:gridCol w="1345435">
                      <a:extLst>
                        <a:ext uri="{9D8B030D-6E8A-4147-A177-3AD203B41FA5}">
                          <a16:colId xmlns:a16="http://schemas.microsoft.com/office/drawing/2014/main" val="1886151020"/>
                        </a:ext>
                      </a:extLst>
                    </a:gridCol>
                    <a:gridCol w="1169003">
                      <a:extLst>
                        <a:ext uri="{9D8B030D-6E8A-4147-A177-3AD203B41FA5}">
                          <a16:colId xmlns:a16="http://schemas.microsoft.com/office/drawing/2014/main" val="2714368524"/>
                        </a:ext>
                      </a:extLst>
                    </a:gridCol>
                    <a:gridCol w="1169003">
                      <a:extLst>
                        <a:ext uri="{9D8B030D-6E8A-4147-A177-3AD203B41FA5}">
                          <a16:colId xmlns:a16="http://schemas.microsoft.com/office/drawing/2014/main" val="1906275903"/>
                        </a:ext>
                      </a:extLst>
                    </a:gridCol>
                    <a:gridCol w="968033">
                      <a:extLst>
                        <a:ext uri="{9D8B030D-6E8A-4147-A177-3AD203B41FA5}">
                          <a16:colId xmlns:a16="http://schemas.microsoft.com/office/drawing/2014/main" val="949906907"/>
                        </a:ext>
                      </a:extLst>
                    </a:gridCol>
                    <a:gridCol w="1021399">
                      <a:extLst>
                        <a:ext uri="{9D8B030D-6E8A-4147-A177-3AD203B41FA5}">
                          <a16:colId xmlns:a16="http://schemas.microsoft.com/office/drawing/2014/main" val="3912119935"/>
                        </a:ext>
                      </a:extLst>
                    </a:gridCol>
                  </a:tblGrid>
                  <a:tr h="213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Field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Arithmetic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Method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Qubits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Clifford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T gates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T-depth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Full depth</a:t>
                          </a:r>
                          <a:endParaRPr lang="ko-Kore-KR" altLang="en-US" sz="800" dirty="0"/>
                        </a:p>
                      </a:txBody>
                      <a:tcPr marT="36000" marB="36000" anchor="ctr"/>
                    </a:tc>
                    <a:extLst>
                      <a:ext uri="{0D108BD9-81ED-4DB2-BD59-A6C34878D82A}">
                        <a16:rowId xmlns:a16="http://schemas.microsoft.com/office/drawing/2014/main" val="2202303582"/>
                      </a:ext>
                    </a:extLst>
                  </a:tr>
                  <a:tr h="213360">
                    <a:tc rowSpan="6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100584" marR="100584" anchor="ctr">
                        <a:blipFill>
                          <a:blip r:embed="rId3"/>
                          <a:stretch>
                            <a:fillRect l="-1695" t="-17822" r="-1106780" b="-101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Addition</a:t>
                          </a:r>
                          <a:endParaRPr lang="ko-Kore-KR" altLang="en-US" sz="800" dirty="0"/>
                        </a:p>
                      </a:txBody>
                      <a:tcPr marT="36000" marB="36000"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42202" t="-105882" r="-411927" b="-1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24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12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2174" t="-105882" r="-172826" b="-1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28947" t="-105882" r="-109211" b="-1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1</a:t>
                          </a:r>
                          <a:endParaRPr lang="ko-Kore-KR" altLang="en-US" sz="800" dirty="0"/>
                        </a:p>
                      </a:txBody>
                      <a:tcPr marT="36000" marB="36000" anchor="ctr"/>
                    </a:tc>
                    <a:extLst>
                      <a:ext uri="{0D108BD9-81ED-4DB2-BD59-A6C34878D82A}">
                        <a16:rowId xmlns:a16="http://schemas.microsoft.com/office/drawing/2014/main" val="2549762324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Squaring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42202" t="-205882" r="-411927" b="-10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12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7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2174" t="-205882" r="-172826" b="-10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28947" t="-205882" r="-109211" b="-10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2</a:t>
                          </a:r>
                          <a:endParaRPr lang="ko-Kore-KR" altLang="en-US" sz="800" dirty="0"/>
                        </a:p>
                      </a:txBody>
                      <a:tcPr marT="36000" marB="36000" anchor="ctr"/>
                    </a:tc>
                    <a:extLst>
                      <a:ext uri="{0D108BD9-81ED-4DB2-BD59-A6C34878D82A}">
                        <a16:rowId xmlns:a16="http://schemas.microsoft.com/office/drawing/2014/main" val="103268693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Multiplication</a:t>
                          </a:r>
                          <a:endParaRPr lang="ko-Kore-KR" altLang="en-US" sz="800" dirty="0"/>
                        </a:p>
                      </a:txBody>
                      <a:tcPr marL="100584" marR="10058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Schoolbook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3</a:t>
                          </a:r>
                          <a:r>
                            <a:rPr lang="en-US" altLang="ko-KR" sz="800" dirty="0"/>
                            <a:t>6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921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1,008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136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307</a:t>
                          </a:r>
                          <a:endParaRPr lang="ko-Kore-KR" altLang="en-US" sz="800" dirty="0"/>
                        </a:p>
                      </a:txBody>
                      <a:tcPr marT="36000" marB="36000" anchor="ctr"/>
                    </a:tc>
                    <a:extLst>
                      <a:ext uri="{0D108BD9-81ED-4DB2-BD59-A6C34878D82A}">
                        <a16:rowId xmlns:a16="http://schemas.microsoft.com/office/drawing/2014/main" val="2431001075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Montgomery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47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1,702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1,932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624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1,224</a:t>
                          </a:r>
                          <a:endParaRPr lang="ko-Kore-KR" altLang="en-US" sz="800" dirty="0"/>
                        </a:p>
                      </a:txBody>
                      <a:tcPr marT="36000" marB="36000" anchor="ctr"/>
                    </a:tc>
                    <a:extLst>
                      <a:ext uri="{0D108BD9-81ED-4DB2-BD59-A6C34878D82A}">
                        <a16:rowId xmlns:a16="http://schemas.microsoft.com/office/drawing/2014/main" val="3063896664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WISA’22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162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761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378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4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37</a:t>
                          </a:r>
                          <a:endParaRPr lang="ko-Kore-KR" altLang="en-US" sz="800" dirty="0"/>
                        </a:p>
                      </a:txBody>
                      <a:tcPr marT="36000" marB="36000" anchor="ctr"/>
                    </a:tc>
                    <a:extLst>
                      <a:ext uri="{0D108BD9-81ED-4DB2-BD59-A6C34878D82A}">
                        <a16:rowId xmlns:a16="http://schemas.microsoft.com/office/drawing/2014/main" val="4278548240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Inversion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Itoh-</a:t>
                          </a:r>
                          <a:r>
                            <a:rPr lang="en-US" altLang="ko-Kore-KR" sz="800" dirty="0" err="1"/>
                            <a:t>Tsujii</a:t>
                          </a:r>
                          <a:r>
                            <a:rPr lang="en-US" altLang="ko-Kore-KR" sz="800" dirty="0"/>
                            <a:t>  + WISA’22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402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4,758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1,890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20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194</a:t>
                          </a:r>
                          <a:endParaRPr lang="ko-Kore-KR" altLang="en-US" sz="800" dirty="0"/>
                        </a:p>
                      </a:txBody>
                      <a:tcPr marT="36000" marB="36000" anchor="ctr"/>
                    </a:tc>
                    <a:extLst>
                      <a:ext uri="{0D108BD9-81ED-4DB2-BD59-A6C34878D82A}">
                        <a16:rowId xmlns:a16="http://schemas.microsoft.com/office/drawing/2014/main" val="2090535814"/>
                      </a:ext>
                    </a:extLst>
                  </a:tr>
                  <a:tr h="213360">
                    <a:tc rowSpan="6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100584" marR="100584" anchor="ctr">
                        <a:blipFill>
                          <a:blip r:embed="rId3"/>
                          <a:stretch>
                            <a:fillRect l="-1695" t="-117822" r="-1106780" b="-1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Addition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42202" t="-700000" r="-411927" b="-5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26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13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2174" t="-700000" r="-172826" b="-5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28947" t="-700000" r="-109211" b="-5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1</a:t>
                          </a:r>
                          <a:endParaRPr lang="ko-Kore-KR" altLang="en-US" sz="800" dirty="0"/>
                        </a:p>
                      </a:txBody>
                      <a:tcPr marT="36000" marB="36000" anchor="ctr"/>
                    </a:tc>
                    <a:extLst>
                      <a:ext uri="{0D108BD9-81ED-4DB2-BD59-A6C34878D82A}">
                        <a16:rowId xmlns:a16="http://schemas.microsoft.com/office/drawing/2014/main" val="1579072198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Squaring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42202" t="-800000" r="-411927" b="-4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13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7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2174" t="-800000" r="-172826" b="-4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28947" t="-800000" r="-109211" b="-4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2</a:t>
                          </a:r>
                          <a:endParaRPr lang="ko-Kore-KR" altLang="en-US" sz="800" dirty="0"/>
                        </a:p>
                      </a:txBody>
                      <a:tcPr marT="36000" marB="36000" anchor="ctr"/>
                    </a:tc>
                    <a:extLst>
                      <a:ext uri="{0D108BD9-81ED-4DB2-BD59-A6C34878D82A}">
                        <a16:rowId xmlns:a16="http://schemas.microsoft.com/office/drawing/2014/main" val="3403371184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Multiplication</a:t>
                          </a:r>
                          <a:endParaRPr lang="ko-Kore-KR" altLang="en-US" sz="800" dirty="0"/>
                        </a:p>
                      </a:txBody>
                      <a:tcPr marL="100584" marR="10058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Schoolbook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42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1,110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1,183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148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333</a:t>
                          </a:r>
                          <a:endParaRPr lang="ko-Kore-KR" altLang="en-US" sz="800" dirty="0"/>
                        </a:p>
                      </a:txBody>
                      <a:tcPr marT="36000" marB="36000" anchor="ctr"/>
                    </a:tc>
                    <a:extLst>
                      <a:ext uri="{0D108BD9-81ED-4DB2-BD59-A6C34878D82A}">
                        <a16:rowId xmlns:a16="http://schemas.microsoft.com/office/drawing/2014/main" val="3859809315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Montgomery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51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1,950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2,275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728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1,430</a:t>
                          </a:r>
                          <a:endParaRPr lang="ko-Kore-KR" altLang="en-US" sz="800" dirty="0"/>
                        </a:p>
                      </a:txBody>
                      <a:tcPr marT="36000" marB="36000" anchor="ctr"/>
                    </a:tc>
                    <a:extLst>
                      <a:ext uri="{0D108BD9-81ED-4DB2-BD59-A6C34878D82A}">
                        <a16:rowId xmlns:a16="http://schemas.microsoft.com/office/drawing/2014/main" val="4000903300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WISA’22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198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966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462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4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54</a:t>
                          </a:r>
                          <a:endParaRPr lang="ko-Kore-KR" altLang="en-US" sz="800" dirty="0"/>
                        </a:p>
                      </a:txBody>
                      <a:tcPr marT="36000" marB="36000" anchor="ctr"/>
                    </a:tc>
                    <a:extLst>
                      <a:ext uri="{0D108BD9-81ED-4DB2-BD59-A6C34878D82A}">
                        <a16:rowId xmlns:a16="http://schemas.microsoft.com/office/drawing/2014/main" val="3356758422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Inversion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800" dirty="0"/>
                            <a:t>Itoh-</a:t>
                          </a:r>
                          <a:r>
                            <a:rPr lang="en-US" altLang="ko-Kore-KR" sz="800" dirty="0" err="1"/>
                            <a:t>Tsujii</a:t>
                          </a:r>
                          <a:r>
                            <a:rPr lang="en-US" altLang="ko-Kore-KR" sz="800" dirty="0"/>
                            <a:t>  + WISA’22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422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4,988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1,848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16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369</a:t>
                          </a:r>
                          <a:endParaRPr lang="ko-Kore-KR" altLang="en-US" sz="800" dirty="0"/>
                        </a:p>
                      </a:txBody>
                      <a:tcPr marT="36000" marB="36000" anchor="ctr"/>
                    </a:tc>
                    <a:extLst>
                      <a:ext uri="{0D108BD9-81ED-4DB2-BD59-A6C34878D82A}">
                        <a16:rowId xmlns:a16="http://schemas.microsoft.com/office/drawing/2014/main" val="36281554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44035CB-3354-8590-1CE3-6F7BCCC72439}"/>
              </a:ext>
            </a:extLst>
          </p:cNvPr>
          <p:cNvSpPr txBox="1"/>
          <p:nvPr/>
        </p:nvSpPr>
        <p:spPr>
          <a:xfrm>
            <a:off x="-53582" y="4293317"/>
            <a:ext cx="1045297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ko" sz="1000" b="1" dirty="0">
                <a:latin typeface="+mn-ea"/>
              </a:rPr>
              <a:t>Matrix Vector Multiplication: Encryption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0CC9A665-E96D-C4E2-0E7D-BF9BAE862C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286172"/>
              </p:ext>
            </p:extLst>
          </p:nvPr>
        </p:nvGraphicFramePr>
        <p:xfrm>
          <a:off x="386159" y="4506148"/>
          <a:ext cx="8977200" cy="1063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855">
                  <a:extLst>
                    <a:ext uri="{9D8B030D-6E8A-4147-A177-3AD203B41FA5}">
                      <a16:colId xmlns:a16="http://schemas.microsoft.com/office/drawing/2014/main" val="1194475302"/>
                    </a:ext>
                  </a:extLst>
                </a:gridCol>
                <a:gridCol w="1282507">
                  <a:extLst>
                    <a:ext uri="{9D8B030D-6E8A-4147-A177-3AD203B41FA5}">
                      <a16:colId xmlns:a16="http://schemas.microsoft.com/office/drawing/2014/main" val="4155497221"/>
                    </a:ext>
                  </a:extLst>
                </a:gridCol>
                <a:gridCol w="1509084">
                  <a:extLst>
                    <a:ext uri="{9D8B030D-6E8A-4147-A177-3AD203B41FA5}">
                      <a16:colId xmlns:a16="http://schemas.microsoft.com/office/drawing/2014/main" val="3096572850"/>
                    </a:ext>
                  </a:extLst>
                </a:gridCol>
                <a:gridCol w="1303258">
                  <a:extLst>
                    <a:ext uri="{9D8B030D-6E8A-4147-A177-3AD203B41FA5}">
                      <a16:colId xmlns:a16="http://schemas.microsoft.com/office/drawing/2014/main" val="2638702582"/>
                    </a:ext>
                  </a:extLst>
                </a:gridCol>
                <a:gridCol w="958846">
                  <a:extLst>
                    <a:ext uri="{9D8B030D-6E8A-4147-A177-3AD203B41FA5}">
                      <a16:colId xmlns:a16="http://schemas.microsoft.com/office/drawing/2014/main" val="1035755998"/>
                    </a:ext>
                  </a:extLst>
                </a:gridCol>
                <a:gridCol w="1124265">
                  <a:extLst>
                    <a:ext uri="{9D8B030D-6E8A-4147-A177-3AD203B41FA5}">
                      <a16:colId xmlns:a16="http://schemas.microsoft.com/office/drawing/2014/main" val="1225664742"/>
                    </a:ext>
                  </a:extLst>
                </a:gridCol>
                <a:gridCol w="1342385">
                  <a:extLst>
                    <a:ext uri="{9D8B030D-6E8A-4147-A177-3AD203B41FA5}">
                      <a16:colId xmlns:a16="http://schemas.microsoft.com/office/drawing/2014/main" val="2888329754"/>
                    </a:ext>
                  </a:extLst>
                </a:gridCol>
              </a:tblGrid>
              <a:tr h="15219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Version</a:t>
                      </a:r>
                      <a:endParaRPr lang="ko-Kore-KR" altLang="en-US" sz="800" dirty="0"/>
                    </a:p>
                  </a:txBody>
                  <a:tcPr marT="25807" marB="258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Matrix size</a:t>
                      </a:r>
                      <a:endParaRPr lang="ko-Kore-KR" altLang="en-US" sz="800" dirty="0"/>
                    </a:p>
                  </a:txBody>
                  <a:tcPr marT="25807" marB="258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Method</a:t>
                      </a:r>
                      <a:endParaRPr lang="ko-Kore-KR" altLang="en-US" sz="800" dirty="0"/>
                    </a:p>
                  </a:txBody>
                  <a:tcPr marT="25807" marB="258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Qubits</a:t>
                      </a:r>
                      <a:endParaRPr lang="ko-Kore-KR" altLang="en-US" sz="800" dirty="0"/>
                    </a:p>
                  </a:txBody>
                  <a:tcPr marT="25807" marB="258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CNOT</a:t>
                      </a:r>
                      <a:endParaRPr lang="ko-Kore-KR" altLang="en-US" sz="800" dirty="0"/>
                    </a:p>
                  </a:txBody>
                  <a:tcPr marT="25807" marB="258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Toffoli</a:t>
                      </a:r>
                      <a:endParaRPr lang="ko-Kore-KR" altLang="en-US" sz="800" dirty="0"/>
                    </a:p>
                  </a:txBody>
                  <a:tcPr marT="25807" marB="258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Full Depth</a:t>
                      </a:r>
                      <a:endParaRPr lang="ko-Kore-KR" altLang="en-US" sz="800" dirty="0"/>
                    </a:p>
                  </a:txBody>
                  <a:tcPr marT="25807" marB="25807" anchor="ctr"/>
                </a:tc>
                <a:extLst>
                  <a:ext uri="{0D108BD9-81ED-4DB2-BD59-A6C34878D82A}">
                    <a16:rowId xmlns:a16="http://schemas.microsoft.com/office/drawing/2014/main" val="1873021987"/>
                  </a:ext>
                </a:extLst>
              </a:tr>
              <a:tr h="21925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mceliece334864</a:t>
                      </a:r>
                      <a:endParaRPr lang="ko-Kore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T="25807" marB="258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(768 X 3448) X 3488</a:t>
                      </a:r>
                      <a:endParaRPr lang="ko-Kore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T="50292" marB="50292"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C-Q</a:t>
                      </a:r>
                    </a:p>
                    <a:p>
                      <a:pPr algn="ctr"/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(Naïve, Out-of-place)</a:t>
                      </a:r>
                      <a:endParaRPr lang="ko-Kore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T="25807" marB="258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4256</a:t>
                      </a:r>
                      <a:endParaRPr lang="ko-Kore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T="25807" marB="258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1339392</a:t>
                      </a:r>
                      <a:endParaRPr lang="ko-Kore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T="25807" marB="258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T="25807" marB="258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3871</a:t>
                      </a:r>
                      <a:endParaRPr lang="ko-Kore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T="25807" marB="25807" anchor="ctr"/>
                </a:tc>
                <a:extLst>
                  <a:ext uri="{0D108BD9-81ED-4DB2-BD59-A6C34878D82A}">
                    <a16:rowId xmlns:a16="http://schemas.microsoft.com/office/drawing/2014/main" val="1631410598"/>
                  </a:ext>
                </a:extLst>
              </a:tr>
              <a:tr h="21925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mceliece460896</a:t>
                      </a:r>
                      <a:endParaRPr lang="ko-Kore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T="25807" marB="258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(1248 X 4608) X 4608</a:t>
                      </a:r>
                      <a:endParaRPr lang="ko-Kore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T="50292" marB="50292" anchor="ctr"/>
                </a:tc>
                <a:tc vMerge="1">
                  <a:txBody>
                    <a:bodyPr/>
                    <a:lstStyle/>
                    <a:p>
                      <a:endParaRPr lang="ko-Kore-KR" altLang="en-US" sz="800"/>
                    </a:p>
                  </a:txBody>
                  <a:tcPr marT="25807" marB="258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5856</a:t>
                      </a:r>
                      <a:endParaRPr lang="ko-Kore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T="25807" marB="258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2875392</a:t>
                      </a:r>
                      <a:endParaRPr lang="ko-Kore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T="25807" marB="258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T="25807" marB="258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5231</a:t>
                      </a:r>
                      <a:endParaRPr lang="ko-Kore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T="25807" marB="25807" anchor="ctr"/>
                </a:tc>
                <a:extLst>
                  <a:ext uri="{0D108BD9-81ED-4DB2-BD59-A6C34878D82A}">
                    <a16:rowId xmlns:a16="http://schemas.microsoft.com/office/drawing/2014/main" val="4091152442"/>
                  </a:ext>
                </a:extLst>
              </a:tr>
              <a:tr h="21925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mceiliece6688128</a:t>
                      </a:r>
                      <a:endParaRPr lang="ko-Kore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T="25807" marB="258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(1664 X 6688) X 6688</a:t>
                      </a:r>
                      <a:endParaRPr lang="ko-Kore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T="50292" marB="50292" anchor="ctr"/>
                </a:tc>
                <a:tc vMerge="1">
                  <a:txBody>
                    <a:bodyPr/>
                    <a:lstStyle/>
                    <a:p>
                      <a:endParaRPr lang="ko-Kore-KR" altLang="en-US" sz="800" dirty="0"/>
                    </a:p>
                  </a:txBody>
                  <a:tcPr marT="25807" marB="258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8352</a:t>
                      </a:r>
                      <a:endParaRPr lang="ko-Kore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T="25807" marB="258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5531136</a:t>
                      </a:r>
                      <a:endParaRPr lang="ko-Kore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T="25807" marB="258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T="25807" marB="258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7479</a:t>
                      </a:r>
                      <a:endParaRPr lang="ko-Kore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T="25807" marB="25807" anchor="ctr"/>
                </a:tc>
                <a:extLst>
                  <a:ext uri="{0D108BD9-81ED-4DB2-BD59-A6C34878D82A}">
                    <a16:rowId xmlns:a16="http://schemas.microsoft.com/office/drawing/2014/main" val="1193245504"/>
                  </a:ext>
                </a:extLst>
              </a:tr>
              <a:tr h="21925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mceliece8192128</a:t>
                      </a:r>
                      <a:endParaRPr lang="ko-Kore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T="25807" marB="258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(1664 X 8192) X 8192</a:t>
                      </a:r>
                      <a:endParaRPr lang="ko-Kore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T="50292" marB="50292" anchor="ctr"/>
                </a:tc>
                <a:tc vMerge="1">
                  <a:txBody>
                    <a:bodyPr/>
                    <a:lstStyle/>
                    <a:p>
                      <a:endParaRPr lang="ko-Kore-KR" altLang="en-US" sz="800" dirty="0"/>
                    </a:p>
                  </a:txBody>
                  <a:tcPr marT="25807" marB="258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9856</a:t>
                      </a:r>
                      <a:endParaRPr lang="ko-Kore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6815744</a:t>
                      </a:r>
                      <a:endParaRPr lang="ko-Kore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9023</a:t>
                      </a:r>
                      <a:endParaRPr lang="ko-Kore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42975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2833B4E-191F-9D5C-88A7-7E983D4166F2}"/>
              </a:ext>
            </a:extLst>
          </p:cNvPr>
          <p:cNvSpPr txBox="1"/>
          <p:nvPr/>
        </p:nvSpPr>
        <p:spPr>
          <a:xfrm>
            <a:off x="-53583" y="5557104"/>
            <a:ext cx="1045297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ko" sz="1000" b="1" dirty="0">
                <a:latin typeface="+mn-ea"/>
              </a:rPr>
              <a:t>Berlekamp-Massey Decoding: Decryption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AA3AE4A-67B4-9407-4C15-099CA82A7F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022020"/>
              </p:ext>
            </p:extLst>
          </p:nvPr>
        </p:nvGraphicFramePr>
        <p:xfrm>
          <a:off x="386159" y="5759061"/>
          <a:ext cx="9003446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2537">
                  <a:extLst>
                    <a:ext uri="{9D8B030D-6E8A-4147-A177-3AD203B41FA5}">
                      <a16:colId xmlns:a16="http://schemas.microsoft.com/office/drawing/2014/main" val="2662120098"/>
                    </a:ext>
                  </a:extLst>
                </a:gridCol>
                <a:gridCol w="1221541">
                  <a:extLst>
                    <a:ext uri="{9D8B030D-6E8A-4147-A177-3AD203B41FA5}">
                      <a16:colId xmlns:a16="http://schemas.microsoft.com/office/drawing/2014/main" val="2370369181"/>
                    </a:ext>
                  </a:extLst>
                </a:gridCol>
                <a:gridCol w="1307342">
                  <a:extLst>
                    <a:ext uri="{9D8B030D-6E8A-4147-A177-3AD203B41FA5}">
                      <a16:colId xmlns:a16="http://schemas.microsoft.com/office/drawing/2014/main" val="1479062200"/>
                    </a:ext>
                  </a:extLst>
                </a:gridCol>
                <a:gridCol w="1307342">
                  <a:extLst>
                    <a:ext uri="{9D8B030D-6E8A-4147-A177-3AD203B41FA5}">
                      <a16:colId xmlns:a16="http://schemas.microsoft.com/office/drawing/2014/main" val="1535159593"/>
                    </a:ext>
                  </a:extLst>
                </a:gridCol>
                <a:gridCol w="1307342">
                  <a:extLst>
                    <a:ext uri="{9D8B030D-6E8A-4147-A177-3AD203B41FA5}">
                      <a16:colId xmlns:a16="http://schemas.microsoft.com/office/drawing/2014/main" val="454135665"/>
                    </a:ext>
                  </a:extLst>
                </a:gridCol>
                <a:gridCol w="1307342">
                  <a:extLst>
                    <a:ext uri="{9D8B030D-6E8A-4147-A177-3AD203B41FA5}">
                      <a16:colId xmlns:a16="http://schemas.microsoft.com/office/drawing/2014/main" val="1215321513"/>
                    </a:ext>
                  </a:extLst>
                </a:gridCol>
              </a:tblGrid>
              <a:tr h="13518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Berlekamp-Massey decoding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Qubits</a:t>
                      </a:r>
                      <a:endParaRPr lang="ko-Kore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Clifford gates</a:t>
                      </a:r>
                      <a:endParaRPr lang="ko-Kore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T gates</a:t>
                      </a:r>
                      <a:endParaRPr lang="ko-Kore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T-depth</a:t>
                      </a:r>
                      <a:endParaRPr lang="ko-Kore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Full depth</a:t>
                      </a:r>
                      <a:endParaRPr lang="ko-Kore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7272215"/>
                  </a:ext>
                </a:extLst>
              </a:tr>
              <a:tr h="13518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mceliece348864</a:t>
                      </a:r>
                      <a:endParaRPr lang="ko-Kore-KR" altLang="en-US" sz="800" dirty="0"/>
                    </a:p>
                  </a:txBody>
                  <a:tcPr marL="100584" marR="1005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888,492</a:t>
                      </a:r>
                      <a:endParaRPr lang="ko-Kore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12,823,392</a:t>
                      </a:r>
                      <a:endParaRPr lang="ko-Kore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579,384</a:t>
                      </a:r>
                      <a:endParaRPr lang="ko-Kore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60,800</a:t>
                      </a:r>
                      <a:endParaRPr lang="ko-Kore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363,696</a:t>
                      </a:r>
                      <a:endParaRPr lang="ko-Kore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9984896"/>
                  </a:ext>
                </a:extLst>
              </a:tr>
              <a:tr h="13518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mceliece460896</a:t>
                      </a:r>
                      <a:endParaRPr lang="ko-Kore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340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420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39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663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411</a:t>
                      </a:r>
                      <a:endParaRPr lang="ko-Kore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412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320</a:t>
                      </a:r>
                      <a:endParaRPr lang="ko-Kore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33</a:t>
                      </a:r>
                      <a:r>
                        <a:rPr lang="en-US" altLang="ko-KR" sz="800" dirty="0"/>
                        <a:t>,</a:t>
                      </a:r>
                      <a:r>
                        <a:rPr lang="en-US" altLang="ko-Kore-KR" sz="800" dirty="0"/>
                        <a:t>552</a:t>
                      </a:r>
                      <a:endParaRPr lang="ko-Kore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818</a:t>
                      </a:r>
                      <a:r>
                        <a:rPr lang="en-US" altLang="ko-KR" sz="800" dirty="0"/>
                        <a:t>,</a:t>
                      </a:r>
                      <a:r>
                        <a:rPr lang="en-US" altLang="ko-Kore-KR" sz="800" dirty="0"/>
                        <a:t>001</a:t>
                      </a:r>
                      <a:endParaRPr lang="ko-Kore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8902134"/>
                  </a:ext>
                </a:extLst>
              </a:tr>
              <a:tr h="13518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mceliece6688128</a:t>
                      </a:r>
                      <a:endParaRPr lang="ko-Kore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b="0" dirty="0"/>
                        <a:t>4</a:t>
                      </a:r>
                      <a:r>
                        <a:rPr lang="en-US" altLang="ko-KR" sz="800" b="0" dirty="0"/>
                        <a:t>,119,940</a:t>
                      </a:r>
                      <a:endParaRPr lang="ko-Kore-KR" altLang="en-US" sz="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69,909,571</a:t>
                      </a:r>
                      <a:endParaRPr lang="ko-Kore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27,172,992</a:t>
                      </a:r>
                      <a:endParaRPr lang="ko-Kore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59,072</a:t>
                      </a:r>
                      <a:endParaRPr lang="ko-Kore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1,420,385</a:t>
                      </a:r>
                      <a:endParaRPr lang="ko-Kore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8372187"/>
                  </a:ext>
                </a:extLst>
              </a:tr>
              <a:tr h="13518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mceliece8192128</a:t>
                      </a:r>
                      <a:endParaRPr lang="ko-Kore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b="0" dirty="0"/>
                        <a:t>4</a:t>
                      </a:r>
                      <a:r>
                        <a:rPr lang="en-US" altLang="ko-KR" sz="800" b="0" dirty="0"/>
                        <a:t>,119,940</a:t>
                      </a:r>
                      <a:endParaRPr lang="ko-Kore-KR" altLang="en-US" sz="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69</a:t>
                      </a:r>
                      <a:r>
                        <a:rPr lang="en-US" altLang="ko-KR" sz="800" dirty="0"/>
                        <a:t>,</a:t>
                      </a:r>
                      <a:r>
                        <a:rPr lang="en-US" altLang="ko-Kore-KR" sz="800" dirty="0"/>
                        <a:t>909</a:t>
                      </a:r>
                      <a:r>
                        <a:rPr lang="en-US" altLang="ko-KR" sz="800" dirty="0"/>
                        <a:t>,</a:t>
                      </a:r>
                      <a:r>
                        <a:rPr lang="en-US" altLang="ko-Kore-KR" sz="800" dirty="0"/>
                        <a:t>571</a:t>
                      </a:r>
                      <a:endParaRPr lang="ko-Kore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27</a:t>
                      </a:r>
                      <a:r>
                        <a:rPr lang="en-US" altLang="ko-KR" sz="800" dirty="0"/>
                        <a:t>,</a:t>
                      </a:r>
                      <a:r>
                        <a:rPr lang="en-US" altLang="ko-Kore-KR" sz="800" dirty="0"/>
                        <a:t>172</a:t>
                      </a:r>
                      <a:r>
                        <a:rPr lang="en-US" altLang="ko-KR" sz="800" dirty="0"/>
                        <a:t>,</a:t>
                      </a:r>
                      <a:r>
                        <a:rPr lang="en-US" altLang="ko-Kore-KR" sz="800" dirty="0"/>
                        <a:t>992</a:t>
                      </a:r>
                      <a:endParaRPr lang="ko-Kore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59</a:t>
                      </a:r>
                      <a:r>
                        <a:rPr lang="en-US" altLang="ko-KR" sz="800" dirty="0"/>
                        <a:t>,</a:t>
                      </a:r>
                      <a:r>
                        <a:rPr lang="en-US" altLang="ko-Kore-KR" sz="800" dirty="0"/>
                        <a:t>072</a:t>
                      </a:r>
                      <a:endParaRPr lang="ko-Kore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1</a:t>
                      </a:r>
                      <a:r>
                        <a:rPr lang="en-US" altLang="ko-KR" sz="800" dirty="0"/>
                        <a:t>,</a:t>
                      </a:r>
                      <a:r>
                        <a:rPr lang="en-US" altLang="ko-Kore-KR" sz="800" dirty="0"/>
                        <a:t>420</a:t>
                      </a:r>
                      <a:r>
                        <a:rPr lang="en-US" altLang="ko-KR" sz="800" dirty="0"/>
                        <a:t>,</a:t>
                      </a:r>
                      <a:r>
                        <a:rPr lang="en-US" altLang="ko-Kore-KR" sz="800" dirty="0"/>
                        <a:t>385</a:t>
                      </a:r>
                      <a:endParaRPr lang="ko-Kore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1882515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2D7843A-2713-1A35-421E-C55005386D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166154"/>
              </p:ext>
            </p:extLst>
          </p:nvPr>
        </p:nvGraphicFramePr>
        <p:xfrm>
          <a:off x="399280" y="3237862"/>
          <a:ext cx="9003447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7737">
                  <a:extLst>
                    <a:ext uri="{9D8B030D-6E8A-4147-A177-3AD203B41FA5}">
                      <a16:colId xmlns:a16="http://schemas.microsoft.com/office/drawing/2014/main" val="3700888408"/>
                    </a:ext>
                  </a:extLst>
                </a:gridCol>
                <a:gridCol w="1427304">
                  <a:extLst>
                    <a:ext uri="{9D8B030D-6E8A-4147-A177-3AD203B41FA5}">
                      <a16:colId xmlns:a16="http://schemas.microsoft.com/office/drawing/2014/main" val="72994636"/>
                    </a:ext>
                  </a:extLst>
                </a:gridCol>
                <a:gridCol w="613473">
                  <a:extLst>
                    <a:ext uri="{9D8B030D-6E8A-4147-A177-3AD203B41FA5}">
                      <a16:colId xmlns:a16="http://schemas.microsoft.com/office/drawing/2014/main" val="1690805119"/>
                    </a:ext>
                  </a:extLst>
                </a:gridCol>
                <a:gridCol w="952086">
                  <a:extLst>
                    <a:ext uri="{9D8B030D-6E8A-4147-A177-3AD203B41FA5}">
                      <a16:colId xmlns:a16="http://schemas.microsoft.com/office/drawing/2014/main" val="3845711044"/>
                    </a:ext>
                  </a:extLst>
                </a:gridCol>
                <a:gridCol w="952086">
                  <a:extLst>
                    <a:ext uri="{9D8B030D-6E8A-4147-A177-3AD203B41FA5}">
                      <a16:colId xmlns:a16="http://schemas.microsoft.com/office/drawing/2014/main" val="525473901"/>
                    </a:ext>
                  </a:extLst>
                </a:gridCol>
                <a:gridCol w="952086">
                  <a:extLst>
                    <a:ext uri="{9D8B030D-6E8A-4147-A177-3AD203B41FA5}">
                      <a16:colId xmlns:a16="http://schemas.microsoft.com/office/drawing/2014/main" val="2547225902"/>
                    </a:ext>
                  </a:extLst>
                </a:gridCol>
                <a:gridCol w="952086">
                  <a:extLst>
                    <a:ext uri="{9D8B030D-6E8A-4147-A177-3AD203B41FA5}">
                      <a16:colId xmlns:a16="http://schemas.microsoft.com/office/drawing/2014/main" val="226026516"/>
                    </a:ext>
                  </a:extLst>
                </a:gridCol>
                <a:gridCol w="1697452">
                  <a:extLst>
                    <a:ext uri="{9D8B030D-6E8A-4147-A177-3AD203B41FA5}">
                      <a16:colId xmlns:a16="http://schemas.microsoft.com/office/drawing/2014/main" val="3351284013"/>
                    </a:ext>
                  </a:extLst>
                </a:gridCol>
                <a:gridCol w="749137">
                  <a:extLst>
                    <a:ext uri="{9D8B030D-6E8A-4147-A177-3AD203B41FA5}">
                      <a16:colId xmlns:a16="http://schemas.microsoft.com/office/drawing/2014/main" val="2212974575"/>
                    </a:ext>
                  </a:extLst>
                </a:gridCol>
              </a:tblGrid>
              <a:tr h="13146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Matrix size</a:t>
                      </a:r>
                      <a:endParaRPr lang="ko-Kore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Method</a:t>
                      </a:r>
                      <a:endParaRPr lang="ko-Kore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Qubits</a:t>
                      </a:r>
                      <a:endParaRPr lang="ko-Kore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X</a:t>
                      </a:r>
                      <a:endParaRPr lang="ko-Kore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CX (CNOT)</a:t>
                      </a:r>
                      <a:endParaRPr lang="ko-Kore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CCX (Toffoli)</a:t>
                      </a:r>
                      <a:endParaRPr lang="ko-Kore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CCCX</a:t>
                      </a:r>
                      <a:endParaRPr lang="ko-Kore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Multi-Controlled Swap</a:t>
                      </a:r>
                      <a:endParaRPr lang="ko-Kore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Depth</a:t>
                      </a:r>
                      <a:endParaRPr lang="ko-Kore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3367502"/>
                  </a:ext>
                </a:extLst>
              </a:tr>
              <a:tr h="13146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8 x 8</a:t>
                      </a:r>
                      <a:endParaRPr lang="ko-Kore-KR" altLang="en-US" sz="800" dirty="0"/>
                    </a:p>
                  </a:txBody>
                  <a:tcPr marL="100584" marR="100584"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Gauss-Jordan Elimination</a:t>
                      </a:r>
                      <a:endParaRPr lang="ko-Kore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108</a:t>
                      </a:r>
                      <a:endParaRPr lang="ko-Kore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483</a:t>
                      </a:r>
                      <a:endParaRPr lang="ko-Kore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392</a:t>
                      </a:r>
                      <a:endParaRPr lang="ko-Kore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159</a:t>
                      </a:r>
                      <a:endParaRPr lang="ko-Kore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5262982"/>
                  </a:ext>
                </a:extLst>
              </a:tr>
              <a:tr h="13146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1</a:t>
                      </a:r>
                      <a:r>
                        <a:rPr lang="en-US" altLang="ko-KR" sz="800" dirty="0"/>
                        <a:t>6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x 16</a:t>
                      </a:r>
                      <a:endParaRPr lang="ko-Kore-KR" altLang="en-US" sz="800" dirty="0"/>
                    </a:p>
                  </a:txBody>
                  <a:tcPr marL="100584" marR="100584" anchor="ctr"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08</a:t>
                      </a:r>
                      <a:endParaRPr lang="ko-Kore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,335</a:t>
                      </a:r>
                      <a:endParaRPr lang="ko-Kore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,960</a:t>
                      </a:r>
                      <a:endParaRPr lang="ko-Kore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583</a:t>
                      </a:r>
                      <a:endParaRPr lang="en-US" altLang="ko-Kore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4714626"/>
                  </a:ext>
                </a:extLst>
              </a:tr>
              <a:tr h="13146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32 x 32</a:t>
                      </a:r>
                      <a:endParaRPr lang="ko-Kore-KR" altLang="en-US" sz="800" dirty="0"/>
                    </a:p>
                  </a:txBody>
                  <a:tcPr marL="100584" marR="100584" anchor="ctr"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1,584</a:t>
                      </a:r>
                      <a:endParaRPr lang="ko-Kore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24,335</a:t>
                      </a:r>
                      <a:endParaRPr lang="ko-Kore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22,816</a:t>
                      </a:r>
                      <a:endParaRPr lang="ko-Kore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2,199</a:t>
                      </a:r>
                      <a:endParaRPr lang="en-US" altLang="ko-Kore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8924591"/>
                  </a:ext>
                </a:extLst>
              </a:tr>
              <a:tr h="13146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48 x 48</a:t>
                      </a:r>
                      <a:endParaRPr lang="ko-Kore-KR" altLang="en-US" sz="800" dirty="0"/>
                    </a:p>
                  </a:txBody>
                  <a:tcPr marL="100584" marR="100584" anchor="ctr"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,528</a:t>
                      </a:r>
                      <a:endParaRPr lang="ko-Kore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9,383</a:t>
                      </a:r>
                      <a:endParaRPr lang="ko-Kore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5,952</a:t>
                      </a:r>
                      <a:endParaRPr lang="ko-Kore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4,839</a:t>
                      </a:r>
                      <a:endParaRPr lang="en-US" altLang="ko-Kore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042164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6E69BA5-BEAA-4E9E-83B2-587C31C876F0}"/>
              </a:ext>
            </a:extLst>
          </p:cNvPr>
          <p:cNvSpPr txBox="1"/>
          <p:nvPr/>
        </p:nvSpPr>
        <p:spPr>
          <a:xfrm>
            <a:off x="-53582" y="3020161"/>
            <a:ext cx="1045297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ko" sz="1000" b="1" dirty="0">
                <a:latin typeface="+mn-ea"/>
              </a:rPr>
              <a:t>Gauss-Jordan Elimination: Key pair, Information Set Decoding (ISD)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412719-A0E7-DBC8-12F5-EBCA80D2D98B}"/>
              </a:ext>
            </a:extLst>
          </p:cNvPr>
          <p:cNvSpPr txBox="1"/>
          <p:nvPr/>
        </p:nvSpPr>
        <p:spPr>
          <a:xfrm>
            <a:off x="9287090" y="18015"/>
            <a:ext cx="24929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ore-KR" sz="1000" b="1" dirty="0"/>
              <a:t>Information Set Decoding: Cryptanalysis</a:t>
            </a:r>
            <a:endParaRPr kumimoji="1" lang="ko-Kore-KR" altLang="en-US" sz="1000" b="1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06A24B2-5E95-1393-1F40-0387F7C7C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083089"/>
              </p:ext>
            </p:extLst>
          </p:nvPr>
        </p:nvGraphicFramePr>
        <p:xfrm>
          <a:off x="9806090" y="296001"/>
          <a:ext cx="1284007" cy="2883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523">
                  <a:extLst>
                    <a:ext uri="{9D8B030D-6E8A-4147-A177-3AD203B41FA5}">
                      <a16:colId xmlns:a16="http://schemas.microsoft.com/office/drawing/2014/main" val="1659234832"/>
                    </a:ext>
                  </a:extLst>
                </a:gridCol>
                <a:gridCol w="605484">
                  <a:extLst>
                    <a:ext uri="{9D8B030D-6E8A-4147-A177-3AD203B41FA5}">
                      <a16:colId xmlns:a16="http://schemas.microsoft.com/office/drawing/2014/main" val="1382439805"/>
                    </a:ext>
                  </a:extLst>
                </a:gridCol>
              </a:tblGrid>
              <a:tr h="45131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/>
                        <a:t>Matrix size</a:t>
                      </a:r>
                      <a:endParaRPr lang="ko-Kore-KR" altLang="en-US" sz="900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dirty="0">
                          <a:solidFill>
                            <a:schemeClr val="tx1"/>
                          </a:solidFill>
                        </a:rPr>
                        <a:t>8 x 16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028603"/>
                  </a:ext>
                </a:extLst>
              </a:tr>
              <a:tr h="38578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chemeClr val="bg1"/>
                          </a:solidFill>
                        </a:rPr>
                        <a:t>Method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900" dirty="0"/>
                        <a:t>QISD</a:t>
                      </a:r>
                      <a:endParaRPr lang="ko-Kore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9473731"/>
                  </a:ext>
                </a:extLst>
              </a:tr>
              <a:tr h="38578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chemeClr val="bg1"/>
                          </a:solidFill>
                        </a:rPr>
                        <a:t>Qubits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marL="100584" marR="10058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/>
                        <a:t>431</a:t>
                      </a:r>
                      <a:endParaRPr lang="ko-Kore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3946738"/>
                  </a:ext>
                </a:extLst>
              </a:tr>
              <a:tr h="385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900" b="1" dirty="0">
                          <a:solidFill>
                            <a:schemeClr val="bg1"/>
                          </a:solidFill>
                        </a:rPr>
                        <a:t>Clifford gates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marL="100584" marR="10058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900" dirty="0"/>
                        <a:t>10,814</a:t>
                      </a:r>
                      <a:endParaRPr lang="ko-Kore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7347467"/>
                  </a:ext>
                </a:extLst>
              </a:tr>
              <a:tr h="385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900" b="1" dirty="0">
                          <a:solidFill>
                            <a:schemeClr val="bg1"/>
                          </a:solidFill>
                        </a:rPr>
                        <a:t>T gates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marL="100584" marR="10058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900" dirty="0"/>
                        <a:t>10,154</a:t>
                      </a:r>
                      <a:endParaRPr lang="ko-Kore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0210610"/>
                  </a:ext>
                </a:extLst>
              </a:tr>
              <a:tr h="47107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chemeClr val="bg1"/>
                          </a:solidFill>
                        </a:rPr>
                        <a:t>Multi-</a:t>
                      </a:r>
                    </a:p>
                    <a:p>
                      <a:pPr algn="ctr"/>
                      <a:r>
                        <a:rPr lang="en-US" altLang="ko-Kore-KR" sz="900" b="1" dirty="0">
                          <a:solidFill>
                            <a:schemeClr val="bg1"/>
                          </a:solidFill>
                        </a:rPr>
                        <a:t>Controlled Swap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marL="100584" marR="10058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900" dirty="0"/>
                        <a:t>6,752</a:t>
                      </a:r>
                      <a:endParaRPr lang="ko-Kore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0384009"/>
                  </a:ext>
                </a:extLst>
              </a:tr>
              <a:tr h="385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900" b="1" dirty="0">
                          <a:solidFill>
                            <a:schemeClr val="bg1"/>
                          </a:solidFill>
                        </a:rPr>
                        <a:t>Depth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marL="100584" marR="10058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900" dirty="0"/>
                        <a:t>1,319</a:t>
                      </a:r>
                      <a:endParaRPr lang="ko-Kore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3734102"/>
                  </a:ext>
                </a:extLst>
              </a:tr>
            </a:tbl>
          </a:graphicData>
        </a:graphic>
      </p:graphicFrame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E6612851-4A20-C86F-8144-EEB24443EA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46048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/>
          <p:nvPr/>
        </p:nvSpPr>
        <p:spPr>
          <a:xfrm>
            <a:off x="309150" y="168558"/>
            <a:ext cx="11526600" cy="87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7"/>
          <p:cNvSpPr txBox="1"/>
          <p:nvPr/>
        </p:nvSpPr>
        <p:spPr>
          <a:xfrm>
            <a:off x="1211083" y="2913489"/>
            <a:ext cx="9722733" cy="1031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5500" dirty="0"/>
              <a:t>SHA-3 </a:t>
            </a:r>
            <a:r>
              <a:rPr lang="ko-KR" altLang="en-US" sz="5500" dirty="0"/>
              <a:t>양자 회로 구현</a:t>
            </a:r>
            <a:endParaRPr sz="55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342F31-10B6-9D74-AA5F-8344F98A93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46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995033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6CE2B3-335F-BCBA-A645-03C003F2CB45}"/>
              </a:ext>
            </a:extLst>
          </p:cNvPr>
          <p:cNvSpPr txBox="1"/>
          <p:nvPr/>
        </p:nvSpPr>
        <p:spPr>
          <a:xfrm>
            <a:off x="0" y="1199037"/>
            <a:ext cx="11536171" cy="3247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ore-KR" sz="2400" dirty="0"/>
              <a:t>Encapsulation, Decapsulation</a:t>
            </a:r>
            <a:r>
              <a:rPr kumimoji="1" lang="ko-Kore-KR" altLang="en-US" sz="2400" dirty="0"/>
              <a:t>에 사용되는 </a:t>
            </a:r>
            <a:r>
              <a:rPr kumimoji="1" lang="en-US" altLang="ko-KR" sz="2400" b="1" dirty="0"/>
              <a:t>SHA-3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(Keccak) </a:t>
            </a:r>
            <a:r>
              <a:rPr kumimoji="1" lang="ko-Kore-KR" altLang="en-US" sz="2400" b="1" dirty="0"/>
              <a:t>해시 함수 양자 회로 최적화</a:t>
            </a:r>
            <a:endParaRPr kumimoji="1" lang="en-US" altLang="ko-Kore-KR" sz="2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1" lang="en-US" altLang="ko-Kore-KR" sz="5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ko-Kore-KR" sz="2200" dirty="0"/>
              <a:t>Classic McEliece: </a:t>
            </a:r>
            <a:r>
              <a:rPr kumimoji="1" lang="en-US" altLang="ko-Kore-KR" sz="2200" b="1" dirty="0"/>
              <a:t>SHAKE-256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1" lang="en-US" altLang="ko-Kore-KR" sz="2200" b="1" dirty="0"/>
          </a:p>
          <a:p>
            <a:pPr lvl="1"/>
            <a:endParaRPr kumimoji="1" lang="en-US" altLang="ko-Kore-KR" sz="22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ko-Kore-KR" sz="2200" dirty="0"/>
              <a:t>HQC:</a:t>
            </a:r>
            <a:r>
              <a:rPr kumimoji="1" lang="ko-Kore-KR" altLang="en-US" sz="2200" dirty="0"/>
              <a:t> </a:t>
            </a:r>
            <a:r>
              <a:rPr kumimoji="1" lang="en-US" altLang="ko-Kore-KR" sz="2200" b="1" dirty="0"/>
              <a:t>S</a:t>
            </a:r>
            <a:r>
              <a:rPr kumimoji="1" lang="en-US" altLang="ko-KR" sz="2200" b="1" dirty="0"/>
              <a:t>HAKE-256</a:t>
            </a:r>
            <a:endParaRPr kumimoji="1" lang="en-US" altLang="ko-Kore-KR" sz="22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1" lang="en-US" altLang="ko-Kore-KR" sz="2200" dirty="0"/>
          </a:p>
          <a:p>
            <a:pPr lvl="1"/>
            <a:endParaRPr kumimoji="1" lang="en-US" altLang="ko-Kore-KR" sz="22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ko-Kore-KR" sz="2200" dirty="0"/>
              <a:t>BIKE: </a:t>
            </a:r>
            <a:r>
              <a:rPr kumimoji="1" lang="en-US" altLang="ko-Kore-KR" sz="2200" b="1" dirty="0"/>
              <a:t>SHAKE-256, SHA3-384</a:t>
            </a:r>
            <a:endParaRPr kumimoji="1" lang="ko-Kore-KR" altLang="en-US" sz="22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1" lang="ko-Kore-KR" altLang="en-US" sz="22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5FA9B60-642C-46B9-F4A4-86AA511C6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592" y="2085124"/>
            <a:ext cx="8549640" cy="3542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8AB3659-D48B-2C70-5DB4-667AD582D6B8}"/>
              </a:ext>
            </a:extLst>
          </p:cNvPr>
          <p:cNvSpPr/>
          <p:nvPr/>
        </p:nvSpPr>
        <p:spPr>
          <a:xfrm>
            <a:off x="7959465" y="2078498"/>
            <a:ext cx="1577008" cy="354211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EFD2B54-63D4-B3CA-B6EA-A4E8B947D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471" y="3099458"/>
            <a:ext cx="9670073" cy="3297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4596C6A-AF1E-2082-76CD-8B6BD72882EF}"/>
              </a:ext>
            </a:extLst>
          </p:cNvPr>
          <p:cNvSpPr/>
          <p:nvPr/>
        </p:nvSpPr>
        <p:spPr>
          <a:xfrm>
            <a:off x="7091450" y="3071048"/>
            <a:ext cx="1351719" cy="354211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C8B7ADB-5BC8-474F-BAD5-15D5ECA22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846" y="4132082"/>
            <a:ext cx="8549640" cy="12315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E34BF2-276E-CC73-6690-C90DC5E9567B}"/>
              </a:ext>
            </a:extLst>
          </p:cNvPr>
          <p:cNvSpPr/>
          <p:nvPr/>
        </p:nvSpPr>
        <p:spPr>
          <a:xfrm>
            <a:off x="4328373" y="4424454"/>
            <a:ext cx="1073423" cy="354211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DFAA3E-CE79-04AD-D58F-115D4C5DB9E6}"/>
              </a:ext>
            </a:extLst>
          </p:cNvPr>
          <p:cNvSpPr/>
          <p:nvPr/>
        </p:nvSpPr>
        <p:spPr>
          <a:xfrm>
            <a:off x="4129591" y="4981383"/>
            <a:ext cx="1212570" cy="354211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9" name="Google Shape;167;p28">
            <a:extLst>
              <a:ext uri="{FF2B5EF4-FFF2-40B4-BE49-F238E27FC236}">
                <a16:creationId xmlns:a16="http://schemas.microsoft.com/office/drawing/2014/main" id="{53BC7F83-EB29-2DAE-8272-F99562607A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altLang="ko" b="1" dirty="0"/>
              <a:t>SHA3 </a:t>
            </a:r>
            <a:r>
              <a:rPr lang="ko" altLang="ko-Kore-KR" dirty="0"/>
              <a:t>양자 구현</a:t>
            </a:r>
            <a:r>
              <a:rPr lang="en-US" altLang="ko" dirty="0"/>
              <a:t>: </a:t>
            </a:r>
            <a:r>
              <a:rPr lang="en-US" altLang="ko" b="1" dirty="0"/>
              <a:t>SHAKE-256, SHA3-384</a:t>
            </a:r>
            <a:endParaRPr b="1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2DDDB3-AF90-403A-7BB7-9C1E823B0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47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097110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/>
        </p:nvSpPr>
        <p:spPr>
          <a:xfrm>
            <a:off x="2056750" y="5829600"/>
            <a:ext cx="378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AFC87961-2D37-A19F-DBFD-47E30F4523D9}"/>
              </a:ext>
            </a:extLst>
          </p:cNvPr>
          <p:cNvSpPr/>
          <p:nvPr/>
        </p:nvSpPr>
        <p:spPr>
          <a:xfrm>
            <a:off x="190123" y="136525"/>
            <a:ext cx="11651810" cy="91367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A22FDA-A132-C4C7-5EF3-A5CAB29C4A20}"/>
              </a:ext>
            </a:extLst>
          </p:cNvPr>
          <p:cNvSpPr txBox="1"/>
          <p:nvPr/>
        </p:nvSpPr>
        <p:spPr>
          <a:xfrm>
            <a:off x="0" y="77131"/>
            <a:ext cx="70086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200" b="1" dirty="0">
                <a:solidFill>
                  <a:schemeClr val="accent1"/>
                </a:solidFill>
              </a:rPr>
              <a:t>파랑</a:t>
            </a:r>
            <a:r>
              <a:rPr kumimoji="1" lang="en-US" altLang="ko-KR" sz="2200" b="1" dirty="0">
                <a:solidFill>
                  <a:schemeClr val="accent1"/>
                </a:solidFill>
              </a:rPr>
              <a:t>: </a:t>
            </a:r>
            <a:r>
              <a:rPr kumimoji="1" lang="ko-KR" altLang="en-US" sz="2200" b="1" dirty="0">
                <a:solidFill>
                  <a:schemeClr val="accent1"/>
                </a:solidFill>
              </a:rPr>
              <a:t>구현 완료</a:t>
            </a:r>
            <a:r>
              <a:rPr kumimoji="1" lang="en-US" altLang="ko-KR" sz="2200" b="1" dirty="0">
                <a:solidFill>
                  <a:schemeClr val="accent1"/>
                </a:solidFill>
              </a:rPr>
              <a:t>,</a:t>
            </a:r>
            <a:r>
              <a:rPr kumimoji="1" lang="ko-KR" altLang="en-US" sz="2200" b="1" dirty="0">
                <a:solidFill>
                  <a:srgbClr val="C00000"/>
                </a:solidFill>
              </a:rPr>
              <a:t> </a:t>
            </a:r>
            <a:r>
              <a:rPr kumimoji="1" lang="ko-KR" altLang="en-US" sz="2200" b="1" dirty="0">
                <a:solidFill>
                  <a:schemeClr val="accent2"/>
                </a:solidFill>
              </a:rPr>
              <a:t>주황</a:t>
            </a:r>
            <a:r>
              <a:rPr kumimoji="1" lang="en-US" altLang="ko-KR" sz="2200" b="1" dirty="0">
                <a:solidFill>
                  <a:schemeClr val="accent2"/>
                </a:solidFill>
              </a:rPr>
              <a:t>: </a:t>
            </a:r>
            <a:r>
              <a:rPr kumimoji="1" lang="ko-KR" altLang="en-US" sz="2200" b="1" dirty="0">
                <a:solidFill>
                  <a:schemeClr val="accent2"/>
                </a:solidFill>
              </a:rPr>
              <a:t>메모리 이슈</a:t>
            </a:r>
            <a:r>
              <a:rPr kumimoji="1" lang="en-US" altLang="ko-KR" sz="2200" b="1" dirty="0">
                <a:solidFill>
                  <a:schemeClr val="accent2"/>
                </a:solidFill>
              </a:rPr>
              <a:t>, </a:t>
            </a:r>
            <a:r>
              <a:rPr kumimoji="1" lang="ko-KR" altLang="en-US" sz="2200" b="1" dirty="0">
                <a:solidFill>
                  <a:srgbClr val="C00000"/>
                </a:solidFill>
              </a:rPr>
              <a:t>빨강</a:t>
            </a:r>
            <a:r>
              <a:rPr kumimoji="1" lang="en-US" altLang="ko-KR" sz="2200" b="1" dirty="0">
                <a:solidFill>
                  <a:srgbClr val="C00000"/>
                </a:solidFill>
              </a:rPr>
              <a:t>: </a:t>
            </a:r>
            <a:r>
              <a:rPr kumimoji="1" lang="ko-KR" altLang="en-US" sz="2200" b="1" dirty="0">
                <a:solidFill>
                  <a:srgbClr val="C00000"/>
                </a:solidFill>
              </a:rPr>
              <a:t>구현 미완료</a:t>
            </a:r>
            <a:endParaRPr kumimoji="1" lang="ko-Kore-KR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C29730AA-9BF0-55EE-88CB-EA027D2AFD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0130312"/>
                  </p:ext>
                </p:extLst>
              </p:nvPr>
            </p:nvGraphicFramePr>
            <p:xfrm>
              <a:off x="190123" y="540080"/>
              <a:ext cx="11731110" cy="62619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55185">
                      <a:extLst>
                        <a:ext uri="{9D8B030D-6E8A-4147-A177-3AD203B41FA5}">
                          <a16:colId xmlns:a16="http://schemas.microsoft.com/office/drawing/2014/main" val="827069777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798006651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3840252995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106788732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634148424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346097689"/>
                        </a:ext>
                      </a:extLst>
                    </a:gridCol>
                  </a:tblGrid>
                  <a:tr h="19849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Code-based PQC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Function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Version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Key Operation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Formular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8291709"/>
                      </a:ext>
                    </a:extLst>
                  </a:tr>
                  <a:tr h="471624">
                    <a:tc rowSpan="1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1" dirty="0">
                              <a:solidFill>
                                <a:schemeClr val="accent1"/>
                              </a:solidFill>
                            </a:rPr>
                            <a:t>Classic McEliece</a:t>
                          </a:r>
                          <a:endParaRPr lang="ko-Kore-KR" altLang="en-US" sz="16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Key Pair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mceliece334864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Binary Field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𝟏𝟐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Arithmetic</a:t>
                          </a: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Multiplication, Squaring, Inversion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ko-Kore-KR" sz="1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kumimoji="1" lang="en-US" altLang="ko-Kore-KR" sz="1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ko-KR" sz="10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kumimoji="1" lang="en-US" altLang="ko-Kore-KR" sz="1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kumimoji="1" lang="en-US" altLang="ko-Kore-KR" sz="1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kumimoji="1" lang="en-US" altLang="ko-Kore-KR" sz="1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kumimoji="1" lang="en-US" altLang="ko-Kore-KR" sz="1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kumimoji="1" lang="en-US" altLang="ko-Kore-KR" sz="1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kumimoji="1" lang="en-US" altLang="ko-Kore-KR" sz="1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1" lang="en-US" altLang="ko-Kore-KR" sz="1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1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ore-KR" sz="1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kumimoji="1" lang="en-US" altLang="ko-Kore-KR" sz="1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97709390"/>
                      </a:ext>
                    </a:extLst>
                  </a:tr>
                  <a:tr h="54864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mceliece460896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mceliece6688128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mceliece8192128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Binary Field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𝟏𝟑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Arithmetic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sz="8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39004357"/>
                      </a:ext>
                    </a:extLst>
                  </a:tr>
                  <a:tr h="12192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Key Pair &amp; Cryptanalysis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All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Gauss-Jordan Elimination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acc>
                                <m:accPr>
                                  <m:chr m:val="̃"/>
                                  <m:ctrlPr>
                                    <a:rPr kumimoji="1" lang="en-US" altLang="ko-Kore-KR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ko-Kore-KR" sz="9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  <m:r>
                                <a:rPr kumimoji="1" lang="en-US" altLang="ko-Kore-KR" sz="900" b="0" i="1" smtClean="0">
                                  <a:latin typeface="Cambria Math" panose="02040503050406030204" pitchFamily="18" charset="0"/>
                                </a:rPr>
                                <m:t> →</m:t>
                              </m:r>
                              <m:r>
                                <a:rPr kumimoji="1" lang="en-US" altLang="ko-Kore-KR" sz="9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kumimoji="1" lang="en-US" altLang="ko-Kore-KR" sz="9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altLang="ko-Kore-KR" sz="900" b="0" dirty="0"/>
                            <a:t>(Systematic),  Inverse Matrix</a:t>
                          </a:r>
                          <a:endParaRPr lang="ko-Kore-KR" altLang="en-US" sz="9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63816213"/>
                      </a:ext>
                    </a:extLst>
                  </a:tr>
                  <a:tr h="133399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Encryption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(Encoding)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mceliece334864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(Matrix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Vector) </a:t>
                          </a:r>
                        </a:p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Multiplication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(768 X 3488 )  X 3488 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𝐻𝑒</m:t>
                                </m:r>
                              </m:oMath>
                            </m:oMathPara>
                          </a14:m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87642211"/>
                      </a:ext>
                    </a:extLst>
                  </a:tr>
                  <a:tr h="133399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mceliece460896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(1248 X 4608 )  X 4608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9975618"/>
                      </a:ext>
                    </a:extLst>
                  </a:tr>
                  <a:tr h="133399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mceliece6688128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(1664 X 6688 )  X 6688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9571193"/>
                      </a:ext>
                    </a:extLst>
                  </a:tr>
                  <a:tr h="133399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mceliece8192128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(1664 X 8192 )  X 8192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7842904"/>
                      </a:ext>
                    </a:extLst>
                  </a:tr>
                  <a:tr h="213994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Decryption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(Decoding)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mceliece334864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Berlekamp-Massey</a:t>
                          </a:r>
                        </a:p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Decoding Algorithm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𝟏𝟐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000" b="1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ore-KR" sz="1000" b="1" i="1" baseline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ore-KR" sz="1000" b="1" i="1" baseline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𝟔𝟒</m:t>
                              </m:r>
                            </m:oMath>
                          </a14:m>
                          <a:r>
                            <a:rPr lang="en-US" altLang="ko-Kore-KR" sz="1000" b="1" baseline="0" dirty="0">
                              <a:solidFill>
                                <a:schemeClr val="accent1"/>
                              </a:solidFill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000" b="1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oMath>
                          </a14:m>
                          <a:r>
                            <a:rPr lang="en-US" altLang="ko-Kore-KR" sz="1000" b="1" baseline="0" dirty="0">
                              <a:solidFill>
                                <a:schemeClr val="accent1"/>
                              </a:solidFill>
                            </a:rPr>
                            <a:t>: error count)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Decode</a:t>
                          </a:r>
                          <a:r>
                            <a:rPr lang="ko-KR" altLang="en-US" sz="1000" dirty="0"/>
                            <a:t> </a:t>
                          </a:r>
                          <a:r>
                            <a:rPr lang="en-US" altLang="ko-Kore-KR" sz="1000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ore-KR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ore-KR" sz="1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</m:oMath>
                          </a14:m>
                          <a:r>
                            <a:rPr lang="en-US" altLang="ko-Kore-KR" sz="1000" dirty="0"/>
                            <a:t>Key)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92833123"/>
                      </a:ext>
                    </a:extLst>
                  </a:tr>
                  <a:tr h="133955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mceliece460896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𝟏𝟑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kumimoji="1" lang="en-US" altLang="ko-Kore-KR" sz="1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000" b="1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ore-KR" sz="1000" b="1" i="1" baseline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ore-KR" sz="1000" b="1" i="1" baseline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873070"/>
                      </a:ext>
                    </a:extLst>
                  </a:tr>
                  <a:tr h="133955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mceliece6688128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𝟏𝟑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kumimoji="1" lang="en-US" altLang="ko-Kore-KR" sz="1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000" b="1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ore-KR" sz="1000" b="1" i="1" baseline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ore-KR" sz="1000" b="1" i="1" baseline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𝟏𝟐𝟖</m:t>
                              </m:r>
                            </m:oMath>
                          </a14:m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4754773"/>
                      </a:ext>
                    </a:extLst>
                  </a:tr>
                  <a:tr h="133955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mceliece8192128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𝟏𝟑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000" b="1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ore-KR" sz="1000" b="1" i="1" baseline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ore-KR" sz="1000" b="1" i="1" baseline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𝟏𝟐𝟖</m:t>
                              </m:r>
                            </m:oMath>
                          </a14:m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61941445"/>
                      </a:ext>
                    </a:extLst>
                  </a:tr>
                  <a:tr h="213438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Encapsulation, Decapsulation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All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Hash Function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SHAKE-256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37192444"/>
                      </a:ext>
                    </a:extLst>
                  </a:tr>
                  <a:tr h="213994">
                    <a:tc rowSpan="10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1" dirty="0">
                              <a:solidFill>
                                <a:schemeClr val="accent1"/>
                              </a:solidFill>
                            </a:rPr>
                            <a:t>BI</a:t>
                          </a:r>
                          <a:r>
                            <a:rPr lang="en-US" altLang="ko-Kore-KR" sz="1600" b="1" dirty="0">
                              <a:solidFill>
                                <a:schemeClr val="accent2"/>
                              </a:solidFill>
                            </a:rPr>
                            <a:t>K</a:t>
                          </a:r>
                          <a:r>
                            <a:rPr lang="en-US" altLang="ko-Kore-KR" sz="1600" b="1" dirty="0">
                              <a:solidFill>
                                <a:srgbClr val="C00000"/>
                              </a:solidFill>
                            </a:rPr>
                            <a:t>E</a:t>
                          </a:r>
                          <a:endParaRPr lang="ko-Kore-KR" altLang="en-US" sz="16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Key Pair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Addition, Multiplication</a:t>
                          </a:r>
                          <a:endParaRPr lang="ko-Kore-KR" altLang="en-US" sz="100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𝟏𝟐𝟑𝟐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ko-Kore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ore-KR" sz="1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ore-KR" sz="10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ko-Kore-KR" sz="1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81430039"/>
                      </a:ext>
                    </a:extLst>
                  </a:tr>
                  <a:tr h="214883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𝟐𝟒𝟔𝟓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𝟖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9656249"/>
                      </a:ext>
                    </a:extLst>
                  </a:tr>
                  <a:tr h="21403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𝟒𝟎𝟗𝟕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6913120"/>
                      </a:ext>
                    </a:extLst>
                  </a:tr>
                  <a:tr h="213994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Encryption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Addition, Multiplication</a:t>
                          </a:r>
                          <a:endParaRPr lang="ko-Kore-KR" altLang="en-US" sz="100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𝟏𝟐𝟑𝟐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ko-Kore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ko-Kore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oMath>
                            </m:oMathPara>
                          </a14:m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3165082"/>
                      </a:ext>
                    </a:extLst>
                  </a:tr>
                  <a:tr h="214883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𝟐𝟒𝟔𝟓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𝟖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55401"/>
                      </a:ext>
                    </a:extLst>
                  </a:tr>
                  <a:tr h="21403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𝟒𝟎𝟗𝟕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9217730"/>
                      </a:ext>
                    </a:extLst>
                  </a:tr>
                  <a:tr h="213994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Decryption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rgbClr val="C00000"/>
                              </a:solidFill>
                            </a:rPr>
                            <a:t>Black-Gray-Flip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rgbClr val="C00000"/>
                              </a:solidFill>
                            </a:rPr>
                            <a:t>Decoding Algorithm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𝟏𝟐𝟑𝟐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Decode</a:t>
                          </a:r>
                          <a:r>
                            <a:rPr lang="ko-KR" altLang="en-US" sz="1000" dirty="0"/>
                            <a:t> </a:t>
                          </a:r>
                          <a:r>
                            <a:rPr lang="en-US" altLang="ko-Kore-KR" sz="1000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ore-KR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ore-KR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ore-KR" sz="1000" dirty="0"/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ore-KR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ore-KR" sz="1000" dirty="0"/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ore-KR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ore-KR" sz="1000" dirty="0"/>
                            <a:t>)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13483382"/>
                      </a:ext>
                    </a:extLst>
                  </a:tr>
                  <a:tr h="214883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𝟐𝟒𝟔𝟓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𝟖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796892"/>
                      </a:ext>
                    </a:extLst>
                  </a:tr>
                  <a:tr h="21403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𝟒𝟎𝟗𝟕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7165476"/>
                      </a:ext>
                    </a:extLst>
                  </a:tr>
                  <a:tr h="213438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Encapsulation, Decapsulation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All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Hash Function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SHAKE-256, SHA3-384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481284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C29730AA-9BF0-55EE-88CB-EA027D2AFD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0130312"/>
                  </p:ext>
                </p:extLst>
              </p:nvPr>
            </p:nvGraphicFramePr>
            <p:xfrm>
              <a:off x="190123" y="540080"/>
              <a:ext cx="11731110" cy="62619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55185">
                      <a:extLst>
                        <a:ext uri="{9D8B030D-6E8A-4147-A177-3AD203B41FA5}">
                          <a16:colId xmlns:a16="http://schemas.microsoft.com/office/drawing/2014/main" val="827069777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798006651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3840252995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106788732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634148424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346097689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Code-based PQC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Function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Version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Key Operation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Formular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8291709"/>
                      </a:ext>
                    </a:extLst>
                  </a:tr>
                  <a:tr h="471624">
                    <a:tc rowSpan="1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1" dirty="0">
                              <a:solidFill>
                                <a:schemeClr val="accent1"/>
                              </a:solidFill>
                            </a:rPr>
                            <a:t>Classic McEliece</a:t>
                          </a:r>
                          <a:endParaRPr lang="ko-Kore-KR" altLang="en-US" sz="16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Key Pair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mceliece334864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649" t="-62162" r="-201299" b="-1183784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Multiplication, Squaring, Inversion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28750" r="-1299" b="-49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7709390"/>
                      </a:ext>
                    </a:extLst>
                  </a:tr>
                  <a:tr h="54864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mceliece460896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mceliece6688128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mceliece8192128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649" t="-139535" r="-201299" b="-918605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sz="8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39004357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Key Pair &amp; Cryptanalysis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All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Gauss-Jordan Elimination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542105" r="-1299" b="-1978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3816213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Encryption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(Encoding)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mceliece334864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649" t="-158442" r="-201299" b="-3883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(768 X 3488 )  X 3488 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158442" r="-1299" b="-3883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7642211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mceliece460896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(1248 X 4608 )  X 4608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9975618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mceliece6688128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(1664 X 6688 )  X 6688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9571193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mceliece8192128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(1664 X 8192 )  X 8192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7842904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Decryption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(Decoding)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mceliece334864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Berlekamp-Massey</a:t>
                          </a:r>
                        </a:p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Decoding Algorithm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995000" r="-101299" b="-1395000"/>
                          </a:stretch>
                        </a:blipFill>
                      </a:tcPr>
                    </a:tc>
                    <a:tc rowSpan="4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251899" r="-1299" b="-278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833123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mceliece460896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095000" r="-101299" b="-1295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873070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mceliece6688128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195000" r="-101299" b="-1195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4754773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mceliece8192128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363158" r="-101299" b="-1157895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61941445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Encapsulation, Decapsulation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All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Hash Function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SHAKE-256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37192444"/>
                      </a:ext>
                    </a:extLst>
                  </a:tr>
                  <a:tr h="250381">
                    <a:tc rowSpan="10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1" dirty="0">
                              <a:solidFill>
                                <a:schemeClr val="accent1"/>
                              </a:solidFill>
                            </a:rPr>
                            <a:t>BI</a:t>
                          </a:r>
                          <a:r>
                            <a:rPr lang="en-US" altLang="ko-Kore-KR" sz="1600" b="1" dirty="0">
                              <a:solidFill>
                                <a:schemeClr val="accent2"/>
                              </a:solidFill>
                            </a:rPr>
                            <a:t>K</a:t>
                          </a:r>
                          <a:r>
                            <a:rPr lang="en-US" altLang="ko-Kore-KR" sz="1600" b="1" dirty="0">
                              <a:solidFill>
                                <a:srgbClr val="C00000"/>
                              </a:solidFill>
                            </a:rPr>
                            <a:t>E</a:t>
                          </a:r>
                          <a:endParaRPr lang="ko-Kore-KR" altLang="en-US" sz="16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Key Pair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Addition, Multiplication</a:t>
                          </a:r>
                          <a:endParaRPr lang="ko-Kore-KR" altLang="en-US" sz="100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568421" r="-101299" b="-952632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505085" r="-1299" b="-2389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1430039"/>
                      </a:ext>
                    </a:extLst>
                  </a:tr>
                  <a:tr h="252222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585000" r="-101299" b="-805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9656249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685000" r="-101299" b="-705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6913120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Encryption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Addition, Multiplication</a:t>
                          </a:r>
                          <a:endParaRPr lang="ko-Kore-KR" altLang="en-US" sz="100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785000" r="-101299" b="-605000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605085" r="-1299" b="-1389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3165082"/>
                      </a:ext>
                    </a:extLst>
                  </a:tr>
                  <a:tr h="252222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885000" r="-101299" b="-505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55401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2089474" r="-101299" b="-431579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9217730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Decryption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rgbClr val="C00000"/>
                              </a:solidFill>
                            </a:rPr>
                            <a:t>Black-Gray-Flip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rgbClr val="C00000"/>
                              </a:solidFill>
                            </a:rPr>
                            <a:t>Decoding Algorithm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2080000" r="-101299" b="-310000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693333" r="-1299" b="-3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3483382"/>
                      </a:ext>
                    </a:extLst>
                  </a:tr>
                  <a:tr h="252222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2180000" r="-101299" b="-210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796892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2280000" r="-101299" b="-110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7165476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Encapsulation, Decapsulation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All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Hash Function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SHAKE-256, SHA3-384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4812841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E5DD0F3E-6817-05AA-E1AD-EE4E0D6FC5CE}"/>
              </a:ext>
            </a:extLst>
          </p:cNvPr>
          <p:cNvSpPr/>
          <p:nvPr/>
        </p:nvSpPr>
        <p:spPr>
          <a:xfrm>
            <a:off x="6042764" y="4047891"/>
            <a:ext cx="3939436" cy="278781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C6FB36-2EB4-2689-2D51-516A7D88E8A6}"/>
              </a:ext>
            </a:extLst>
          </p:cNvPr>
          <p:cNvSpPr/>
          <p:nvPr/>
        </p:nvSpPr>
        <p:spPr>
          <a:xfrm>
            <a:off x="6055678" y="6553734"/>
            <a:ext cx="3939436" cy="278781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5247716-FD9A-C184-E3DF-8EF43327DA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48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973206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AFC87961-2D37-A19F-DBFD-47E30F4523D9}"/>
              </a:ext>
            </a:extLst>
          </p:cNvPr>
          <p:cNvSpPr/>
          <p:nvPr/>
        </p:nvSpPr>
        <p:spPr>
          <a:xfrm>
            <a:off x="190123" y="136525"/>
            <a:ext cx="11651810" cy="91367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297C0B-8429-9B60-6063-855A68E1F771}"/>
              </a:ext>
            </a:extLst>
          </p:cNvPr>
          <p:cNvSpPr txBox="1"/>
          <p:nvPr/>
        </p:nvSpPr>
        <p:spPr>
          <a:xfrm>
            <a:off x="0" y="77131"/>
            <a:ext cx="70086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200" b="1" dirty="0">
                <a:solidFill>
                  <a:schemeClr val="accent1"/>
                </a:solidFill>
              </a:rPr>
              <a:t>파랑</a:t>
            </a:r>
            <a:r>
              <a:rPr kumimoji="1" lang="en-US" altLang="ko-KR" sz="2200" b="1" dirty="0">
                <a:solidFill>
                  <a:schemeClr val="accent1"/>
                </a:solidFill>
              </a:rPr>
              <a:t>: </a:t>
            </a:r>
            <a:r>
              <a:rPr kumimoji="1" lang="ko-KR" altLang="en-US" sz="2200" b="1" dirty="0">
                <a:solidFill>
                  <a:schemeClr val="accent1"/>
                </a:solidFill>
              </a:rPr>
              <a:t>구현 완료</a:t>
            </a:r>
            <a:r>
              <a:rPr kumimoji="1" lang="en-US" altLang="ko-KR" sz="2200" b="1" dirty="0">
                <a:solidFill>
                  <a:schemeClr val="accent1"/>
                </a:solidFill>
              </a:rPr>
              <a:t>,</a:t>
            </a:r>
            <a:r>
              <a:rPr kumimoji="1" lang="ko-KR" altLang="en-US" sz="2200" b="1" dirty="0">
                <a:solidFill>
                  <a:srgbClr val="C00000"/>
                </a:solidFill>
              </a:rPr>
              <a:t> </a:t>
            </a:r>
            <a:r>
              <a:rPr kumimoji="1" lang="ko-KR" altLang="en-US" sz="2200" b="1" dirty="0">
                <a:solidFill>
                  <a:schemeClr val="accent2"/>
                </a:solidFill>
              </a:rPr>
              <a:t>주황</a:t>
            </a:r>
            <a:r>
              <a:rPr kumimoji="1" lang="en-US" altLang="ko-KR" sz="2200" b="1" dirty="0">
                <a:solidFill>
                  <a:schemeClr val="accent2"/>
                </a:solidFill>
              </a:rPr>
              <a:t>: </a:t>
            </a:r>
            <a:r>
              <a:rPr kumimoji="1" lang="ko-KR" altLang="en-US" sz="2200" b="1" dirty="0">
                <a:solidFill>
                  <a:schemeClr val="accent2"/>
                </a:solidFill>
              </a:rPr>
              <a:t>메모리 이슈</a:t>
            </a:r>
            <a:r>
              <a:rPr kumimoji="1" lang="en-US" altLang="ko-KR" sz="2200" b="1" dirty="0">
                <a:solidFill>
                  <a:schemeClr val="accent2"/>
                </a:solidFill>
              </a:rPr>
              <a:t>, </a:t>
            </a:r>
            <a:r>
              <a:rPr kumimoji="1" lang="ko-KR" altLang="en-US" sz="2200" b="1" dirty="0">
                <a:solidFill>
                  <a:srgbClr val="C00000"/>
                </a:solidFill>
              </a:rPr>
              <a:t>빨강</a:t>
            </a:r>
            <a:r>
              <a:rPr kumimoji="1" lang="en-US" altLang="ko-KR" sz="2200" b="1" dirty="0">
                <a:solidFill>
                  <a:srgbClr val="C00000"/>
                </a:solidFill>
              </a:rPr>
              <a:t>: </a:t>
            </a:r>
            <a:r>
              <a:rPr kumimoji="1" lang="ko-KR" altLang="en-US" sz="2200" b="1" dirty="0">
                <a:solidFill>
                  <a:srgbClr val="C00000"/>
                </a:solidFill>
              </a:rPr>
              <a:t>구현 미완료</a:t>
            </a:r>
            <a:endParaRPr kumimoji="1" lang="ko-Kore-KR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7">
                <a:extLst>
                  <a:ext uri="{FF2B5EF4-FFF2-40B4-BE49-F238E27FC236}">
                    <a16:creationId xmlns:a16="http://schemas.microsoft.com/office/drawing/2014/main" id="{C2D51895-4BD0-3AFC-1039-C1A2DBBA01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2712697"/>
                  </p:ext>
                </p:extLst>
              </p:nvPr>
            </p:nvGraphicFramePr>
            <p:xfrm>
              <a:off x="190123" y="684129"/>
              <a:ext cx="11731110" cy="38494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55185">
                      <a:extLst>
                        <a:ext uri="{9D8B030D-6E8A-4147-A177-3AD203B41FA5}">
                          <a16:colId xmlns:a16="http://schemas.microsoft.com/office/drawing/2014/main" val="827069777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798006651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3840252995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106788732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634148424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346097689"/>
                        </a:ext>
                      </a:extLst>
                    </a:gridCol>
                  </a:tblGrid>
                  <a:tr h="2515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Code-based PQC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Function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Version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Key Operation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Formular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8291709"/>
                      </a:ext>
                    </a:extLst>
                  </a:tr>
                  <a:tr h="229640">
                    <a:tc rowSpan="10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1" dirty="0">
                              <a:solidFill>
                                <a:schemeClr val="accent1"/>
                              </a:solidFill>
                            </a:rPr>
                            <a:t>H</a:t>
                          </a:r>
                          <a:r>
                            <a:rPr lang="en-US" altLang="ko-Kore-KR" sz="1600" b="1" dirty="0">
                              <a:solidFill>
                                <a:schemeClr val="accent2"/>
                              </a:solidFill>
                            </a:rPr>
                            <a:t>Q</a:t>
                          </a:r>
                          <a:r>
                            <a:rPr lang="en-US" altLang="ko-Kore-KR" sz="1600" b="1" dirty="0">
                              <a:solidFill>
                                <a:srgbClr val="C00000"/>
                              </a:solidFill>
                            </a:rPr>
                            <a:t>C</a:t>
                          </a:r>
                          <a:endParaRPr lang="ko-Kore-KR" altLang="en-US" sz="16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Key Pair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Addition, Multiplication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𝟏𝟕𝟔𝟔𝟖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sz="100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h𝑦</m:t>
                                </m:r>
                              </m:oMath>
                            </m:oMathPara>
                          </a14:m>
                          <a:endParaRPr lang="ko-Kore-KR" altLang="en-US" sz="1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97709390"/>
                      </a:ext>
                    </a:extLst>
                  </a:tr>
                  <a:tr h="240927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ore-KR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𝟑𝟓𝟖𝟓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9004357"/>
                      </a:ext>
                    </a:extLst>
                  </a:tr>
                  <a:tr h="241386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ore-KR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𝟓𝟕𝟔𝟑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𝟔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9389587"/>
                      </a:ext>
                    </a:extLst>
                  </a:tr>
                  <a:tr h="509192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Encryption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(Matrix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Vector) </a:t>
                          </a:r>
                        </a:p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Multiplication</a:t>
                          </a:r>
                          <a:br>
                            <a:rPr lang="en-US" altLang="ko-Kore-KR" sz="1000" b="1" dirty="0">
                              <a:solidFill>
                                <a:srgbClr val="C00000"/>
                              </a:solidFill>
                            </a:rPr>
                          </a:b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&amp;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Binary Field Arithmetic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b="1" dirty="0">
                              <a:solidFill>
                                <a:schemeClr val="accent1"/>
                              </a:solidFill>
                            </a:rPr>
                            <a:t>(Addition, Multiplication)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ore-KR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(256 X 17669)  X 256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&amp;</a:t>
                          </a:r>
                          <a:endParaRPr lang="en-US" altLang="ko-Kore-KR" sz="1000" b="0" dirty="0">
                            <a:solidFill>
                              <a:schemeClr val="accent2"/>
                            </a:solidFill>
                          </a:endParaRPr>
                        </a:p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𝟏𝟕𝟔𝟔𝟖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=(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ko-Kore-KR" sz="1000" i="1" dirty="0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ko-Kore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sSub>
                                  <m:sSubPr>
                                    <m:ctrlPr>
                                      <a:rPr lang="en-US" altLang="ko-Kore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ore-KR" sz="1000" b="0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𝑚𝐺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sSub>
                                  <m:sSubPr>
                                    <m:ctrlPr>
                                      <a:rPr lang="en-US" altLang="ko-Kore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oMath>
                            </m:oMathPara>
                          </a14:m>
                          <a:endParaRPr lang="en-US" altLang="ko-Kore-KR" sz="10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87642211"/>
                      </a:ext>
                    </a:extLst>
                  </a:tr>
                  <a:tr h="51088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Level-3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(256 X 35851)  X 256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&amp;</a:t>
                          </a:r>
                          <a:endParaRPr lang="en-US" altLang="ko-Kore-KR" sz="1000" b="0" dirty="0">
                            <a:solidFill>
                              <a:schemeClr val="accent2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𝟑𝟓𝟖𝟓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1288211"/>
                      </a:ext>
                    </a:extLst>
                  </a:tr>
                  <a:tr h="51088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Level-5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(256 X 57637)  X 256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&amp;</a:t>
                          </a:r>
                          <a:endParaRPr lang="en-US" altLang="ko-Kore-KR" sz="1000" b="0" dirty="0">
                            <a:solidFill>
                              <a:schemeClr val="accent2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𝟓𝟕𝟔𝟑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𝟔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924926"/>
                      </a:ext>
                    </a:extLst>
                  </a:tr>
                  <a:tr h="229640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Decryption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rgbClr val="C00000"/>
                              </a:solidFill>
                            </a:rPr>
                            <a:t>Reed-Muller and Reed-Solomon concatenated codes</a:t>
                          </a:r>
                          <a:endParaRPr lang="ko-Kore-KR" altLang="en-US" sz="10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𝟏𝟕𝟔𝟔𝟖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 err="1"/>
                            <a:t>C.Decode</a:t>
                          </a:r>
                          <a:r>
                            <a:rPr lang="en-US" altLang="ko-Kore-KR" sz="1000" dirty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000" b="0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ore-KR" sz="1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ore-KR" sz="1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ore-KR" sz="1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ore-KR" sz="1000" b="0" i="1" smtClean="0">
                                  <a:latin typeface="Cambria Math" panose="02040503050406030204" pitchFamily="18" charset="0"/>
                                </a:rPr>
                                <m:t>), </m:t>
                              </m:r>
                              <m:r>
                                <a:rPr lang="en-US" altLang="ko-Kore-KR" sz="1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oMath>
                          </a14:m>
                          <a:r>
                            <a:rPr lang="en-US" altLang="ko-Kore-KR" sz="1000" dirty="0"/>
                            <a:t>)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92833123"/>
                      </a:ext>
                    </a:extLst>
                  </a:tr>
                  <a:tr h="231329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𝟑𝟓𝟖𝟓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873070"/>
                      </a:ext>
                    </a:extLst>
                  </a:tr>
                  <a:tr h="231329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𝟓𝟕𝟔𝟑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𝟔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4754773"/>
                      </a:ext>
                    </a:extLst>
                  </a:tr>
                  <a:tr h="223641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Encapsulation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Decapsulation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Level-1, 3, 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Hash Function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SHAKE-256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371924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7">
                <a:extLst>
                  <a:ext uri="{FF2B5EF4-FFF2-40B4-BE49-F238E27FC236}">
                    <a16:creationId xmlns:a16="http://schemas.microsoft.com/office/drawing/2014/main" id="{C2D51895-4BD0-3AFC-1039-C1A2DBBA01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2712697"/>
                  </p:ext>
                </p:extLst>
              </p:nvPr>
            </p:nvGraphicFramePr>
            <p:xfrm>
              <a:off x="190123" y="684129"/>
              <a:ext cx="11731110" cy="38494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55185">
                      <a:extLst>
                        <a:ext uri="{9D8B030D-6E8A-4147-A177-3AD203B41FA5}">
                          <a16:colId xmlns:a16="http://schemas.microsoft.com/office/drawing/2014/main" val="827069777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798006651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3840252995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106788732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634148424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346097689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Code-based PQC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Function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Version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Key Operation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Formular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8291709"/>
                      </a:ext>
                    </a:extLst>
                  </a:tr>
                  <a:tr h="250381">
                    <a:tc rowSpan="10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1" dirty="0">
                              <a:solidFill>
                                <a:schemeClr val="accent1"/>
                              </a:solidFill>
                            </a:rPr>
                            <a:t>H</a:t>
                          </a:r>
                          <a:r>
                            <a:rPr lang="en-US" altLang="ko-Kore-KR" sz="1600" b="1" dirty="0">
                              <a:solidFill>
                                <a:schemeClr val="accent2"/>
                              </a:solidFill>
                            </a:rPr>
                            <a:t>Q</a:t>
                          </a:r>
                          <a:r>
                            <a:rPr lang="en-US" altLang="ko-Kore-KR" sz="1600" b="1" dirty="0">
                              <a:solidFill>
                                <a:srgbClr val="C00000"/>
                              </a:solidFill>
                            </a:rPr>
                            <a:t>C</a:t>
                          </a:r>
                          <a:endParaRPr lang="ko-Kore-KR" altLang="en-US" sz="16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Key Pair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Addition, Multiplication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15789" r="-101299" b="-1400000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37288" r="-1299" b="-3830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7709390"/>
                      </a:ext>
                    </a:extLst>
                  </a:tr>
                  <a:tr h="252222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ore-KR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205000" r="-101299" b="-1230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9004357"/>
                      </a:ext>
                    </a:extLst>
                  </a:tr>
                  <a:tr h="252222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ore-KR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305000" r="-101299" b="-1130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9389587"/>
                      </a:ext>
                    </a:extLst>
                  </a:tr>
                  <a:tr h="555181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Encryption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649" t="-61364" r="-201299" b="-712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84091" r="-101299" b="-413636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61364" r="-1299" b="-712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7642211"/>
                      </a:ext>
                    </a:extLst>
                  </a:tr>
                  <a:tr h="557022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Level-3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284091" r="-101299" b="-31363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1288211"/>
                      </a:ext>
                    </a:extLst>
                  </a:tr>
                  <a:tr h="557022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Level-5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384091" r="-101299" b="-21363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924926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Decryption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rgbClr val="C00000"/>
                              </a:solidFill>
                            </a:rPr>
                            <a:t>Reed-Muller and Reed-Solomon concatenated codes</a:t>
                          </a:r>
                          <a:endParaRPr lang="ko-Kore-KR" altLang="en-US" sz="10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065000" r="-101299" b="-370000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355000" r="-1299" b="-5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833123"/>
                      </a:ext>
                    </a:extLst>
                  </a:tr>
                  <a:tr h="252222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165000" r="-101299" b="-270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873070"/>
                      </a:ext>
                    </a:extLst>
                  </a:tr>
                  <a:tr h="252222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265000" r="-101299" b="-170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4754773"/>
                      </a:ext>
                    </a:extLst>
                  </a:tr>
                  <a:tr h="396240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Encapsulation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Decapsulation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Level-1, 3, 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Hash Function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SHAKE-256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371924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직사각형 4">
            <a:extLst>
              <a:ext uri="{FF2B5EF4-FFF2-40B4-BE49-F238E27FC236}">
                <a16:creationId xmlns:a16="http://schemas.microsoft.com/office/drawing/2014/main" id="{E5E2CAB2-6CB3-3646-FDC1-D2594078C595}"/>
              </a:ext>
            </a:extLst>
          </p:cNvPr>
          <p:cNvSpPr/>
          <p:nvPr/>
        </p:nvSpPr>
        <p:spPr>
          <a:xfrm>
            <a:off x="6050071" y="4118884"/>
            <a:ext cx="3907745" cy="414959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0D772682-1932-D18C-AFB8-F5E88CB31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49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1214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14E4ED-F7EC-490B-A59F-88CCEDCB9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b="1"/>
              <a:t>NIST Post-Quantum Cryptography Standardization:</a:t>
            </a:r>
            <a:r>
              <a:rPr kumimoji="1" lang="ko-KR" altLang="en-US" b="1"/>
              <a:t> </a:t>
            </a:r>
            <a:r>
              <a:rPr kumimoji="1" lang="en-US" altLang="ko-KR" b="1"/>
              <a:t>Round 4</a:t>
            </a:r>
            <a:endParaRPr lang="ko-KR" altLang="en-US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98C001-522E-8A0D-1D2F-1506F3F22EAC}"/>
              </a:ext>
            </a:extLst>
          </p:cNvPr>
          <p:cNvSpPr txBox="1"/>
          <p:nvPr/>
        </p:nvSpPr>
        <p:spPr>
          <a:xfrm>
            <a:off x="-6631" y="1062806"/>
            <a:ext cx="103300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Round 4</a:t>
            </a:r>
            <a:r>
              <a:rPr kumimoji="1" lang="ko-KR" altLang="en-US" sz="2400" b="1" dirty="0" err="1"/>
              <a:t>를</a:t>
            </a:r>
            <a:r>
              <a:rPr kumimoji="1" lang="ko-KR" altLang="en-US" sz="2400" b="1" dirty="0"/>
              <a:t> 진행하면서</a:t>
            </a:r>
            <a:r>
              <a:rPr kumimoji="1" lang="en-US" altLang="ko-KR" sz="2400" b="1" dirty="0"/>
              <a:t>,</a:t>
            </a:r>
            <a:r>
              <a:rPr kumimoji="1" lang="ko-KR" altLang="en-US" sz="2400" b="1" dirty="0"/>
              <a:t> </a:t>
            </a:r>
            <a:r>
              <a:rPr kumimoji="1" lang="en-US" altLang="ko-KR" sz="2400" dirty="0"/>
              <a:t>KEM</a:t>
            </a:r>
            <a:r>
              <a:rPr kumimoji="1" lang="ko-KR" altLang="en-US" sz="2400" dirty="0"/>
              <a:t>에 대한 추가 알고리즘 선정 고려 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격자 제외</a:t>
            </a:r>
            <a:r>
              <a:rPr kumimoji="1" lang="en-US" altLang="ko-KR" sz="2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400" b="1" dirty="0"/>
              <a:t>BIKE, Classic McEliece, HQC (</a:t>
            </a:r>
            <a:r>
              <a:rPr kumimoji="1" lang="ko-KR" altLang="en-US" sz="2400" b="1" dirty="0"/>
              <a:t>코드기반</a:t>
            </a:r>
            <a:r>
              <a:rPr kumimoji="1" lang="en-US" altLang="ko-KR" sz="2400" b="1" dirty="0"/>
              <a:t>),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SIKE (</a:t>
            </a:r>
            <a:r>
              <a:rPr kumimoji="1" lang="ko-KR" altLang="en-US" sz="2400" b="1" dirty="0" err="1"/>
              <a:t>아이소지니기반</a:t>
            </a:r>
            <a:r>
              <a:rPr kumimoji="1" lang="en-US" altLang="ko-KR" sz="2400" b="1" dirty="0"/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ko-KR" sz="2400" b="1" dirty="0">
                <a:solidFill>
                  <a:srgbClr val="C00000"/>
                </a:solidFill>
              </a:rPr>
              <a:t>SIKE</a:t>
            </a:r>
            <a:r>
              <a:rPr kumimoji="1" lang="ko-KR" altLang="en-US" sz="2400" b="1" dirty="0">
                <a:solidFill>
                  <a:srgbClr val="C00000"/>
                </a:solidFill>
              </a:rPr>
              <a:t>는 깨졌으며</a:t>
            </a:r>
            <a:r>
              <a:rPr kumimoji="1" lang="en-US" altLang="ko-KR" sz="2400" b="1" dirty="0">
                <a:solidFill>
                  <a:srgbClr val="C00000"/>
                </a:solidFill>
              </a:rPr>
              <a:t>,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BIKE, HQC</a:t>
            </a:r>
            <a:r>
              <a:rPr kumimoji="1" lang="ko-KR" altLang="en-US" sz="2400" dirty="0"/>
              <a:t>는 더욱 엄밀한 보안 검증이 필요한 상황</a:t>
            </a:r>
            <a:endParaRPr kumimoji="1" lang="en-US" altLang="ko-KR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높은 보안 강도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오랜 역사를 가진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Classic McEliece</a:t>
            </a:r>
            <a:r>
              <a:rPr kumimoji="1"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 선정 예상</a:t>
            </a:r>
            <a:endParaRPr kumimoji="1" lang="en-US" altLang="ko-KR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DDC8268-E005-7CF0-63A9-90E3CD18C344}"/>
              </a:ext>
            </a:extLst>
          </p:cNvPr>
          <p:cNvGrpSpPr/>
          <p:nvPr/>
        </p:nvGrpSpPr>
        <p:grpSpPr>
          <a:xfrm>
            <a:off x="1074646" y="2734068"/>
            <a:ext cx="6065893" cy="4074744"/>
            <a:chOff x="694503" y="1893803"/>
            <a:chExt cx="8364115" cy="490630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C38E763-A242-F0F2-CCD5-5C7BF952D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318" y="4278104"/>
              <a:ext cx="8327300" cy="252200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76C4A40-5277-EE68-6E07-1DF5A7661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503" y="1893803"/>
              <a:ext cx="8327300" cy="2271082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8001E2A-577D-E3A4-DE57-80DE16199421}"/>
                </a:ext>
              </a:extLst>
            </p:cNvPr>
            <p:cNvSpPr/>
            <p:nvPr/>
          </p:nvSpPr>
          <p:spPr>
            <a:xfrm>
              <a:off x="4082462" y="5340702"/>
              <a:ext cx="1625012" cy="1019186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96E76BF-BDAA-3BFF-0A58-C2889B373700}"/>
                </a:ext>
              </a:extLst>
            </p:cNvPr>
            <p:cNvSpPr txBox="1"/>
            <p:nvPr/>
          </p:nvSpPr>
          <p:spPr>
            <a:xfrm>
              <a:off x="5821739" y="5618212"/>
              <a:ext cx="2164367" cy="4447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b="1" dirty="0">
                  <a:solidFill>
                    <a:schemeClr val="accent1">
                      <a:lumMod val="75000"/>
                    </a:schemeClr>
                  </a:solidFill>
                </a:rPr>
                <a:t>코드기반암호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E96C5F5-E42E-185A-2F16-0D8C34203DDD}"/>
                </a:ext>
              </a:extLst>
            </p:cNvPr>
            <p:cNvSpPr txBox="1"/>
            <p:nvPr/>
          </p:nvSpPr>
          <p:spPr>
            <a:xfrm>
              <a:off x="5472356" y="6331985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b="1">
                  <a:solidFill>
                    <a:schemeClr val="accent2"/>
                  </a:solidFill>
                </a:rPr>
                <a:t>아이소지니기반암호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A47FAA0-860F-A829-A09B-1E5F92DC6634}"/>
                </a:ext>
              </a:extLst>
            </p:cNvPr>
            <p:cNvSpPr/>
            <p:nvPr/>
          </p:nvSpPr>
          <p:spPr>
            <a:xfrm>
              <a:off x="4289015" y="6390868"/>
              <a:ext cx="1183341" cy="238846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40F73541-F7C7-7758-0AAB-ED5CA72250B6}"/>
              </a:ext>
            </a:extLst>
          </p:cNvPr>
          <p:cNvSpPr txBox="1">
            <a:spLocks/>
          </p:cNvSpPr>
          <p:nvPr/>
        </p:nvSpPr>
        <p:spPr>
          <a:xfrm>
            <a:off x="11090655" y="6411046"/>
            <a:ext cx="371560" cy="365125"/>
          </a:xfrm>
          <a:prstGeom prst="rect">
            <a:avLst/>
          </a:prstGeom>
        </p:spPr>
        <p:txBody>
          <a:bodyPr/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852B28-D290-2A4B-A90A-47EAEF72A8E4}" type="slidenum">
              <a:rPr kumimoji="1" lang="ko-Kore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5</a:t>
            </a:fld>
            <a:endParaRPr kumimoji="1" lang="ko-Kore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2425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19DD659-67E7-B573-B040-24A1711DA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100" y="4842782"/>
            <a:ext cx="7772400" cy="14942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8595392-8A01-DE1C-77E6-DED612183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90" y="2864507"/>
            <a:ext cx="3988470" cy="33342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Google Shape;167;p28">
            <a:extLst>
              <a:ext uri="{FF2B5EF4-FFF2-40B4-BE49-F238E27FC236}">
                <a16:creationId xmlns:a16="http://schemas.microsoft.com/office/drawing/2014/main" id="{D677CBC1-E74B-8B11-3667-72C892CFE4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altLang="ko" b="1" dirty="0"/>
              <a:t>SHA3 </a:t>
            </a:r>
            <a:r>
              <a:rPr lang="ko" altLang="ko-Kore-KR" dirty="0"/>
              <a:t>양자 구현</a:t>
            </a:r>
            <a:r>
              <a:rPr lang="en-US" altLang="ko" dirty="0"/>
              <a:t>: </a:t>
            </a:r>
            <a:r>
              <a:rPr lang="en-US" altLang="ko" b="1" dirty="0"/>
              <a:t>SHAKE-256, SHA3-384</a:t>
            </a:r>
            <a:endParaRPr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DB2069-D437-D068-2B41-6053ECEE1285}"/>
                  </a:ext>
                </a:extLst>
              </p:cNvPr>
              <p:cNvSpPr txBox="1"/>
              <p:nvPr/>
            </p:nvSpPr>
            <p:spPr>
              <a:xfrm>
                <a:off x="138187" y="1162238"/>
                <a:ext cx="11412740" cy="15081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2300" b="1" dirty="0"/>
                  <a:t>SHA-3 </a:t>
                </a:r>
                <a:r>
                  <a:rPr kumimoji="1" lang="ko-KR" altLang="en-US" sz="2300" b="1" dirty="0"/>
                  <a:t>양자</a:t>
                </a:r>
                <a:r>
                  <a:rPr kumimoji="1" lang="en-US" altLang="ko-KR" sz="2300" b="1" dirty="0"/>
                  <a:t> </a:t>
                </a:r>
                <a:r>
                  <a:rPr kumimoji="1" lang="ko-KR" altLang="en-US" sz="2300" b="1" dirty="0"/>
                  <a:t>회로 </a:t>
                </a:r>
                <a:r>
                  <a:rPr kumimoji="1" lang="en-US" altLang="ko-KR" sz="2300" b="1" dirty="0">
                    <a:solidFill>
                      <a:schemeClr val="accent1">
                        <a:lumMod val="75000"/>
                      </a:schemeClr>
                    </a:solidFill>
                  </a:rPr>
                  <a:t>Depth </a:t>
                </a:r>
                <a:r>
                  <a:rPr kumimoji="1" lang="ko-KR" altLang="en-US" sz="2300" b="1" dirty="0">
                    <a:solidFill>
                      <a:schemeClr val="accent1">
                        <a:lumMod val="75000"/>
                      </a:schemeClr>
                    </a:solidFill>
                  </a:rPr>
                  <a:t>최적화</a:t>
                </a:r>
                <a:r>
                  <a:rPr kumimoji="1" lang="ko-KR" altLang="en-US" sz="2300" dirty="0"/>
                  <a:t> </a:t>
                </a:r>
                <a:r>
                  <a:rPr kumimoji="1" lang="en-US" altLang="ko-KR" sz="2300" dirty="0"/>
                  <a:t>[out-of-place</a:t>
                </a:r>
                <a:r>
                  <a:rPr kumimoji="1" lang="ko-KR" altLang="en-US" sz="2300" dirty="0"/>
                  <a:t> </a:t>
                </a:r>
                <a:r>
                  <a:rPr kumimoji="1" lang="en-US" altLang="ko-KR" sz="2300" dirty="0"/>
                  <a:t>&amp;</a:t>
                </a:r>
                <a:r>
                  <a:rPr kumimoji="1" lang="ko-KR" altLang="en-US" sz="2300" dirty="0"/>
                  <a:t> </a:t>
                </a:r>
                <a:r>
                  <a:rPr kumimoji="1" lang="en-US" altLang="ko-KR" sz="2300" b="1" dirty="0"/>
                  <a:t>Interval </a:t>
                </a:r>
                <a:r>
                  <a:rPr kumimoji="1" lang="ko-KR" altLang="en-US" sz="2300" b="1" dirty="0"/>
                  <a:t>아키텍처</a:t>
                </a:r>
                <a:r>
                  <a:rPr kumimoji="1" lang="en-US" altLang="ko-KR" sz="2300" dirty="0"/>
                  <a:t>]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sz="2300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kumimoji="1" lang="en-US" altLang="ko-Kore-KR" sz="2300" b="1" dirty="0"/>
                  <a:t>-</a:t>
                </a:r>
                <a:r>
                  <a:rPr kumimoji="1" lang="ko-Kore-KR" altLang="en-US" sz="2300" b="1" dirty="0"/>
                  <a:t>라운드</a:t>
                </a:r>
                <a:r>
                  <a:rPr kumimoji="1" lang="ko-KR" altLang="en-US" sz="2300" b="1" dirty="0"/>
                  <a:t> 간격</a:t>
                </a:r>
                <a:r>
                  <a:rPr kumimoji="1" lang="ko-KR" altLang="en-US" sz="2300" dirty="0"/>
                  <a:t>으로 </a:t>
                </a:r>
                <a:r>
                  <a:rPr kumimoji="1" lang="ko-KR" altLang="en-US" sz="2300" dirty="0">
                    <a:sym typeface="Wingdings" pitchFamily="2" charset="2"/>
                  </a:rPr>
                  <a:t>정상 라운드 연산과 </a:t>
                </a:r>
                <a:r>
                  <a:rPr kumimoji="1" lang="en-US" altLang="ko-KR" sz="2300" dirty="0">
                    <a:sym typeface="Wingdings" pitchFamily="2" charset="2"/>
                  </a:rPr>
                  <a:t>Reverse</a:t>
                </a:r>
                <a:r>
                  <a:rPr kumimoji="1" lang="ko-KR" altLang="en-US" sz="2300" dirty="0">
                    <a:sym typeface="Wingdings" pitchFamily="2" charset="2"/>
                  </a:rPr>
                  <a:t> 연산을 병렬로 수행하는 구조</a:t>
                </a:r>
                <a:endParaRPr kumimoji="1" lang="en-US" altLang="ko-KR" sz="2300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2300" dirty="0"/>
                  <a:t>n=4</a:t>
                </a:r>
                <a:r>
                  <a:rPr kumimoji="1" lang="ko-KR" altLang="en-US" sz="2300" dirty="0"/>
                  <a:t> 일 때</a:t>
                </a:r>
                <a:r>
                  <a:rPr kumimoji="1" lang="en-US" altLang="ko-KR" sz="2300" dirty="0"/>
                  <a:t>,</a:t>
                </a:r>
                <a:r>
                  <a:rPr kumimoji="1" lang="ko-KR" altLang="en-US" sz="2300" dirty="0"/>
                  <a:t> 가장 효과적 </a:t>
                </a:r>
                <a:r>
                  <a:rPr kumimoji="1" lang="en-US" altLang="ko-KR" sz="2300" dirty="0">
                    <a:sym typeface="Wingdings" pitchFamily="2" charset="2"/>
                  </a:rPr>
                  <a:t></a:t>
                </a:r>
                <a:r>
                  <a:rPr kumimoji="1" lang="ko-KR" altLang="en-US" sz="2300" dirty="0">
                    <a:sym typeface="Wingdings" pitchFamily="2" charset="2"/>
                  </a:rPr>
                  <a:t> 가장 많은 큐비트 초기화 후 재사용</a:t>
                </a:r>
                <a:endParaRPr kumimoji="1" lang="en-US" altLang="ko-KR" sz="2300" dirty="0">
                  <a:sym typeface="Wingdings" pitchFamily="2" charset="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2300" dirty="0">
                    <a:sym typeface="Wingdings" pitchFamily="2" charset="2"/>
                  </a:rPr>
                  <a:t>Reverse </a:t>
                </a:r>
                <a:r>
                  <a:rPr kumimoji="1" lang="ko-KR" altLang="en-US" sz="2300" dirty="0">
                    <a:sym typeface="Wingdings" pitchFamily="2" charset="2"/>
                  </a:rPr>
                  <a:t>연산으로 인한 </a:t>
                </a:r>
                <a:r>
                  <a:rPr kumimoji="1" lang="en-US" altLang="ko-KR" sz="2300" dirty="0">
                    <a:sym typeface="Wingdings" pitchFamily="2" charset="2"/>
                  </a:rPr>
                  <a:t>Depth</a:t>
                </a:r>
                <a:r>
                  <a:rPr kumimoji="1" lang="ko-KR" altLang="en-US" sz="2300" dirty="0">
                    <a:sym typeface="Wingdings" pitchFamily="2" charset="2"/>
                  </a:rPr>
                  <a:t> 오버헤드 </a:t>
                </a:r>
                <a:r>
                  <a:rPr kumimoji="1" lang="en-US" altLang="ko-KR" sz="2300" dirty="0">
                    <a:sym typeface="Wingdings" pitchFamily="2" charset="2"/>
                  </a:rPr>
                  <a:t>X,</a:t>
                </a:r>
                <a:r>
                  <a:rPr kumimoji="1" lang="ko-KR" altLang="en-US" sz="2300" dirty="0">
                    <a:sym typeface="Wingdings" pitchFamily="2" charset="2"/>
                  </a:rPr>
                  <a:t> </a:t>
                </a:r>
                <a:r>
                  <a:rPr kumimoji="1" lang="ko-KR" altLang="en-US" sz="2300" b="1" dirty="0">
                    <a:solidFill>
                      <a:schemeClr val="accent1">
                        <a:lumMod val="75000"/>
                      </a:schemeClr>
                    </a:solidFill>
                    <a:sym typeface="Wingdings" pitchFamily="2" charset="2"/>
                  </a:rPr>
                  <a:t>최소 </a:t>
                </a:r>
                <a:r>
                  <a:rPr kumimoji="1" lang="en-US" altLang="ko-KR" sz="2300" b="1" dirty="0">
                    <a:solidFill>
                      <a:schemeClr val="accent1">
                        <a:lumMod val="75000"/>
                      </a:schemeClr>
                    </a:solidFill>
                    <a:sym typeface="Wingdings" pitchFamily="2" charset="2"/>
                  </a:rPr>
                  <a:t>Depth</a:t>
                </a:r>
                <a:r>
                  <a:rPr kumimoji="1" lang="ko-KR" altLang="en-US" sz="2300" b="1" dirty="0" err="1">
                    <a:solidFill>
                      <a:schemeClr val="accent1">
                        <a:lumMod val="75000"/>
                      </a:schemeClr>
                    </a:solidFill>
                    <a:sym typeface="Wingdings" pitchFamily="2" charset="2"/>
                  </a:rPr>
                  <a:t>를</a:t>
                </a:r>
                <a:r>
                  <a:rPr kumimoji="1" lang="ko-KR" altLang="en-US" sz="2300" b="1" dirty="0">
                    <a:solidFill>
                      <a:schemeClr val="accent1">
                        <a:lumMod val="75000"/>
                      </a:schemeClr>
                    </a:solidFill>
                    <a:sym typeface="Wingdings" pitchFamily="2" charset="2"/>
                  </a:rPr>
                  <a:t> 제공하면서</a:t>
                </a:r>
                <a:r>
                  <a:rPr kumimoji="1" lang="ko-KR" altLang="en-US" sz="2300" b="1" dirty="0">
                    <a:sym typeface="Wingdings" pitchFamily="2" charset="2"/>
                  </a:rPr>
                  <a:t> </a:t>
                </a:r>
                <a:r>
                  <a:rPr kumimoji="1" lang="ko-KR" altLang="en-US" sz="2300" b="1" dirty="0">
                    <a:solidFill>
                      <a:schemeClr val="accent1">
                        <a:lumMod val="75000"/>
                      </a:schemeClr>
                    </a:solidFill>
                    <a:sym typeface="Wingdings" pitchFamily="2" charset="2"/>
                  </a:rPr>
                  <a:t>큐비트 수 감소</a:t>
                </a:r>
                <a:endParaRPr kumimoji="1" lang="en-US" altLang="ko-KR" sz="2300" b="1" dirty="0">
                  <a:solidFill>
                    <a:schemeClr val="accent1">
                      <a:lumMod val="75000"/>
                    </a:schemeClr>
                  </a:solidFill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DB2069-D437-D068-2B41-6053ECEE1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87" y="1162238"/>
                <a:ext cx="11412740" cy="1508105"/>
              </a:xfrm>
              <a:prstGeom prst="rect">
                <a:avLst/>
              </a:prstGeom>
              <a:blipFill>
                <a:blip r:embed="rId4"/>
                <a:stretch>
                  <a:fillRect l="-779" t="-4167" b="-8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2A5E1B76-E0F3-D5B1-9563-9C6A4F251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7208" y="2829139"/>
            <a:ext cx="5839519" cy="1465657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E1E6F7-F733-A3DE-0ECF-0D1F2E19EFB2}"/>
                  </a:ext>
                </a:extLst>
              </p:cNvPr>
              <p:cNvSpPr txBox="1"/>
              <p:nvPr/>
            </p:nvSpPr>
            <p:spPr>
              <a:xfrm>
                <a:off x="7344118" y="4374801"/>
                <a:ext cx="2575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&lt;</a:t>
                </a:r>
                <a:r>
                  <a:rPr kumimoji="1" lang="ko-KR" altLang="en-US" dirty="0"/>
                  <a:t> </a:t>
                </a:r>
                <a:r>
                  <a:rPr kumimoji="1" lang="en-US" altLang="ko-Kore-KR" dirty="0"/>
                  <a:t>3 </a:t>
                </a:r>
                <a:r>
                  <a:rPr kumimoji="1" lang="ko-Kore-KR" altLang="en-US" dirty="0"/>
                  <a:t>라운드</a:t>
                </a:r>
                <a:r>
                  <a:rPr kumimoji="1" lang="ko-KR" altLang="en-US" dirty="0"/>
                  <a:t> 간격</a:t>
                </a:r>
                <a:r>
                  <a:rPr kumimoji="1" lang="en-US" altLang="ko-KR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&gt;</a:t>
                </a:r>
                <a:endParaRPr kumimoji="1" lang="en-US" altLang="ko-Kore-KR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E1E6F7-F733-A3DE-0ECF-0D1F2E19E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4118" y="4374801"/>
                <a:ext cx="2575513" cy="369332"/>
              </a:xfrm>
              <a:prstGeom prst="rect">
                <a:avLst/>
              </a:prstGeom>
              <a:blipFill>
                <a:blip r:embed="rId6"/>
                <a:stretch>
                  <a:fillRect l="-1970" t="-10000" r="-1478" b="-2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6CCC0A-5633-52B5-CFAD-ACE64B7C4183}"/>
                  </a:ext>
                </a:extLst>
              </p:cNvPr>
              <p:cNvSpPr txBox="1"/>
              <p:nvPr/>
            </p:nvSpPr>
            <p:spPr>
              <a:xfrm>
                <a:off x="7248323" y="6388444"/>
                <a:ext cx="2575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&lt;</a:t>
                </a:r>
                <a:r>
                  <a:rPr kumimoji="1" lang="ko-KR" altLang="en-US" dirty="0"/>
                  <a:t> </a:t>
                </a:r>
                <a:r>
                  <a:rPr kumimoji="1" lang="en-US" altLang="ko-Kore-KR" dirty="0"/>
                  <a:t>4 </a:t>
                </a:r>
                <a:r>
                  <a:rPr kumimoji="1" lang="ko-Kore-KR" altLang="en-US" dirty="0"/>
                  <a:t>라운드</a:t>
                </a:r>
                <a:r>
                  <a:rPr kumimoji="1" lang="ko-KR" altLang="en-US" dirty="0"/>
                  <a:t> 간격</a:t>
                </a:r>
                <a:r>
                  <a:rPr kumimoji="1" lang="en-US" altLang="ko-KR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&gt;</a:t>
                </a:r>
                <a:endParaRPr kumimoji="1" lang="en-US" altLang="ko-Kore-KR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6CCC0A-5633-52B5-CFAD-ACE64B7C4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323" y="6388444"/>
                <a:ext cx="2575513" cy="369332"/>
              </a:xfrm>
              <a:prstGeom prst="rect">
                <a:avLst/>
              </a:prstGeom>
              <a:blipFill>
                <a:blip r:embed="rId7"/>
                <a:stretch>
                  <a:fillRect l="-1961" t="-13333" r="-980" b="-2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D448009-3A95-9389-FA42-F676760B4FB2}"/>
                  </a:ext>
                </a:extLst>
              </p:cNvPr>
              <p:cNvSpPr txBox="1"/>
              <p:nvPr/>
            </p:nvSpPr>
            <p:spPr>
              <a:xfrm>
                <a:off x="1065618" y="6359712"/>
                <a:ext cx="2496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&lt;</a:t>
                </a:r>
                <a:r>
                  <a:rPr kumimoji="1" lang="ko-KR" altLang="en-US" dirty="0"/>
                  <a:t> </a:t>
                </a:r>
                <a:r>
                  <a:rPr kumimoji="1" lang="en-US" altLang="ko-Kore-KR" dirty="0"/>
                  <a:t>Reverse </a:t>
                </a:r>
                <a:r>
                  <a:rPr kumimoji="1" lang="ko-Kore-KR" altLang="en-US" dirty="0"/>
                  <a:t>과정</a:t>
                </a:r>
                <a:r>
                  <a:rPr kumimoji="1" lang="en-US" altLang="ko-Kore-KR" dirty="0"/>
                  <a:t>,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 = 3</m:t>
                    </m:r>
                  </m:oMath>
                </a14:m>
                <a:r>
                  <a:rPr kumimoji="1" lang="en-US" altLang="ko-KR" dirty="0"/>
                  <a:t>&gt;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D448009-3A95-9389-FA42-F676760B4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18" y="6359712"/>
                <a:ext cx="2496774" cy="369332"/>
              </a:xfrm>
              <a:prstGeom prst="rect">
                <a:avLst/>
              </a:prstGeom>
              <a:blipFill>
                <a:blip r:embed="rId8"/>
                <a:stretch>
                  <a:fillRect l="-2538" t="-10000" r="-1015" b="-2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CB7596C6-1EA4-F14B-46C4-DAED2BA5F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50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25815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F1D473-6F2A-8A83-F755-122D788CD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" b="1" dirty="0"/>
              <a:t>SHA3 </a:t>
            </a:r>
            <a:r>
              <a:rPr lang="ko" altLang="ko-Kore-KR" dirty="0"/>
              <a:t>양자 구현</a:t>
            </a:r>
            <a:r>
              <a:rPr lang="en-US" altLang="ko" dirty="0"/>
              <a:t>: </a:t>
            </a:r>
            <a:r>
              <a:rPr lang="en-US" altLang="ko" b="1" dirty="0"/>
              <a:t>SHAKE-256, SHA3-384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6CE2B3-335F-BCBA-A645-03C003F2CB45}"/>
              </a:ext>
            </a:extLst>
          </p:cNvPr>
          <p:cNvSpPr txBox="1"/>
          <p:nvPr/>
        </p:nvSpPr>
        <p:spPr>
          <a:xfrm>
            <a:off x="76143" y="1248990"/>
            <a:ext cx="11284115" cy="1646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ore-KR" sz="2200" dirty="0" err="1"/>
              <a:t>En</a:t>
            </a:r>
            <a:r>
              <a:rPr kumimoji="1" lang="en-US" altLang="ko-Kore-KR" sz="2200" dirty="0"/>
              <a:t>(De)capsulation</a:t>
            </a:r>
            <a:r>
              <a:rPr kumimoji="1" lang="ko-Kore-KR" altLang="en-US" sz="2200" dirty="0"/>
              <a:t>에 사용되는</a:t>
            </a:r>
            <a:r>
              <a:rPr kumimoji="1" lang="en-US" altLang="ko-Kore-KR" sz="2200" b="1" dirty="0"/>
              <a:t>SHA3 (Keccak)</a:t>
            </a:r>
            <a:r>
              <a:rPr kumimoji="1" lang="en-US" altLang="ko-KR" sz="2200" b="1" dirty="0"/>
              <a:t> </a:t>
            </a:r>
            <a:r>
              <a:rPr kumimoji="1" lang="ko-Kore-KR" altLang="en-US" sz="2200" b="1" dirty="0"/>
              <a:t>해시 함수 양자 회로 구현 완료</a:t>
            </a:r>
            <a:r>
              <a:rPr kumimoji="1" lang="en-US" altLang="ko-Kore-KR" sz="2200" b="1" dirty="0"/>
              <a:t>,</a:t>
            </a:r>
            <a:r>
              <a:rPr kumimoji="1" lang="ko-Kore-KR" altLang="en-US" sz="2200" b="1" dirty="0"/>
              <a:t> </a:t>
            </a:r>
            <a:r>
              <a:rPr kumimoji="1" lang="en-US" altLang="ko-Kore-KR" sz="2200" b="1" dirty="0">
                <a:solidFill>
                  <a:schemeClr val="accent1">
                    <a:lumMod val="75000"/>
                  </a:schemeClr>
                </a:solidFill>
              </a:rPr>
              <a:t>Depth </a:t>
            </a:r>
            <a:r>
              <a:rPr kumimoji="1" lang="ko-Kore-KR" altLang="en-US" sz="2200" b="1" dirty="0">
                <a:solidFill>
                  <a:schemeClr val="accent1">
                    <a:lumMod val="75000"/>
                  </a:schemeClr>
                </a:solidFill>
              </a:rPr>
              <a:t>최적화</a:t>
            </a:r>
            <a:endParaRPr kumimoji="1" lang="en-US" altLang="ko-Kore-KR" sz="22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1" lang="en-US" altLang="ko-Kore-KR" sz="3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ko-Kore-KR" sz="2200" dirty="0"/>
              <a:t>SHAKE-256, SHA3-384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1" lang="en-US" altLang="ko-Kore-KR" sz="2200" b="1" dirty="0">
              <a:solidFill>
                <a:schemeClr val="accent1"/>
              </a:solidFill>
            </a:endParaRPr>
          </a:p>
          <a:p>
            <a:pPr lvl="1"/>
            <a:endParaRPr kumimoji="1" lang="en-US" altLang="ko-Kore-KR" sz="1000" b="1" dirty="0"/>
          </a:p>
          <a:p>
            <a:pPr lvl="1"/>
            <a:endParaRPr kumimoji="1" lang="en-US" altLang="ko-Kore-KR" sz="2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8B1D84-AD71-8FB4-7C6B-DD613C1DB1FC}"/>
              </a:ext>
            </a:extLst>
          </p:cNvPr>
          <p:cNvSpPr txBox="1"/>
          <p:nvPr/>
        </p:nvSpPr>
        <p:spPr>
          <a:xfrm>
            <a:off x="101395" y="6304002"/>
            <a:ext cx="1134911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dirty="0"/>
              <a:t>[1] </a:t>
            </a:r>
            <a:r>
              <a:rPr lang="ko-Kore-KR" altLang="en-US" sz="1000" dirty="0"/>
              <a:t>M</a:t>
            </a:r>
            <a:r>
              <a:rPr lang="en-US" altLang="ko-Kore-KR" sz="1000" dirty="0"/>
              <a:t>.</a:t>
            </a:r>
            <a:r>
              <a:rPr lang="ko-Kore-KR" altLang="en-US" sz="1000" dirty="0"/>
              <a:t> Amy, O</a:t>
            </a:r>
            <a:r>
              <a:rPr lang="en-US" altLang="ko-Kore-KR" sz="1000" dirty="0"/>
              <a:t>.</a:t>
            </a:r>
            <a:r>
              <a:rPr lang="ko-Kore-KR" altLang="en-US" sz="1000" dirty="0"/>
              <a:t> D</a:t>
            </a:r>
            <a:r>
              <a:rPr lang="en-US" altLang="ko-Kore-KR" sz="1000" dirty="0"/>
              <a:t>.</a:t>
            </a:r>
            <a:r>
              <a:rPr lang="ko-Kore-KR" altLang="en-US" sz="1000" dirty="0"/>
              <a:t> Matteo, V</a:t>
            </a:r>
            <a:r>
              <a:rPr lang="en-US" altLang="ko-Kore-KR" sz="1000" dirty="0"/>
              <a:t>.</a:t>
            </a:r>
            <a:r>
              <a:rPr lang="ko-Kore-KR" altLang="en-US" sz="1000" dirty="0"/>
              <a:t> Gheorghiu, M</a:t>
            </a:r>
            <a:r>
              <a:rPr lang="en-US" altLang="ko-Kore-KR" sz="1000" dirty="0"/>
              <a:t>.</a:t>
            </a:r>
            <a:r>
              <a:rPr lang="ko-Kore-KR" altLang="en-US" sz="1000" dirty="0"/>
              <a:t> Mosca, A</a:t>
            </a:r>
            <a:r>
              <a:rPr lang="en-US" altLang="ko-Kore-KR" sz="1000" dirty="0"/>
              <a:t>.</a:t>
            </a:r>
            <a:r>
              <a:rPr lang="ko-Kore-KR" altLang="en-US" sz="1000" dirty="0"/>
              <a:t> Parent</a:t>
            </a:r>
            <a:r>
              <a:rPr lang="en-US" altLang="ko-Kore-KR" sz="1000" dirty="0"/>
              <a:t>,</a:t>
            </a:r>
            <a:r>
              <a:rPr lang="ko-Kore-KR" altLang="en-US" sz="1000" dirty="0"/>
              <a:t> J</a:t>
            </a:r>
            <a:r>
              <a:rPr lang="en-US" altLang="ko-Kore-KR" sz="1000" dirty="0"/>
              <a:t>.</a:t>
            </a:r>
            <a:r>
              <a:rPr lang="ko-Kore-KR" altLang="en-US" sz="1000" dirty="0"/>
              <a:t> Schanck</a:t>
            </a:r>
            <a:r>
              <a:rPr lang="en-US" altLang="ko-Kore-KR" sz="1000" dirty="0"/>
              <a:t>, “Estimating the Cost of Generic Quantum Pre-image Attacks on SHA-2 and SHA-3”, </a:t>
            </a:r>
            <a:r>
              <a:rPr lang="en-US" altLang="ko-Kore-KR" sz="1000" i="1" dirty="0"/>
              <a:t>SAC 2016</a:t>
            </a:r>
            <a:r>
              <a:rPr lang="en-US" altLang="ko-Kore-KR" sz="1000" dirty="0"/>
              <a:t>, 2016.</a:t>
            </a:r>
          </a:p>
          <a:p>
            <a:r>
              <a:rPr lang="en-US" altLang="ko-Kore-KR" sz="1000" dirty="0"/>
              <a:t>[2] </a:t>
            </a:r>
            <a:r>
              <a:rPr kumimoji="1" lang="en-US" altLang="ko-KR" sz="1000" b="0" i="0" dirty="0"/>
              <a:t>T.</a:t>
            </a:r>
            <a:r>
              <a:rPr kumimoji="1" lang="ko-KR" altLang="en-US" sz="1000" b="0" i="0" dirty="0"/>
              <a:t> </a:t>
            </a:r>
            <a:r>
              <a:rPr kumimoji="1" lang="en-US" altLang="ko-KR" sz="1000" b="0" i="0" dirty="0" err="1"/>
              <a:t>Häner</a:t>
            </a:r>
            <a:r>
              <a:rPr kumimoji="1" lang="ko-KR" altLang="en-US" sz="1000" b="0" i="0" dirty="0"/>
              <a:t> </a:t>
            </a:r>
            <a:r>
              <a:rPr kumimoji="1" lang="en-US" altLang="ko-KR" sz="1000" b="0" i="0" dirty="0"/>
              <a:t>and M. </a:t>
            </a:r>
            <a:r>
              <a:rPr kumimoji="1" lang="en-US" altLang="ko-KR" sz="1000" b="0" i="0" dirty="0" err="1"/>
              <a:t>Soeken</a:t>
            </a:r>
            <a:r>
              <a:rPr kumimoji="1" lang="en-US" altLang="ko-KR" sz="1000" b="0" i="0" dirty="0"/>
              <a:t>, “</a:t>
            </a:r>
            <a:r>
              <a:rPr kumimoji="1" lang="en-US" altLang="ko-Kore-KR" sz="1000" b="0" i="0" dirty="0"/>
              <a:t>Lowering the T-depth of Quantum Circuits By Reducing the Multiplicative Depth Of Logic Networks</a:t>
            </a:r>
            <a:r>
              <a:rPr kumimoji="1" lang="en-US" altLang="ko-KR" sz="1000" b="0" i="0" dirty="0"/>
              <a:t>”, </a:t>
            </a:r>
            <a:r>
              <a:rPr kumimoji="1" lang="en-US" altLang="ko-KR" sz="1000" b="1" i="1" dirty="0"/>
              <a:t>ACM Transactions on Quantum Computing</a:t>
            </a:r>
            <a:r>
              <a:rPr kumimoji="1" lang="en-US" altLang="ko-KR" sz="1000" b="0" i="0" dirty="0"/>
              <a:t>, 2022.</a:t>
            </a:r>
          </a:p>
          <a:p>
            <a:r>
              <a:rPr kumimoji="1" lang="en-US" altLang="ko-Kore-KR" sz="1000" dirty="0"/>
              <a:t>[3] </a:t>
            </a:r>
            <a:r>
              <a:rPr kumimoji="1" lang="en-US" altLang="ko-Kore-KR" sz="1000" i="0" dirty="0"/>
              <a:t>G. </a:t>
            </a:r>
            <a:r>
              <a:rPr kumimoji="1" lang="en-US" altLang="ko-Kore-KR" sz="1000" i="0" dirty="0" err="1"/>
              <a:t>Meuli</a:t>
            </a:r>
            <a:r>
              <a:rPr kumimoji="1" lang="en-US" altLang="ko-Kore-KR" sz="1000" i="0" dirty="0"/>
              <a:t>, M. </a:t>
            </a:r>
            <a:r>
              <a:rPr kumimoji="1" lang="en-US" altLang="ko-Kore-KR" sz="1000" i="0" dirty="0" err="1"/>
              <a:t>Soeken</a:t>
            </a:r>
            <a:r>
              <a:rPr kumimoji="1" lang="en-US" altLang="ko-Kore-KR" sz="1000" i="0" dirty="0"/>
              <a:t>, and G. D. </a:t>
            </a:r>
            <a:r>
              <a:rPr kumimoji="1" lang="en-US" altLang="ko-Kore-KR" sz="1000" i="0" dirty="0" err="1"/>
              <a:t>Micheli</a:t>
            </a:r>
            <a:r>
              <a:rPr kumimoji="1" lang="en-US" altLang="ko-Kore-KR" sz="1000" i="0" dirty="0"/>
              <a:t>, “</a:t>
            </a:r>
            <a:r>
              <a:rPr kumimoji="1" lang="en-US" altLang="ko-Kore-KR" sz="1000" i="0" dirty="0" err="1"/>
              <a:t>Xor</a:t>
            </a:r>
            <a:r>
              <a:rPr kumimoji="1" lang="en-US" altLang="ko-Kore-KR" sz="1000" i="0" dirty="0"/>
              <a:t>-and-inverter graphs for quantum compilation”, </a:t>
            </a:r>
            <a:r>
              <a:rPr kumimoji="1" lang="en-US" altLang="ko-Kore-KR" sz="1000" b="1" i="1" dirty="0" err="1"/>
              <a:t>npj</a:t>
            </a:r>
            <a:r>
              <a:rPr kumimoji="1" lang="en-US" altLang="ko-Kore-KR" sz="1000" b="1" i="1" dirty="0"/>
              <a:t> Quantum Information</a:t>
            </a:r>
            <a:r>
              <a:rPr kumimoji="1" lang="en-US" altLang="ko-Kore-KR" sz="1000" i="1" dirty="0"/>
              <a:t>, </a:t>
            </a:r>
            <a:r>
              <a:rPr kumimoji="1" lang="en-US" altLang="ko-Kore-KR" sz="1000" i="0" dirty="0"/>
              <a:t>8(1), 1–11, 2022.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8DAA395-C307-3BD1-6046-A6ECEEC2F2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561629"/>
              </p:ext>
            </p:extLst>
          </p:nvPr>
        </p:nvGraphicFramePr>
        <p:xfrm>
          <a:off x="363793" y="2160536"/>
          <a:ext cx="11587070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960">
                  <a:extLst>
                    <a:ext uri="{9D8B030D-6E8A-4147-A177-3AD203B41FA5}">
                      <a16:colId xmlns:a16="http://schemas.microsoft.com/office/drawing/2014/main" val="2999391103"/>
                    </a:ext>
                  </a:extLst>
                </a:gridCol>
                <a:gridCol w="2358607">
                  <a:extLst>
                    <a:ext uri="{9D8B030D-6E8A-4147-A177-3AD203B41FA5}">
                      <a16:colId xmlns:a16="http://schemas.microsoft.com/office/drawing/2014/main" val="2478631948"/>
                    </a:ext>
                  </a:extLst>
                </a:gridCol>
                <a:gridCol w="1586669">
                  <a:extLst>
                    <a:ext uri="{9D8B030D-6E8A-4147-A177-3AD203B41FA5}">
                      <a16:colId xmlns:a16="http://schemas.microsoft.com/office/drawing/2014/main" val="1601373410"/>
                    </a:ext>
                  </a:extLst>
                </a:gridCol>
                <a:gridCol w="986319">
                  <a:extLst>
                    <a:ext uri="{9D8B030D-6E8A-4147-A177-3AD203B41FA5}">
                      <a16:colId xmlns:a16="http://schemas.microsoft.com/office/drawing/2014/main" val="4138055491"/>
                    </a:ext>
                  </a:extLst>
                </a:gridCol>
                <a:gridCol w="1322051">
                  <a:extLst>
                    <a:ext uri="{9D8B030D-6E8A-4147-A177-3AD203B41FA5}">
                      <a16:colId xmlns:a16="http://schemas.microsoft.com/office/drawing/2014/main" val="2677983398"/>
                    </a:ext>
                  </a:extLst>
                </a:gridCol>
                <a:gridCol w="1154185">
                  <a:extLst>
                    <a:ext uri="{9D8B030D-6E8A-4147-A177-3AD203B41FA5}">
                      <a16:colId xmlns:a16="http://schemas.microsoft.com/office/drawing/2014/main" val="3727174693"/>
                    </a:ext>
                  </a:extLst>
                </a:gridCol>
                <a:gridCol w="1154185">
                  <a:extLst>
                    <a:ext uri="{9D8B030D-6E8A-4147-A177-3AD203B41FA5}">
                      <a16:colId xmlns:a16="http://schemas.microsoft.com/office/drawing/2014/main" val="2347421380"/>
                    </a:ext>
                  </a:extLst>
                </a:gridCol>
                <a:gridCol w="1373094">
                  <a:extLst>
                    <a:ext uri="{9D8B030D-6E8A-4147-A177-3AD203B41FA5}">
                      <a16:colId xmlns:a16="http://schemas.microsoft.com/office/drawing/2014/main" val="3192101883"/>
                    </a:ext>
                  </a:extLst>
                </a:gridCol>
              </a:tblGrid>
              <a:tr h="4966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dirty="0"/>
                        <a:t>Hash function</a:t>
                      </a:r>
                      <a:endParaRPr lang="ko-Kore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dirty="0"/>
                        <a:t>Source</a:t>
                      </a:r>
                      <a:endParaRPr lang="ko-Kore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dirty="0"/>
                        <a:t>Architecture</a:t>
                      </a:r>
                      <a:endParaRPr lang="ko-Kore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dirty="0"/>
                        <a:t>#Qubit (M)</a:t>
                      </a:r>
                      <a:endParaRPr lang="ko-Kore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dirty="0"/>
                        <a:t>T</a:t>
                      </a:r>
                      <a:r>
                        <a:rPr lang="en-US" altLang="ko-KR" sz="1700" dirty="0"/>
                        <a:t>offoli </a:t>
                      </a:r>
                      <a:r>
                        <a:rPr lang="en-US" altLang="ko-Kore-KR" sz="1700" dirty="0"/>
                        <a:t>depth (TD)</a:t>
                      </a:r>
                      <a:endParaRPr lang="ko-Kore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dirty="0"/>
                        <a:t>Full depth (FD)</a:t>
                      </a:r>
                      <a:endParaRPr lang="ko-Kore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dirty="0"/>
                        <a:t>TD-M</a:t>
                      </a:r>
                      <a:endParaRPr lang="ko-Kore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dirty="0"/>
                        <a:t>FD-M</a:t>
                      </a:r>
                      <a:endParaRPr lang="ko-Kore-KR" alt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8475985"/>
                  </a:ext>
                </a:extLst>
              </a:tr>
              <a:tr h="285570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ko-Kore-KR" sz="1700" dirty="0"/>
                        <a:t>SHA</a:t>
                      </a:r>
                      <a:r>
                        <a:rPr lang="en-US" altLang="ko-KR" sz="1700" dirty="0"/>
                        <a:t>3</a:t>
                      </a:r>
                      <a:r>
                        <a:rPr lang="en-US" altLang="ko-Kore-KR" sz="1700" dirty="0"/>
                        <a:t>-256</a:t>
                      </a:r>
                      <a:endParaRPr lang="ko-Kore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dirty="0"/>
                        <a:t>Amy et al. (2016)</a:t>
                      </a:r>
                      <a:endParaRPr lang="ko-Kore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dirty="0"/>
                        <a:t>in-place</a:t>
                      </a:r>
                      <a:endParaRPr lang="ko-Kore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b="0" dirty="0"/>
                        <a:t>3</a:t>
                      </a:r>
                      <a:r>
                        <a:rPr lang="en-US" altLang="ko-Kore-KR" sz="1700" b="0" dirty="0"/>
                        <a:t>,</a:t>
                      </a:r>
                      <a:r>
                        <a:rPr lang="en-US" altLang="ko-KR" sz="1700" b="0" dirty="0"/>
                        <a:t>200</a:t>
                      </a:r>
                      <a:endParaRPr lang="ko-Kore-KR" altLang="en-US" sz="17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b="0" dirty="0"/>
                        <a:t>264</a:t>
                      </a:r>
                      <a:endParaRPr lang="ko-Kore-KR" altLang="en-US" sz="17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b="0" dirty="0"/>
                        <a:t>10,128</a:t>
                      </a:r>
                      <a:endParaRPr lang="ko-Kore-KR" altLang="en-US" sz="17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b="0" dirty="0"/>
                        <a:t>844,800</a:t>
                      </a:r>
                      <a:endParaRPr lang="ko-Kore-KR" altLang="en-US" sz="17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b="0" dirty="0"/>
                        <a:t>3,2409,600</a:t>
                      </a:r>
                      <a:endParaRPr lang="ko-Kore-KR" altLang="en-US" sz="17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8966018"/>
                  </a:ext>
                </a:extLst>
              </a:tr>
              <a:tr h="496644">
                <a:tc vMerge="1">
                  <a:txBody>
                    <a:bodyPr/>
                    <a:lstStyle/>
                    <a:p>
                      <a:pPr algn="ctr"/>
                      <a:endParaRPr lang="ko-Kore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700" b="0" i="0" dirty="0" err="1"/>
                        <a:t>Häner</a:t>
                      </a:r>
                      <a:r>
                        <a:rPr lang="en-US" altLang="ko-Kore-KR" sz="1700" b="0" dirty="0"/>
                        <a:t> et al. (2022)</a:t>
                      </a:r>
                      <a:endParaRPr lang="ko-Kore-KR" altLang="en-US" sz="1700" b="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1700" b="0" dirty="0"/>
                        <a:t>Out-of-place</a:t>
                      </a:r>
                      <a:endParaRPr lang="ko-Kore-KR" altLang="en-US" sz="17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b="0" dirty="0"/>
                        <a:t>46,400</a:t>
                      </a:r>
                      <a:endParaRPr lang="ko-Kore-KR" altLang="en-US" sz="17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b="0" dirty="0"/>
                        <a:t>24</a:t>
                      </a:r>
                      <a:endParaRPr lang="ko-Kore-KR" altLang="en-US" sz="17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b="0" dirty="0"/>
                        <a:t>-</a:t>
                      </a:r>
                    </a:p>
                    <a:p>
                      <a:pPr algn="ctr"/>
                      <a:r>
                        <a:rPr lang="ko-KR" altLang="en-US" sz="1700" b="0" dirty="0"/>
                        <a:t> </a:t>
                      </a:r>
                      <a:r>
                        <a:rPr lang="en-US" altLang="ko-KR" sz="15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5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5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5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5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578)</a:t>
                      </a:r>
                      <a:endParaRPr lang="ko-Kore-KR" altLang="en-US" sz="15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b="0" dirty="0"/>
                        <a:t>1</a:t>
                      </a:r>
                      <a:r>
                        <a:rPr lang="en-US" altLang="ko-KR" sz="1700" b="0" dirty="0"/>
                        <a:t>,</a:t>
                      </a:r>
                      <a:r>
                        <a:rPr lang="en-US" altLang="ko-Kore-KR" sz="1700" b="0" dirty="0"/>
                        <a:t>113</a:t>
                      </a:r>
                      <a:r>
                        <a:rPr lang="en-US" altLang="ko-KR" sz="1700" b="0" dirty="0"/>
                        <a:t>,</a:t>
                      </a:r>
                      <a:r>
                        <a:rPr lang="en-US" altLang="ko-Kore-KR" sz="1700" b="0" dirty="0"/>
                        <a:t>600</a:t>
                      </a:r>
                      <a:endParaRPr lang="ko-Kore-KR" altLang="en-US" sz="17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b="0" dirty="0"/>
                        <a:t>-</a:t>
                      </a:r>
                      <a:endParaRPr lang="ko-Kore-KR" altLang="en-US" sz="17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8816427"/>
                  </a:ext>
                </a:extLst>
              </a:tr>
              <a:tr h="496644">
                <a:tc vMerge="1">
                  <a:txBody>
                    <a:bodyPr/>
                    <a:lstStyle/>
                    <a:p>
                      <a:pPr algn="ctr"/>
                      <a:endParaRPr lang="ko-Kore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ore-KR" sz="1700" b="0" i="0" dirty="0" err="1"/>
                        <a:t>Meuli</a:t>
                      </a:r>
                      <a:r>
                        <a:rPr lang="en-US" altLang="ko-Kore-KR" sz="1700" b="0" dirty="0"/>
                        <a:t> et al. (2022)</a:t>
                      </a:r>
                      <a:endParaRPr lang="ko-Kore-KR" altLang="en-US" sz="1700" b="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b="0" dirty="0"/>
                        <a:t>44,798</a:t>
                      </a:r>
                      <a:endParaRPr lang="ko-Kore-KR" altLang="en-US" sz="17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b="0" dirty="0"/>
                        <a:t>24</a:t>
                      </a:r>
                      <a:endParaRPr lang="ko-Kore-KR" altLang="en-US" sz="17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b="0" dirty="0"/>
                        <a:t>-</a:t>
                      </a:r>
                    </a:p>
                    <a:p>
                      <a:pPr algn="ctr"/>
                      <a:r>
                        <a:rPr lang="ko-KR" altLang="en-US" sz="1700" b="0" dirty="0"/>
                        <a:t> </a:t>
                      </a:r>
                      <a:r>
                        <a:rPr lang="en-US" altLang="ko-KR" sz="15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5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5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5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5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578)</a:t>
                      </a:r>
                      <a:endParaRPr lang="ko-Kore-KR" altLang="en-US" sz="15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700" b="0" dirty="0"/>
                        <a:t>1</a:t>
                      </a:r>
                      <a:r>
                        <a:rPr lang="en-US" altLang="ko-KR" sz="1700" b="0" dirty="0"/>
                        <a:t>,</a:t>
                      </a:r>
                      <a:r>
                        <a:rPr lang="en-US" altLang="ko-Kore-KR" sz="1700" b="0" dirty="0"/>
                        <a:t>075</a:t>
                      </a:r>
                      <a:r>
                        <a:rPr lang="en-US" altLang="ko-KR" sz="1700" b="0" dirty="0"/>
                        <a:t>,</a:t>
                      </a:r>
                      <a:r>
                        <a:rPr lang="en-US" altLang="ko-Kore-KR" sz="1700" b="0" dirty="0"/>
                        <a:t>152</a:t>
                      </a:r>
                      <a:endParaRPr lang="ko-Kore-KR" altLang="en-US" sz="17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700" b="0" dirty="0"/>
                        <a:t>-</a:t>
                      </a:r>
                      <a:endParaRPr lang="ko-Kore-KR" altLang="en-US" sz="17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266702"/>
                  </a:ext>
                </a:extLst>
              </a:tr>
              <a:tr h="28557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b="1" dirty="0"/>
                        <a:t>This work</a:t>
                      </a:r>
                      <a:endParaRPr lang="ko-Kore-KR" altLang="en-US" sz="17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b="1" dirty="0"/>
                        <a:t>22,400</a:t>
                      </a:r>
                      <a:endParaRPr lang="ko-Kore-KR" altLang="en-US" sz="17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b="1" dirty="0"/>
                        <a:t>24</a:t>
                      </a:r>
                      <a:endParaRPr lang="ko-Kore-KR" altLang="en-US" sz="17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700" b="1" dirty="0"/>
                        <a:t>578</a:t>
                      </a:r>
                      <a:endParaRPr lang="ko-Kore-KR" altLang="en-US" sz="17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700" b="1" dirty="0"/>
                        <a:t>537,600</a:t>
                      </a:r>
                      <a:endParaRPr lang="ko-Kore-KR" altLang="en-US" sz="17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700" b="1" dirty="0"/>
                        <a:t>1,2947,200</a:t>
                      </a:r>
                      <a:endParaRPr lang="ko-Kore-KR" altLang="en-US" sz="17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3239671"/>
                  </a:ext>
                </a:extLst>
              </a:tr>
            </a:tbl>
          </a:graphicData>
        </a:graphic>
      </p:graphicFrame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685ED6BD-C239-F103-3488-399E0559D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51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057715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/>
          <p:nvPr/>
        </p:nvSpPr>
        <p:spPr>
          <a:xfrm>
            <a:off x="309150" y="168558"/>
            <a:ext cx="11526600" cy="87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342F31-10B6-9D74-AA5F-8344F98A93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52</a:t>
            </a:fld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C1FF2D-CACE-D759-BA30-3B9843671050}"/>
              </a:ext>
            </a:extLst>
          </p:cNvPr>
          <p:cNvSpPr txBox="1"/>
          <p:nvPr/>
        </p:nvSpPr>
        <p:spPr>
          <a:xfrm>
            <a:off x="-1087654" y="2796775"/>
            <a:ext cx="13388740" cy="1264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" altLang="ko" sz="4000" dirty="0"/>
              <a:t>Code </a:t>
            </a:r>
            <a:r>
              <a:rPr lang="ko-KR" altLang="en-US" sz="4000" dirty="0"/>
              <a:t>기반 </a:t>
            </a:r>
            <a:r>
              <a:rPr lang="en" altLang="ko" sz="4000" dirty="0"/>
              <a:t>PQC</a:t>
            </a:r>
            <a:r>
              <a:rPr lang="ko-KR" altLang="en-US" sz="4000" dirty="0"/>
              <a:t>에 대한 양자 분석 알고리즘 연구</a:t>
            </a:r>
            <a:endParaRPr lang="en-US" altLang="ko-KR" sz="4000" dirty="0"/>
          </a:p>
          <a:p>
            <a: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altLang="ko-KR" sz="4000" dirty="0"/>
              <a:t>: Quantum </a:t>
            </a:r>
            <a:r>
              <a:rPr lang="en" altLang="ko" sz="4000" dirty="0"/>
              <a:t>Information Set Decoding (QISD)</a:t>
            </a:r>
            <a:endParaRPr lang="en" altLang="ko-Kore-KR" sz="4000" dirty="0"/>
          </a:p>
        </p:txBody>
      </p:sp>
    </p:spTree>
    <p:extLst>
      <p:ext uri="{BB962C8B-B14F-4D97-AF65-F5344CB8AC3E}">
        <p14:creationId xmlns:p14="http://schemas.microsoft.com/office/powerpoint/2010/main" val="2094819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7;p28">
            <a:extLst>
              <a:ext uri="{FF2B5EF4-FFF2-40B4-BE49-F238E27FC236}">
                <a16:creationId xmlns:a16="http://schemas.microsoft.com/office/drawing/2014/main" id="{D979B41D-D771-2D86-75FD-975255DB0B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-KR" altLang="en-US" dirty="0"/>
              <a:t>코드기반암호 분석</a:t>
            </a:r>
            <a:r>
              <a:rPr lang="en-US" altLang="ko" dirty="0"/>
              <a:t>: </a:t>
            </a:r>
            <a:r>
              <a:rPr lang="en-US" altLang="ko" b="1" dirty="0"/>
              <a:t>Information Set Decoding (ISD)</a:t>
            </a:r>
            <a:endParaRPr b="1" dirty="0"/>
          </a:p>
        </p:txBody>
      </p:sp>
      <p:sp>
        <p:nvSpPr>
          <p:cNvPr id="2" name="Google Shape;169;p28">
            <a:extLst>
              <a:ext uri="{FF2B5EF4-FFF2-40B4-BE49-F238E27FC236}">
                <a16:creationId xmlns:a16="http://schemas.microsoft.com/office/drawing/2014/main" id="{884C4A4E-A390-6869-3EE2-3730B1D1ED13}"/>
              </a:ext>
            </a:extLst>
          </p:cNvPr>
          <p:cNvSpPr txBox="1"/>
          <p:nvPr/>
        </p:nvSpPr>
        <p:spPr>
          <a:xfrm>
            <a:off x="-200297" y="1151639"/>
            <a:ext cx="1173360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685800" lvl="1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altLang="ko" sz="2400" b="1" dirty="0"/>
              <a:t>Information Set Decoding (ISD)</a:t>
            </a:r>
          </a:p>
          <a:p>
            <a:pPr marL="1143000" lvl="2" indent="-266700">
              <a:lnSpc>
                <a:spcPct val="90000"/>
              </a:lnSpc>
              <a:buClr>
                <a:schemeClr val="dk1"/>
              </a:buClr>
              <a:buSzPts val="2400"/>
              <a:buChar char="•"/>
            </a:pPr>
            <a:r>
              <a:rPr lang="ko-KR" altLang="en-US" sz="2400" b="1" dirty="0"/>
              <a:t>코드기반 암호에 대해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 가장 효율적인 분석 알고리즘</a:t>
            </a:r>
            <a:endParaRPr lang="en-US" altLang="ko-KR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1143000" lvl="2" indent="-266700">
              <a:lnSpc>
                <a:spcPct val="90000"/>
              </a:lnSpc>
              <a:buClr>
                <a:schemeClr val="dk1"/>
              </a:buClr>
              <a:buSzPts val="2400"/>
              <a:buChar char="•"/>
            </a:pPr>
            <a:r>
              <a:rPr lang="ko-KR" altLang="en-US" sz="2400" dirty="0"/>
              <a:t>다양한 </a:t>
            </a:r>
            <a:r>
              <a:rPr lang="en" altLang="ko" sz="2400" dirty="0"/>
              <a:t>ISD </a:t>
            </a:r>
            <a:r>
              <a:rPr lang="ko-KR" altLang="en-US" sz="2400" dirty="0"/>
              <a:t>알고리즘들이 존재하지만</a:t>
            </a:r>
            <a:r>
              <a:rPr lang="en-US" altLang="ko-KR" sz="2400" dirty="0"/>
              <a:t>, </a:t>
            </a:r>
            <a:r>
              <a:rPr lang="ko-KR" altLang="en-US" sz="2400" dirty="0"/>
              <a:t>획기적인 성능 차이는 없음</a:t>
            </a:r>
            <a:endParaRPr lang="en-US" altLang="ko-KR" sz="2400" dirty="0"/>
          </a:p>
          <a:p>
            <a:pPr marL="1143000" lvl="2" indent="-266700">
              <a:lnSpc>
                <a:spcPct val="90000"/>
              </a:lnSpc>
              <a:buClr>
                <a:schemeClr val="dk1"/>
              </a:buClr>
              <a:buSzPts val="2400"/>
              <a:buChar char="•"/>
            </a:pPr>
            <a:r>
              <a:rPr lang="en-US" altLang="ko" sz="2400" dirty="0"/>
              <a:t>Brute-force </a:t>
            </a:r>
            <a:r>
              <a:rPr lang="ko" altLang="en-US" sz="2400" dirty="0"/>
              <a:t>접근 방식에서 </a:t>
            </a:r>
            <a:r>
              <a:rPr lang="en-US" altLang="ko" sz="2400" dirty="0"/>
              <a:t>search space</a:t>
            </a:r>
            <a:r>
              <a:rPr lang="ko" altLang="en-US" sz="2400" dirty="0"/>
              <a:t>를 줄이는 방식</a:t>
            </a:r>
            <a:endParaRPr lang="en-US" altLang="ko" sz="2400" dirty="0"/>
          </a:p>
          <a:p>
            <a:pPr marL="1333500" lvl="3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altLang="ko-KR" sz="2400" dirty="0">
                <a:sym typeface="Wingdings" pitchFamily="2" charset="2"/>
              </a:rPr>
              <a:t> </a:t>
            </a:r>
            <a:r>
              <a:rPr lang="en-US" altLang="ko-KR" sz="2400" b="1" dirty="0">
                <a:sym typeface="Wingdings" pitchFamily="2" charset="2"/>
              </a:rPr>
              <a:t>Grover </a:t>
            </a:r>
            <a:r>
              <a:rPr lang="ko-KR" altLang="en-US" sz="2400" b="1" dirty="0">
                <a:sym typeface="Wingdings" pitchFamily="2" charset="2"/>
              </a:rPr>
              <a:t>알고리즘을 사용한 가속화 가능</a:t>
            </a:r>
            <a:endParaRPr lang="en-US" altLang="ko" sz="2400" b="1" dirty="0"/>
          </a:p>
        </p:txBody>
      </p:sp>
      <p:pic>
        <p:nvPicPr>
          <p:cNvPr id="12" name="Google Shape;176;p29">
            <a:extLst>
              <a:ext uri="{FF2B5EF4-FFF2-40B4-BE49-F238E27FC236}">
                <a16:creationId xmlns:a16="http://schemas.microsoft.com/office/drawing/2014/main" id="{9BFAA1B9-1A90-C7BA-2E7F-75CCC89F099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549" y="3179860"/>
            <a:ext cx="5661624" cy="3004976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" name="Google Shape;177;p29">
            <a:extLst>
              <a:ext uri="{FF2B5EF4-FFF2-40B4-BE49-F238E27FC236}">
                <a16:creationId xmlns:a16="http://schemas.microsoft.com/office/drawing/2014/main" id="{CA3AC042-015B-E84D-8CC7-F88499ABE6EC}"/>
              </a:ext>
            </a:extLst>
          </p:cNvPr>
          <p:cNvSpPr txBox="1"/>
          <p:nvPr/>
        </p:nvSpPr>
        <p:spPr>
          <a:xfrm>
            <a:off x="1057779" y="6259651"/>
            <a:ext cx="719698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/>
              <a:t>&lt; Classic McEliece </a:t>
            </a:r>
            <a:r>
              <a:rPr lang="ko" altLang="en-US" sz="1800" dirty="0"/>
              <a:t>관련</a:t>
            </a:r>
            <a:r>
              <a:rPr lang="en-US" altLang="ko" sz="1800" dirty="0"/>
              <a:t> </a:t>
            </a:r>
            <a:r>
              <a:rPr lang="en-US" altLang="ko" dirty="0"/>
              <a:t>Information Set Decoding </a:t>
            </a:r>
            <a:r>
              <a:rPr lang="ko" altLang="en-US" dirty="0"/>
              <a:t>암호 분석 논문들</a:t>
            </a:r>
            <a:r>
              <a:rPr lang="ko" sz="1800" dirty="0"/>
              <a:t> &gt;</a:t>
            </a:r>
            <a:endParaRPr sz="180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F3F88B7-0BBF-D076-4CE0-31531A511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53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793378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2AA84F-5207-46F8-B252-E7777236D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Code-based Cryptography: Syndrome Decoding</a:t>
            </a:r>
            <a:endParaRPr lang="ko-KR" altLang="en-US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B61335-6634-497F-93E3-3BEBE0A0B8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5960" y="1358293"/>
            <a:ext cx="11780079" cy="5057775"/>
          </a:xfrm>
        </p:spPr>
        <p:txBody>
          <a:bodyPr>
            <a:normAutofit/>
          </a:bodyPr>
          <a:lstStyle/>
          <a:p>
            <a:pPr marL="285750" indent="-285750"/>
            <a:r>
              <a:rPr kumimoji="1" lang="ko-Kore-KR" altLang="en-US" sz="2200" b="1" dirty="0"/>
              <a:t>코드기반암호에서 </a:t>
            </a:r>
            <a:r>
              <a:rPr kumimoji="1" lang="en-US" altLang="ko-Kore-KR" sz="2200" b="1" dirty="0" err="1"/>
              <a:t>Niederreiter</a:t>
            </a:r>
            <a:r>
              <a:rPr kumimoji="1" lang="en-US" altLang="ko-Kore-KR" sz="2200" dirty="0"/>
              <a:t> </a:t>
            </a:r>
            <a:r>
              <a:rPr kumimoji="1" lang="en-US" altLang="ko-Kore-KR" sz="2200" b="1" dirty="0"/>
              <a:t>System</a:t>
            </a:r>
            <a:r>
              <a:rPr kumimoji="1" lang="ko-KR" altLang="en-US" sz="2200" dirty="0"/>
              <a:t>의 문제를 푸는 것은</a:t>
            </a:r>
            <a:r>
              <a:rPr kumimoji="1" lang="en-US" altLang="ko-Kore-KR" sz="2200" dirty="0"/>
              <a:t> </a:t>
            </a:r>
            <a:r>
              <a:rPr kumimoji="1" lang="ko-KR" altLang="en-US" sz="2200" dirty="0"/>
              <a:t> </a:t>
            </a:r>
            <a:r>
              <a:rPr kumimoji="1" lang="en-US" altLang="ko-Kore-KR" sz="2200" b="1" dirty="0"/>
              <a:t>McEliece System</a:t>
            </a:r>
            <a:r>
              <a:rPr kumimoji="1" lang="ko-KR" altLang="en-US" sz="2200" dirty="0"/>
              <a:t>을 푸는 것과 동일</a:t>
            </a:r>
            <a:endParaRPr kumimoji="1" lang="en-US" altLang="ko-KR" sz="2200" dirty="0"/>
          </a:p>
          <a:p>
            <a:pPr marL="457200" lvl="1" indent="0">
              <a:buNone/>
            </a:pPr>
            <a:r>
              <a:rPr kumimoji="1" lang="en-US" altLang="ko-KR" sz="1400" dirty="0"/>
              <a:t>                       </a:t>
            </a:r>
            <a:r>
              <a:rPr kumimoji="1" lang="en-US" altLang="ko-KR" sz="1800" dirty="0"/>
              <a:t>               (Parity check </a:t>
            </a:r>
            <a:r>
              <a:rPr kumimoji="1" lang="ko-KR" altLang="en-US" sz="1800" dirty="0"/>
              <a:t>행렬을 공개키로 사용</a:t>
            </a:r>
            <a:r>
              <a:rPr kumimoji="1" lang="en-US" altLang="ko-KR" sz="1800" dirty="0"/>
              <a:t>)          </a:t>
            </a:r>
            <a:r>
              <a:rPr kumimoji="1" lang="en-US" altLang="ko-KR" sz="1400" dirty="0"/>
              <a:t>               </a:t>
            </a:r>
            <a:r>
              <a:rPr kumimoji="1" lang="en-US" altLang="ko-KR" sz="1800" dirty="0"/>
              <a:t>(Generator </a:t>
            </a:r>
            <a:r>
              <a:rPr kumimoji="1" lang="ko-KR" altLang="en-US" sz="1800" dirty="0"/>
              <a:t>행렬을 공개키로 사용</a:t>
            </a:r>
            <a:r>
              <a:rPr kumimoji="1" lang="en-US" altLang="ko-KR" sz="1800" dirty="0"/>
              <a:t>)</a:t>
            </a:r>
          </a:p>
          <a:p>
            <a:pPr marL="0" indent="0">
              <a:buNone/>
            </a:pPr>
            <a:r>
              <a:rPr kumimoji="1" lang="en-US" altLang="en-US" sz="1800" dirty="0"/>
              <a:t>  </a:t>
            </a:r>
          </a:p>
          <a:p>
            <a:pPr marL="285750" indent="-285750"/>
            <a:endParaRPr kumimoji="1" lang="en-US" altLang="en-US" sz="1800" dirty="0"/>
          </a:p>
          <a:p>
            <a:pPr marL="0" indent="0">
              <a:buNone/>
            </a:pPr>
            <a:endParaRPr kumimoji="1" lang="en-US" altLang="en-US" sz="1800" dirty="0"/>
          </a:p>
          <a:p>
            <a:pPr marL="285750" indent="-285750"/>
            <a:endParaRPr kumimoji="1" lang="en-US" altLang="ko-Kore-KR" sz="1800" b="1" dirty="0"/>
          </a:p>
          <a:p>
            <a:pPr marL="285750" indent="-285750"/>
            <a:endParaRPr kumimoji="1" lang="en-US" altLang="ko-Kore-KR" sz="1800" b="1" dirty="0"/>
          </a:p>
          <a:p>
            <a:pPr marL="285750" indent="-285750"/>
            <a:endParaRPr kumimoji="1" lang="en-US" altLang="ko-Kore-KR" sz="1500" b="1" dirty="0"/>
          </a:p>
          <a:p>
            <a:pPr marL="285750" indent="-285750"/>
            <a:r>
              <a:rPr kumimoji="1" lang="en-US" altLang="ko-Kore-KR" sz="2200" b="1" dirty="0"/>
              <a:t>McEliece System</a:t>
            </a:r>
            <a:r>
              <a:rPr kumimoji="1" lang="ko-KR" altLang="en-US" sz="2200" dirty="0"/>
              <a:t> </a:t>
            </a:r>
            <a:r>
              <a:rPr kumimoji="1" lang="en-US" altLang="ko-KR" sz="2200" dirty="0"/>
              <a:t> to </a:t>
            </a:r>
            <a:r>
              <a:rPr kumimoji="1" lang="en-US" altLang="ko-KR" sz="2200" b="1" dirty="0" err="1"/>
              <a:t>Niederreiter</a:t>
            </a:r>
            <a:r>
              <a:rPr kumimoji="1" lang="en-US" altLang="ko-KR" sz="2200" dirty="0"/>
              <a:t> </a:t>
            </a:r>
            <a:r>
              <a:rPr kumimoji="1" lang="en-US" altLang="ko-KR" sz="2200" b="1" dirty="0"/>
              <a:t>System</a:t>
            </a:r>
            <a:endParaRPr lang="ko-Kore-KR" altLang="en-US" sz="2200" b="1" dirty="0"/>
          </a:p>
          <a:p>
            <a:pPr marL="0" indent="0">
              <a:buNone/>
            </a:pPr>
            <a:endParaRPr lang="ko-KR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192C3D-222E-4CC6-8234-D6103B5C9954}"/>
                  </a:ext>
                </a:extLst>
              </p:cNvPr>
              <p:cNvSpPr txBox="1"/>
              <p:nvPr/>
            </p:nvSpPr>
            <p:spPr>
              <a:xfrm>
                <a:off x="7126856" y="2217855"/>
                <a:ext cx="306064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4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ko-Kore-KR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4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kumimoji="1" lang="en-US" altLang="ko-Kore-KR" sz="4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kumimoji="1" lang="en-US" altLang="ko-Kore-KR" sz="4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′+</m:t>
                      </m:r>
                      <m:r>
                        <a:rPr kumimoji="1" lang="en-US" altLang="ko-Kore-KR" sz="4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kumimoji="1" lang="ko-Kore-KR" altLang="en-US" sz="400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192C3D-222E-4CC6-8234-D6103B5C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6856" y="2217855"/>
                <a:ext cx="3060645" cy="707886"/>
              </a:xfrm>
              <a:prstGeom prst="rect">
                <a:avLst/>
              </a:prstGeom>
              <a:blipFill>
                <a:blip r:embed="rId3"/>
                <a:stretch>
                  <a:fillRect l="-413" b="-175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1A4369-BA83-4967-B981-A588CE8D6786}"/>
                  </a:ext>
                </a:extLst>
              </p:cNvPr>
              <p:cNvSpPr txBox="1"/>
              <p:nvPr/>
            </p:nvSpPr>
            <p:spPr>
              <a:xfrm>
                <a:off x="3023978" y="2223337"/>
                <a:ext cx="193655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4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ko-Kore-KR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4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ko-Kore-KR" sz="4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kumimoji="1" lang="ko-Kore-KR" altLang="en-US" sz="40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1A4369-BA83-4967-B981-A588CE8D6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978" y="2223337"/>
                <a:ext cx="1936556" cy="707886"/>
              </a:xfrm>
              <a:prstGeom prst="rect">
                <a:avLst/>
              </a:prstGeom>
              <a:blipFill>
                <a:blip r:embed="rId4"/>
                <a:stretch>
                  <a:fillRect l="-130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81B4C9-62C3-4E93-9EAC-8441C34FB563}"/>
                  </a:ext>
                </a:extLst>
              </p:cNvPr>
              <p:cNvSpPr txBox="1"/>
              <p:nvPr/>
            </p:nvSpPr>
            <p:spPr>
              <a:xfrm>
                <a:off x="2192400" y="2974844"/>
                <a:ext cx="42664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>
                    <a:solidFill>
                      <a:schemeClr val="accent1">
                        <a:lumMod val="75000"/>
                      </a:schemeClr>
                    </a:solidFill>
                  </a:rPr>
                  <a:t>Public: </a:t>
                </a:r>
                <a:r>
                  <a:rPr kumimoji="1" lang="en-US" altLang="ko-Kore-KR" sz="2000"/>
                  <a:t>Parity check Matrix </a:t>
                </a:r>
                <a14:m>
                  <m:oMath xmlns:m="http://schemas.openxmlformats.org/officeDocument/2006/math">
                    <m:r>
                      <a:rPr kumimoji="1" lang="en-US" altLang="ko-Kore-KR" sz="200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kumimoji="1" lang="en-US" altLang="ko-Kore-KR" sz="2000" i="1">
                  <a:latin typeface="Cambria Math" panose="02040503050406030204" pitchFamily="18" charset="0"/>
                </a:endParaRPr>
              </a:p>
              <a:p>
                <a:r>
                  <a:rPr kumimoji="1" lang="en-US" altLang="ko-Kore-KR" sz="2000">
                    <a:solidFill>
                      <a:srgbClr val="C00000"/>
                    </a:solidFill>
                  </a:rPr>
                  <a:t>Secret: </a:t>
                </a:r>
                <a:r>
                  <a:rPr kumimoji="1" lang="en-US" altLang="ko-Kore-KR" sz="2000"/>
                  <a:t>Vector </a:t>
                </a:r>
                <a14:m>
                  <m:oMath xmlns:m="http://schemas.openxmlformats.org/officeDocument/2006/math">
                    <m:r>
                      <a:rPr kumimoji="1" lang="en-US" altLang="ko-Kore-KR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kumimoji="1" lang="en-US" altLang="ko-Kore-KR" sz="2000"/>
                  <a:t> (Low-weight)</a:t>
                </a:r>
                <a:endParaRPr kumimoji="1" lang="ko-Kore-KR" altLang="en-US" sz="20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81B4C9-62C3-4E93-9EAC-8441C34FB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400" y="2974844"/>
                <a:ext cx="4266487" cy="707886"/>
              </a:xfrm>
              <a:prstGeom prst="rect">
                <a:avLst/>
              </a:prstGeom>
              <a:blipFill>
                <a:blip r:embed="rId5"/>
                <a:stretch>
                  <a:fillRect l="-1484" t="-5357" b="-1607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800FA1-FF0B-49CE-B72E-2B56BDDCB654}"/>
                  </a:ext>
                </a:extLst>
              </p:cNvPr>
              <p:cNvSpPr txBox="1"/>
              <p:nvPr/>
            </p:nvSpPr>
            <p:spPr>
              <a:xfrm>
                <a:off x="7005273" y="2974844"/>
                <a:ext cx="437863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2000">
                    <a:solidFill>
                      <a:schemeClr val="accent1">
                        <a:lumMod val="75000"/>
                      </a:schemeClr>
                    </a:solidFill>
                  </a:rPr>
                  <a:t>Public: </a:t>
                </a:r>
                <a:r>
                  <a:rPr kumimoji="1" lang="en-US" altLang="ko-Kore-KR" sz="2000"/>
                  <a:t>Generator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ore-KR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kumimoji="1" lang="en-US" altLang="ko-Kore-KR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kumimoji="1" lang="en-US" altLang="ko-Kore-KR" sz="2000"/>
                  <a:t> (Scrambled)</a:t>
                </a:r>
              </a:p>
              <a:p>
                <a:r>
                  <a:rPr kumimoji="1" lang="en-US" altLang="ko-Kore-KR" sz="2000">
                    <a:solidFill>
                      <a:srgbClr val="C00000"/>
                    </a:solidFill>
                  </a:rPr>
                  <a:t>Secret:</a:t>
                </a:r>
                <a:r>
                  <a:rPr kumimoji="1" lang="en-US" altLang="ko-Kore-KR" sz="2000"/>
                  <a:t> Message </a:t>
                </a:r>
                <a14:m>
                  <m:oMath xmlns:m="http://schemas.openxmlformats.org/officeDocument/2006/math">
                    <m:r>
                      <a:rPr kumimoji="1" lang="en-US" altLang="ko-Kore-KR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en-US" altLang="ko-Kore-KR" sz="2000"/>
                  <a:t>, Error vector </a:t>
                </a:r>
                <a14:m>
                  <m:oMath xmlns:m="http://schemas.openxmlformats.org/officeDocument/2006/math">
                    <m:r>
                      <a:rPr kumimoji="1" lang="en-US" altLang="ko-Kore-KR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kumimoji="1" lang="ko-Kore-KR" altLang="en-US" sz="2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800FA1-FF0B-49CE-B72E-2B56BDDCB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273" y="2974844"/>
                <a:ext cx="4378635" cy="707886"/>
              </a:xfrm>
              <a:prstGeom prst="rect">
                <a:avLst/>
              </a:prstGeom>
              <a:blipFill>
                <a:blip r:embed="rId6"/>
                <a:stretch>
                  <a:fillRect l="-1445" t="-5357" r="-578" b="-1607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F7E0D3-6773-4D4B-99B5-525A7C76DD1C}"/>
                  </a:ext>
                </a:extLst>
              </p:cNvPr>
              <p:cNvSpPr txBox="1"/>
              <p:nvPr/>
            </p:nvSpPr>
            <p:spPr>
              <a:xfrm>
                <a:off x="922622" y="4802945"/>
                <a:ext cx="324685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ore-KR" sz="2200" i="1" smtClean="0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kumimoji="1" lang="en-US" altLang="ko-Kore-KR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ore-KR" sz="2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kumimoji="1" lang="en-US" altLang="ko-Kore-KR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1" lang="en-US" altLang="ko-Kore-KR" sz="2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ko-Kore-KR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ore-KR" sz="2200" b="0" i="1" strike="sngStrike" smtClean="0">
                        <a:latin typeface="Cambria Math" panose="02040503050406030204" pitchFamily="18" charset="0"/>
                      </a:rPr>
                      <m:t>𝑚𝐺</m:t>
                    </m:r>
                    <m:r>
                      <a:rPr kumimoji="1" lang="en-US" altLang="ko-Kore-KR" sz="2200" b="0" i="1" strike="sngStrike" smtClean="0">
                        <a:latin typeface="Cambria Math" panose="02040503050406030204" pitchFamily="18" charset="0"/>
                      </a:rPr>
                      <m:t>′</m:t>
                    </m:r>
                    <m:sSup>
                      <m:sSupPr>
                        <m:ctrlPr>
                          <a:rPr kumimoji="1" lang="en-US" altLang="ko-Kore-KR" sz="2200" i="1" strike="sngStrike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2200" b="0" i="1" strike="sngStrike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ore-KR" sz="2200" b="0" i="1" strike="sngStrike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kumimoji="1" lang="en-US" altLang="ko-Kore-KR" sz="2200" b="0" i="1" strike="sngStrike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1" lang="en-US" altLang="ko-Kore-KR" sz="2200" b="0" i="1" strike="sngStrike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1" lang="en-US" altLang="ko-Kore-KR" sz="2200"/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ore-KR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2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kumimoji="1" lang="en-US" altLang="ko-Kore-KR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ore-KR" sz="2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kumimoji="1" lang="en-US" altLang="ko-Kore-KR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1" lang="en-US" altLang="ko-Kore-KR" sz="2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kumimoji="1" lang="ko-Kore-KR" altLang="en-US" sz="22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F7E0D3-6773-4D4B-99B5-525A7C76D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622" y="4802945"/>
                <a:ext cx="3246851" cy="430887"/>
              </a:xfrm>
              <a:prstGeom prst="rect">
                <a:avLst/>
              </a:prstGeom>
              <a:blipFill>
                <a:blip r:embed="rId7"/>
                <a:stretch>
                  <a:fillRect t="-11429" b="-2571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C09821D-3CC1-487E-B529-F290A6CD3914}"/>
                  </a:ext>
                </a:extLst>
              </p:cNvPr>
              <p:cNvSpPr/>
              <p:nvPr/>
            </p:nvSpPr>
            <p:spPr>
              <a:xfrm>
                <a:off x="932213" y="5414370"/>
                <a:ext cx="1969322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ore-KR" sz="2200" i="1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kumimoji="1" lang="en-US" altLang="ko-Kore-KR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2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ore-KR" sz="22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kumimoji="1" lang="en-US" altLang="ko-Kore-KR" sz="22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1" lang="en-US" altLang="ko-Kore-KR" sz="2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ko-Kore-KR" sz="22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ko-Kore-KR" sz="220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ore-KR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22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kumimoji="1" lang="en-US" altLang="ko-Kore-KR" sz="2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ore-KR" sz="22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kumimoji="1" lang="en-US" altLang="ko-Kore-KR" sz="22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1" lang="en-US" altLang="ko-Kore-KR" sz="2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ko-Kore-KR" altLang="en-US" sz="220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C09821D-3CC1-487E-B529-F290A6CD39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213" y="5414370"/>
                <a:ext cx="1969322" cy="430887"/>
              </a:xfrm>
              <a:prstGeom prst="rect">
                <a:avLst/>
              </a:prstGeom>
              <a:blipFill>
                <a:blip r:embed="rId8"/>
                <a:stretch>
                  <a:fillRect l="-641" b="-1714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모서리가 둥근 직사각형 15">
            <a:extLst>
              <a:ext uri="{FF2B5EF4-FFF2-40B4-BE49-F238E27FC236}">
                <a16:creationId xmlns:a16="http://schemas.microsoft.com/office/drawing/2014/main" id="{7C827600-AF22-455E-ABEB-094FA4173DCA}"/>
              </a:ext>
            </a:extLst>
          </p:cNvPr>
          <p:cNvSpPr/>
          <p:nvPr/>
        </p:nvSpPr>
        <p:spPr>
          <a:xfrm>
            <a:off x="1997279" y="5423514"/>
            <a:ext cx="842708" cy="43088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09519D3-4256-400A-B7CF-C92CC7C86D92}"/>
                  </a:ext>
                </a:extLst>
              </p:cNvPr>
              <p:cNvSpPr/>
              <p:nvPr/>
            </p:nvSpPr>
            <p:spPr>
              <a:xfrm>
                <a:off x="5873524" y="2247183"/>
                <a:ext cx="644727" cy="630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3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</m:oMath>
                  </m:oMathPara>
                </a14:m>
                <a:endParaRPr lang="ko-Kore-KR" altLang="en-US" sz="3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09519D3-4256-400A-B7CF-C92CC7C86D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524" y="2247183"/>
                <a:ext cx="644727" cy="63094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753C4563-4EBE-DB7A-9328-225CD9D547BB}"/>
              </a:ext>
            </a:extLst>
          </p:cNvPr>
          <p:cNvSpPr txBox="1">
            <a:spLocks/>
          </p:cNvSpPr>
          <p:nvPr/>
        </p:nvSpPr>
        <p:spPr>
          <a:xfrm>
            <a:off x="11017827" y="6402954"/>
            <a:ext cx="371560" cy="365125"/>
          </a:xfrm>
          <a:prstGeom prst="rect">
            <a:avLst/>
          </a:prstGeom>
        </p:spPr>
        <p:txBody>
          <a:bodyPr/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852B28-D290-2A4B-A90A-47EAEF72A8E4}" type="slidenum">
              <a:rPr kumimoji="1" lang="ko-Kore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54</a:t>
            </a:fld>
            <a:endParaRPr kumimoji="1" lang="ko-Kore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2389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6085377-0B5F-234F-821C-423EFF47A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ko-KR" altLang="en-US"/>
              <a:t> </a:t>
            </a:r>
            <a:r>
              <a:rPr kumimoji="1" lang="en-US" altLang="ko-KR"/>
              <a:t>	</a:t>
            </a:r>
            <a:endParaRPr kumimoji="1"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05719C80-ECA0-A346-8F08-DE0C78E11A5F}"/>
              </a:ext>
            </a:extLst>
          </p:cNvPr>
          <p:cNvSpPr txBox="1">
            <a:spLocks/>
          </p:cNvSpPr>
          <p:nvPr/>
        </p:nvSpPr>
        <p:spPr>
          <a:xfrm>
            <a:off x="422277" y="216196"/>
            <a:ext cx="11368160" cy="7621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kumimoji="1" lang="en-US" altLang="ko-Kore-KR" b="1" dirty="0"/>
              <a:t>Code-based Cryptography</a:t>
            </a:r>
            <a:r>
              <a:rPr lang="en-US" altLang="ko-KR" b="1" dirty="0"/>
              <a:t>: Syndrome Decoding</a:t>
            </a:r>
            <a:endParaRPr kumimoji="1" lang="ko-Kore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AF2EC3-5408-330F-EF60-089B87EFCB2C}"/>
                  </a:ext>
                </a:extLst>
              </p:cNvPr>
              <p:cNvSpPr txBox="1"/>
              <p:nvPr/>
            </p:nvSpPr>
            <p:spPr>
              <a:xfrm>
                <a:off x="168660" y="1295238"/>
                <a:ext cx="11385296" cy="1292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ko-Kore-KR" sz="2500" b="1" dirty="0"/>
                  <a:t>Syndrome </a:t>
                </a:r>
                <a:r>
                  <a:rPr kumimoji="1" lang="ko-Kore-KR" altLang="en-US" sz="2500" b="1" dirty="0"/>
                  <a:t>디코딩</a:t>
                </a:r>
                <a:r>
                  <a:rPr kumimoji="1" lang="en-US" altLang="ko-Kore-KR" sz="2500" b="1" dirty="0"/>
                  <a:t> </a:t>
                </a:r>
                <a:r>
                  <a:rPr kumimoji="1" lang="ko-Kore-KR" altLang="en-US" sz="2500" b="1" dirty="0"/>
                  <a:t>문제</a:t>
                </a:r>
                <a:endParaRPr kumimoji="1" lang="en-US" altLang="ko-Kore-KR" sz="2500" b="1" dirty="0">
                  <a:solidFill>
                    <a:srgbClr val="C00000"/>
                  </a:solidFill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kumimoji="1" lang="en-US" altLang="ko-Kore-KR" sz="500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kumimoji="1" lang="en-US" altLang="ko-Kore-KR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ore-KR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𝐻𝑒</m:t>
                    </m:r>
                  </m:oMath>
                </a14:m>
                <a:r>
                  <a:rPr kumimoji="1" lang="ko-Kore-KR" altLang="en-US" sz="2400" dirty="0"/>
                  <a:t> 라는 신드롬 계산 식에서 </a:t>
                </a:r>
                <a14:m>
                  <m:oMath xmlns:m="http://schemas.openxmlformats.org/officeDocument/2006/math">
                    <m:r>
                      <a:rPr kumimoji="1" lang="en-US" altLang="ko-Kore-KR" sz="2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kumimoji="1" lang="en-US" altLang="ko-Kore-KR" sz="2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ore-KR" altLang="en-US" sz="2400" dirty="0"/>
                  <a:t>와 </a:t>
                </a:r>
                <a14:m>
                  <m:oMath xmlns:m="http://schemas.openxmlformats.org/officeDocument/2006/math">
                    <m:r>
                      <a:rPr kumimoji="1" lang="en-US" altLang="ko-Kore-KR" sz="2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kumimoji="1" lang="ko-Kore-KR" altLang="en-US" sz="2400" dirty="0"/>
                  <a:t>가 주어진다 해도</a:t>
                </a:r>
                <a:r>
                  <a:rPr kumimoji="1" lang="en-US" altLang="ko-Kore-KR" sz="2400" dirty="0"/>
                  <a:t>,</a:t>
                </a:r>
                <a:r>
                  <a:rPr kumimoji="1" lang="en-US" altLang="ko-Kore-KR" sz="2400" b="1" dirty="0"/>
                  <a:t> </a:t>
                </a:r>
                <a:r>
                  <a:rPr kumimoji="1" lang="en-US" altLang="ko-KR" sz="2400" b="1" dirty="0">
                    <a:solidFill>
                      <a:srgbClr val="C00000"/>
                    </a:solidFill>
                  </a:rPr>
                  <a:t>low-weight </a:t>
                </a:r>
                <a:r>
                  <a:rPr kumimoji="1" lang="ko-KR" altLang="en-US" sz="2400" b="1" dirty="0">
                    <a:solidFill>
                      <a:srgbClr val="C00000"/>
                    </a:solidFill>
                  </a:rPr>
                  <a:t>벡터</a:t>
                </a:r>
                <a:r>
                  <a:rPr kumimoji="1" lang="ko-KR" altLang="en-US" sz="24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kumimoji="1" lang="ko-KR" altLang="en-US" sz="2400" dirty="0" err="1"/>
                  <a:t>를</a:t>
                </a:r>
                <a:r>
                  <a:rPr kumimoji="1" lang="ko-KR" altLang="en-US" sz="2400" dirty="0"/>
                  <a:t> </a:t>
                </a:r>
                <a:endParaRPr kumimoji="1" lang="en-US" altLang="ko-KR" sz="2400" dirty="0"/>
              </a:p>
              <a:p>
                <a:pPr lvl="1"/>
                <a:r>
                  <a:rPr kumimoji="1" lang="ko-KR" altLang="en-US" sz="2400" dirty="0"/>
                  <a:t>    찾아내기</a:t>
                </a:r>
                <a:r>
                  <a:rPr kumimoji="1" lang="en-US" altLang="ko-KR" sz="2400" dirty="0"/>
                  <a:t> </a:t>
                </a:r>
                <a:r>
                  <a:rPr kumimoji="1" lang="ko-KR" altLang="en-US" sz="2400" dirty="0"/>
                  <a:t>매우 어려움</a:t>
                </a:r>
                <a:endParaRPr kumimoji="1" lang="ko-Kore-KR" altLang="en-US" sz="2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AF2EC3-5408-330F-EF60-089B87EFC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60" y="1295238"/>
                <a:ext cx="11385296" cy="1292662"/>
              </a:xfrm>
              <a:prstGeom prst="rect">
                <a:avLst/>
              </a:prstGeom>
              <a:blipFill>
                <a:blip r:embed="rId2"/>
                <a:stretch>
                  <a:fillRect l="-780" t="-4808" b="-865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63A8FB4-5712-7C24-5CB1-A667CDE02C4A}"/>
              </a:ext>
            </a:extLst>
          </p:cNvPr>
          <p:cNvSpPr txBox="1"/>
          <p:nvPr/>
        </p:nvSpPr>
        <p:spPr>
          <a:xfrm>
            <a:off x="-186107" y="2871059"/>
            <a:ext cx="11474605" cy="21005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altLang="ko" sz="2500" b="1" dirty="0"/>
              <a:t>Information Set Decoding (ISD) </a:t>
            </a:r>
          </a:p>
          <a:p>
            <a:pPr marL="41910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endParaRPr lang="en-US" altLang="ko" sz="100" b="1" dirty="0"/>
          </a:p>
          <a:p>
            <a:pPr marL="1219200" lvl="2" indent="-342900">
              <a:lnSpc>
                <a:spcPct val="90000"/>
              </a:lnSpc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ko-KR" altLang="en-US" sz="2400" dirty="0"/>
              <a:t>코드기반암호에 대한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최적의 분석 알고리즘</a:t>
            </a:r>
            <a:endParaRPr lang="en-US" altLang="ko-KR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1219200" lvl="2" indent="-342900">
              <a:lnSpc>
                <a:spcPct val="90000"/>
              </a:lnSpc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endParaRPr lang="en-US" altLang="ko-KR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762000" lvl="1" indent="-342900">
              <a:lnSpc>
                <a:spcPct val="90000"/>
              </a:lnSpc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ko-KR" altLang="en-US" sz="2400" dirty="0"/>
              <a:t>다양한 </a:t>
            </a:r>
            <a:r>
              <a:rPr lang="en" altLang="ko" sz="2400" dirty="0"/>
              <a:t>ISD </a:t>
            </a:r>
            <a:r>
              <a:rPr lang="ko-KR" altLang="en-US" sz="2400" dirty="0"/>
              <a:t>알고리즘들이 존재하지만</a:t>
            </a:r>
            <a:r>
              <a:rPr lang="en-US" altLang="ko-KR" sz="2400" dirty="0"/>
              <a:t>, </a:t>
            </a:r>
            <a:r>
              <a:rPr lang="ko-KR" altLang="en-US" sz="2400" b="1" dirty="0"/>
              <a:t>획기적인 성능차이는 없음</a:t>
            </a:r>
            <a:endParaRPr lang="en-US" altLang="ko-KR" sz="2400" b="1" dirty="0"/>
          </a:p>
          <a:p>
            <a:pPr marL="1219200" lvl="2" indent="-342900">
              <a:lnSpc>
                <a:spcPct val="90000"/>
              </a:lnSpc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altLang="ko" sz="2400" dirty="0"/>
              <a:t>Brute-force </a:t>
            </a:r>
            <a:r>
              <a:rPr lang="ko" altLang="en-US" sz="2400" dirty="0"/>
              <a:t>접근 방식에서 </a:t>
            </a:r>
            <a:r>
              <a:rPr lang="en-US" altLang="ko" sz="2400" dirty="0"/>
              <a:t>search space</a:t>
            </a:r>
            <a:r>
              <a:rPr lang="ko" altLang="en-US" sz="2400" dirty="0"/>
              <a:t>를 줄이는 방식</a:t>
            </a:r>
            <a:endParaRPr lang="en-US" altLang="ko" sz="2400" dirty="0"/>
          </a:p>
          <a:p>
            <a:pPr marL="1333500" lvl="3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altLang="ko-KR" sz="2400" dirty="0">
                <a:sym typeface="Wingdings" pitchFamily="2" charset="2"/>
              </a:rPr>
              <a:t>   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Grover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알고리즘을 사용한 가속화 가능</a:t>
            </a:r>
            <a:endParaRPr lang="en-US" altLang="ko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06B385C7-E1C5-DE22-735D-B290CD20BF68}"/>
              </a:ext>
            </a:extLst>
          </p:cNvPr>
          <p:cNvSpPr txBox="1">
            <a:spLocks/>
          </p:cNvSpPr>
          <p:nvPr/>
        </p:nvSpPr>
        <p:spPr>
          <a:xfrm>
            <a:off x="11017827" y="6402954"/>
            <a:ext cx="371560" cy="365125"/>
          </a:xfrm>
          <a:prstGeom prst="rect">
            <a:avLst/>
          </a:prstGeom>
        </p:spPr>
        <p:txBody>
          <a:bodyPr/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852B28-D290-2A4B-A90A-47EAEF72A8E4}" type="slidenum">
              <a:rPr kumimoji="1" lang="ko-Kore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55</a:t>
            </a:fld>
            <a:endParaRPr kumimoji="1" lang="ko-Kore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6154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altLang="ko" b="1"/>
              <a:t>Information Set Decoding (ISD)</a:t>
            </a:r>
            <a:endParaRPr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Google Shape;214;p3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81489" y="1190012"/>
                <a:ext cx="11369700" cy="12042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228600" indent="-266700">
                  <a:spcBef>
                    <a:spcPts val="0"/>
                  </a:spcBef>
                  <a:buSzPts val="2400"/>
                </a:pPr>
                <a:r>
                  <a:rPr lang="ko" sz="2600" dirty="0"/>
                  <a:t>ISD 연산</a:t>
                </a:r>
                <a:r>
                  <a:rPr lang="ko" altLang="en-US" sz="2600" dirty="0"/>
                  <a:t>은 코드기반암호에 대한</a:t>
                </a:r>
                <a:r>
                  <a:rPr lang="ko" altLang="en-US" sz="2600" b="1" dirty="0"/>
                  <a:t> 효율적인 </a:t>
                </a:r>
                <a:r>
                  <a:rPr lang="en-US" altLang="ko" sz="2600" b="1" dirty="0"/>
                  <a:t>Brute-force</a:t>
                </a:r>
              </a:p>
              <a:p>
                <a:pPr marL="228600" indent="-266700">
                  <a:spcBef>
                    <a:spcPts val="0"/>
                  </a:spcBef>
                  <a:buSzPts val="2400"/>
                </a:pPr>
                <a:endParaRPr lang="en-US" altLang="ko" sz="300" b="1" dirty="0">
                  <a:solidFill>
                    <a:srgbClr val="2E75B5"/>
                  </a:solidFill>
                </a:endParaRPr>
              </a:p>
              <a:p>
                <a:pPr marL="685800" lvl="1" indent="-266700">
                  <a:spcBef>
                    <a:spcPts val="0"/>
                  </a:spcBef>
                  <a:buSzPts val="2400"/>
                </a:pPr>
                <a:r>
                  <a:rPr lang="ko-KR" altLang="en-US" dirty="0"/>
                  <a:t>공개키</a:t>
                </a:r>
                <a:r>
                  <a:rPr lang="ko-Kore-KR" altLang="en-US" dirty="0"/>
                  <a:t>의</a:t>
                </a:r>
                <a:r>
                  <a:rPr lang="ko-Kore-KR" altLang="en-US" b="1" dirty="0"/>
                  <a:t> </a:t>
                </a:r>
                <a:r>
                  <a:rPr lang="en-US" altLang="ko-KR" b="1" dirty="0"/>
                  <a:t>Information set</a:t>
                </a:r>
                <a:r>
                  <a:rPr lang="en-US" altLang="ko-KR" dirty="0"/>
                  <a:t> (       ), </a:t>
                </a:r>
                <a:r>
                  <a:rPr lang="ko-KR" altLang="en-US" dirty="0"/>
                  <a:t>행렬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dirty="0"/>
                  <a:t>을 변경해가며 </a:t>
                </a:r>
                <a:r>
                  <a:rPr lang="ko" altLang="en-US" dirty="0"/>
                  <a:t>전수 조사</a:t>
                </a:r>
                <a:endParaRPr lang="en-US" altLang="ko" dirty="0"/>
              </a:p>
            </p:txBody>
          </p:sp>
        </mc:Choice>
        <mc:Fallback xmlns="">
          <p:sp>
            <p:nvSpPr>
              <p:cNvPr id="214" name="Google Shape;214;p3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81489" y="1190012"/>
                <a:ext cx="11369700" cy="1204293"/>
              </a:xfrm>
              <a:prstGeom prst="rect">
                <a:avLst/>
              </a:prstGeom>
              <a:blipFill>
                <a:blip r:embed="rId3"/>
                <a:stretch>
                  <a:fillRect l="-781" t="-9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8" name="Google Shape;218;p31"/>
          <p:cNvSpPr/>
          <p:nvPr/>
        </p:nvSpPr>
        <p:spPr>
          <a:xfrm>
            <a:off x="4398466" y="1613647"/>
            <a:ext cx="397824" cy="34440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14EC88-DF2E-9059-AE0D-079F2DCA4660}"/>
                  </a:ext>
                </a:extLst>
              </p:cNvPr>
              <p:cNvSpPr txBox="1"/>
              <p:nvPr/>
            </p:nvSpPr>
            <p:spPr>
              <a:xfrm>
                <a:off x="0" y="1964049"/>
                <a:ext cx="12975770" cy="7891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219200" lvl="2" indent="-342900">
                  <a:buSzPts val="2400"/>
                  <a:buFont typeface="Arial" panose="020B0604020202020204" pitchFamily="34" charset="0"/>
                  <a:buChar char="•"/>
                </a:pPr>
                <a:r>
                  <a:rPr lang="en-US" altLang="ko-KR" sz="2200" b="1" dirty="0">
                    <a:sym typeface="Wingdings" pitchFamily="2" charset="2"/>
                  </a:rPr>
                  <a:t>Information set</a:t>
                </a:r>
                <a:r>
                  <a:rPr lang="ko-KR" altLang="en-US" sz="2200" b="1" dirty="0">
                    <a:sym typeface="Wingdings" pitchFamily="2" charset="2"/>
                  </a:rPr>
                  <a:t>의 </a:t>
                </a:r>
                <a:r>
                  <a:rPr lang="ko-KR" altLang="en-US" sz="2200" b="1" dirty="0" err="1">
                    <a:sym typeface="Wingdings" pitchFamily="2" charset="2"/>
                  </a:rPr>
                  <a:t>역행렬</a:t>
                </a:r>
                <a:r>
                  <a:rPr lang="en-US" altLang="ko-KR" sz="2200" b="1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×</m:t>
                    </m:r>
                  </m:oMath>
                </a14:m>
                <a:r>
                  <a:rPr lang="en-US" altLang="ko" sz="2200" b="1" dirty="0"/>
                  <a:t> </a:t>
                </a:r>
                <a:r>
                  <a:rPr lang="ko" altLang="en-US" sz="2200" b="1" dirty="0"/>
                  <a:t>암호문</a:t>
                </a:r>
                <a:r>
                  <a:rPr lang="en-US" altLang="ko" sz="2200" b="1" dirty="0"/>
                  <a:t> </a:t>
                </a:r>
                <a14:m>
                  <m:oMath xmlns:m="http://schemas.openxmlformats.org/officeDocument/2006/math">
                    <m:r>
                      <a:rPr lang="en-US" altLang="ko" sz="22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" sz="220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ko" sz="22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200" dirty="0"/>
                  <a:t> </a:t>
                </a:r>
                <a:r>
                  <a:rPr lang="ko-KR" altLang="en-US" sz="2200" dirty="0"/>
                  <a:t>의 결과 벡터가</a:t>
                </a:r>
                <a:r>
                  <a:rPr lang="en-US" altLang="ko-KR" sz="2200" dirty="0"/>
                  <a:t> </a:t>
                </a:r>
                <a:r>
                  <a:rPr lang="ko-KR" altLang="en-US" sz="2200" dirty="0"/>
                  <a:t>특정 </a:t>
                </a:r>
                <a:r>
                  <a:rPr lang="en-US" altLang="ko-KR" sz="2200" dirty="0"/>
                  <a:t>(Gaussian Elimination </a:t>
                </a:r>
                <a:r>
                  <a:rPr lang="ko-KR" altLang="en-US" sz="2200" dirty="0"/>
                  <a:t>사용</a:t>
                </a:r>
                <a:r>
                  <a:rPr lang="en-US" altLang="ko-KR" sz="2200" dirty="0"/>
                  <a:t>)</a:t>
                </a:r>
              </a:p>
              <a:p>
                <a:pPr marL="876300" lvl="2">
                  <a:buSzPts val="2400"/>
                </a:pPr>
                <a:r>
                  <a:rPr lang="en-US" altLang="ko-KR" sz="2200" dirty="0"/>
                  <a:t>      low-weight (</a:t>
                </a:r>
                <a14:m>
                  <m:oMath xmlns:m="http://schemas.openxmlformats.org/officeDocument/2006/math">
                    <m:r>
                      <a:rPr lang="en-US" altLang="ko-KR" sz="220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sz="2200" dirty="0"/>
                  <a:t>)</a:t>
                </a:r>
                <a:r>
                  <a:rPr lang="ko-KR" altLang="en-US" sz="2200" dirty="0" err="1"/>
                  <a:t>를</a:t>
                </a:r>
                <a:r>
                  <a:rPr lang="ko-KR" altLang="en-US" sz="2200" dirty="0"/>
                  <a:t> 만족할 경우</a:t>
                </a:r>
                <a:r>
                  <a:rPr lang="en-US" altLang="ko-KR" sz="2200" dirty="0"/>
                  <a:t>, </a:t>
                </a:r>
                <a:r>
                  <a:rPr lang="ko-KR" altLang="en-US" sz="2200" dirty="0"/>
                  <a:t>원본 메시지 복구 </a:t>
                </a:r>
                <a14:m>
                  <m:oMath xmlns:m="http://schemas.openxmlformats.org/officeDocument/2006/math">
                    <m:r>
                      <a:rPr lang="en-US" altLang="ko-KR" sz="2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sz="2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200" dirty="0"/>
                  <a:t>에 성공</a:t>
                </a:r>
                <a:endParaRPr lang="en-US" altLang="ko" sz="2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14EC88-DF2E-9059-AE0D-079F2DCA4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64049"/>
                <a:ext cx="12975770" cy="789190"/>
              </a:xfrm>
              <a:prstGeom prst="rect">
                <a:avLst/>
              </a:prstGeom>
              <a:blipFill>
                <a:blip r:embed="rId4"/>
                <a:stretch>
                  <a:fillRect t="-6349" b="-1269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B42BAA-138A-4FA3-A93B-86DFA23DC2D6}"/>
                  </a:ext>
                </a:extLst>
              </p:cNvPr>
              <p:cNvSpPr txBox="1"/>
              <p:nvPr/>
            </p:nvSpPr>
            <p:spPr>
              <a:xfrm>
                <a:off x="7942557" y="4186865"/>
                <a:ext cx="4460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×</m:t>
                      </m:r>
                    </m:oMath>
                  </m:oMathPara>
                </a14:m>
                <a:endParaRPr lang="ko-Kore-KR" alt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B42BAA-138A-4FA3-A93B-86DFA23DC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557" y="4186865"/>
                <a:ext cx="44605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양쪽 대괄호 13">
            <a:extLst>
              <a:ext uri="{FF2B5EF4-FFF2-40B4-BE49-F238E27FC236}">
                <a16:creationId xmlns:a16="http://schemas.microsoft.com/office/drawing/2014/main" id="{80DE46D8-7F48-D0F0-75DE-485AE4A832EE}"/>
              </a:ext>
            </a:extLst>
          </p:cNvPr>
          <p:cNvSpPr/>
          <p:nvPr/>
        </p:nvSpPr>
        <p:spPr>
          <a:xfrm>
            <a:off x="8495930" y="2929171"/>
            <a:ext cx="446050" cy="3154028"/>
          </a:xfrm>
          <a:prstGeom prst="bracketPair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6C7643-0AB4-757B-F609-414FDAE6EB7C}"/>
                  </a:ext>
                </a:extLst>
              </p:cNvPr>
              <p:cNvSpPr txBox="1"/>
              <p:nvPr/>
            </p:nvSpPr>
            <p:spPr>
              <a:xfrm>
                <a:off x="5429421" y="4111809"/>
                <a:ext cx="6556916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ko-Kore-KR" altLang="en-US" sz="25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6C7643-0AB4-757B-F609-414FDAE6E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421" y="4111809"/>
                <a:ext cx="6556916" cy="4770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그룹 21">
            <a:extLst>
              <a:ext uri="{FF2B5EF4-FFF2-40B4-BE49-F238E27FC236}">
                <a16:creationId xmlns:a16="http://schemas.microsoft.com/office/drawing/2014/main" id="{08AD7646-E9D7-0159-D03E-2C0E1552F7B6}"/>
              </a:ext>
            </a:extLst>
          </p:cNvPr>
          <p:cNvGrpSpPr/>
          <p:nvPr/>
        </p:nvGrpSpPr>
        <p:grpSpPr>
          <a:xfrm>
            <a:off x="367171" y="3262594"/>
            <a:ext cx="4468839" cy="2472739"/>
            <a:chOff x="411920" y="2973567"/>
            <a:chExt cx="6433599" cy="3559899"/>
          </a:xfrm>
        </p:grpSpPr>
        <p:pic>
          <p:nvPicPr>
            <p:cNvPr id="216" name="Google Shape;216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11920" y="2973567"/>
              <a:ext cx="6433599" cy="3083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56532CE-F823-CBAA-2679-30DFDA24DB89}"/>
                </a:ext>
              </a:extLst>
            </p:cNvPr>
            <p:cNvSpPr txBox="1"/>
            <p:nvPr/>
          </p:nvSpPr>
          <p:spPr>
            <a:xfrm>
              <a:off x="3256901" y="6001754"/>
              <a:ext cx="2743996" cy="531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b="1">
                  <a:solidFill>
                    <a:schemeClr val="accent1">
                      <a:lumMod val="75000"/>
                    </a:schemeClr>
                  </a:solidFill>
                </a:rPr>
                <a:t>Information set</a:t>
              </a:r>
              <a:endParaRPr kumimoji="1" lang="ko-Kore-KR" altLang="en-US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D90BBB5C-3AF3-DB4A-9D18-D1F02DFD1872}"/>
                </a:ext>
              </a:extLst>
            </p:cNvPr>
            <p:cNvSpPr/>
            <p:nvPr/>
          </p:nvSpPr>
          <p:spPr>
            <a:xfrm>
              <a:off x="3155795" y="3342276"/>
              <a:ext cx="2743997" cy="2567870"/>
            </a:xfrm>
            <a:prstGeom prst="roundRect">
              <a:avLst/>
            </a:prstGeom>
            <a:noFill/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7C3A82-1403-8B25-6625-5F5802A162B5}"/>
                  </a:ext>
                </a:extLst>
              </p:cNvPr>
              <p:cNvSpPr txBox="1"/>
              <p:nvPr/>
            </p:nvSpPr>
            <p:spPr>
              <a:xfrm>
                <a:off x="8941980" y="4101897"/>
                <a:ext cx="495649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ko-Kore-KR" altLang="en-US" sz="25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7C3A82-1403-8B25-6625-5F5802A16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1980" y="4101897"/>
                <a:ext cx="495649" cy="4770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양쪽 대괄호 20">
            <a:extLst>
              <a:ext uri="{FF2B5EF4-FFF2-40B4-BE49-F238E27FC236}">
                <a16:creationId xmlns:a16="http://schemas.microsoft.com/office/drawing/2014/main" id="{ED32A6F5-54D8-1C5C-376B-E62BD46136FD}"/>
              </a:ext>
            </a:extLst>
          </p:cNvPr>
          <p:cNvSpPr/>
          <p:nvPr/>
        </p:nvSpPr>
        <p:spPr>
          <a:xfrm>
            <a:off x="9587243" y="4194486"/>
            <a:ext cx="1998799" cy="311699"/>
          </a:xfrm>
          <a:prstGeom prst="bracketPair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575B91CC-CB7D-161A-FC99-0BF6CFA85F40}"/>
              </a:ext>
            </a:extLst>
          </p:cNvPr>
          <p:cNvSpPr/>
          <p:nvPr/>
        </p:nvSpPr>
        <p:spPr>
          <a:xfrm>
            <a:off x="5861885" y="3423607"/>
            <a:ext cx="1906006" cy="1783666"/>
          </a:xfrm>
          <a:prstGeom prst="round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15F8AF-0653-3454-381E-4ACEC25C3B58}"/>
              </a:ext>
            </a:extLst>
          </p:cNvPr>
          <p:cNvSpPr txBox="1"/>
          <p:nvPr/>
        </p:nvSpPr>
        <p:spPr>
          <a:xfrm>
            <a:off x="5586263" y="5285690"/>
            <a:ext cx="3458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>
                <a:solidFill>
                  <a:schemeClr val="accent1">
                    <a:lumMod val="75000"/>
                  </a:schemeClr>
                </a:solidFill>
              </a:rPr>
              <a:t>Information set (inverse)</a:t>
            </a:r>
            <a:endParaRPr kumimoji="1" lang="ko-Kore-KR" alt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207E07-F413-CB8E-A432-330F4A98C714}"/>
                  </a:ext>
                </a:extLst>
              </p:cNvPr>
              <p:cNvSpPr txBox="1"/>
              <p:nvPr/>
            </p:nvSpPr>
            <p:spPr>
              <a:xfrm>
                <a:off x="7589689" y="3191734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kumimoji="1" lang="ko-Kore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207E07-F413-CB8E-A432-330F4A98C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689" y="3191734"/>
                <a:ext cx="53893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2D92EEE3-8C97-49FC-240A-212F8B16A78B}"/>
              </a:ext>
            </a:extLst>
          </p:cNvPr>
          <p:cNvSpPr txBox="1"/>
          <p:nvPr/>
        </p:nvSpPr>
        <p:spPr>
          <a:xfrm>
            <a:off x="4413409" y="6253857"/>
            <a:ext cx="1576714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ko-Kore-KR" sz="2200" b="1">
                <a:solidFill>
                  <a:srgbClr val="C00000"/>
                </a:solidFill>
              </a:rPr>
              <a:t>Brute-force </a:t>
            </a:r>
            <a:endParaRPr kumimoji="1" lang="ko-Kore-KR" altLang="en-US" sz="2200" b="1">
              <a:solidFill>
                <a:srgbClr val="C00000"/>
              </a:solidFill>
            </a:endParaRPr>
          </a:p>
        </p:txBody>
      </p:sp>
      <p:sp>
        <p:nvSpPr>
          <p:cNvPr id="40" name="위쪽 화살표[U] 39">
            <a:extLst>
              <a:ext uri="{FF2B5EF4-FFF2-40B4-BE49-F238E27FC236}">
                <a16:creationId xmlns:a16="http://schemas.microsoft.com/office/drawing/2014/main" id="{9934A621-BAD4-D383-6376-4F0D6AA26E11}"/>
              </a:ext>
            </a:extLst>
          </p:cNvPr>
          <p:cNvSpPr/>
          <p:nvPr/>
        </p:nvSpPr>
        <p:spPr>
          <a:xfrm>
            <a:off x="4666784" y="5815415"/>
            <a:ext cx="1047717" cy="396632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174BF8-AFE4-7000-F8CF-8E2CDFD8A6D0}"/>
              </a:ext>
            </a:extLst>
          </p:cNvPr>
          <p:cNvSpPr txBox="1"/>
          <p:nvPr/>
        </p:nvSpPr>
        <p:spPr>
          <a:xfrm>
            <a:off x="10248900" y="5029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1B087B7-42BB-21E3-6CF1-7C609396B87E}"/>
                  </a:ext>
                </a:extLst>
              </p:cNvPr>
              <p:cNvSpPr txBox="1"/>
              <p:nvPr/>
            </p:nvSpPr>
            <p:spPr>
              <a:xfrm>
                <a:off x="7333855" y="4035618"/>
                <a:ext cx="6486524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ko-Kore-KR" altLang="en-US" sz="3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1B087B7-42BB-21E3-6CF1-7C609396B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855" y="4035618"/>
                <a:ext cx="6486524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F7C97A-25FB-28ED-EE1F-05F94B4E085D}"/>
                  </a:ext>
                </a:extLst>
              </p:cNvPr>
              <p:cNvSpPr txBox="1"/>
              <p:nvPr/>
            </p:nvSpPr>
            <p:spPr>
              <a:xfrm>
                <a:off x="9527300" y="4576437"/>
                <a:ext cx="2102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dirty="0"/>
                  <a:t>(Weight check </a:t>
                </a:r>
                <a:r>
                  <a:rPr kumimoji="1" lang="en-US" altLang="ko-Kore-KR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altLang="ko-KR" sz="180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ko-Kore-KR" dirty="0">
                    <a:sym typeface="Wingdings" pitchFamily="2" charset="2"/>
                  </a:rPr>
                  <a:t>?</a:t>
                </a:r>
                <a:r>
                  <a:rPr kumimoji="1" lang="en-US" altLang="ko-Kore-KR" dirty="0"/>
                  <a:t>)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F7C97A-25FB-28ED-EE1F-05F94B4E0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300" y="4576437"/>
                <a:ext cx="2102499" cy="369332"/>
              </a:xfrm>
              <a:prstGeom prst="rect">
                <a:avLst/>
              </a:prstGeom>
              <a:blipFill>
                <a:blip r:embed="rId11"/>
                <a:stretch>
                  <a:fillRect l="-3012" t="-6667" r="-2410" b="-2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95E5C961-D60A-D4AD-E3CA-23B5AE3DA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56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43022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8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b="1" dirty="0"/>
              <a:t>Quantum Information Set Decoding (QISD)</a:t>
            </a:r>
            <a:endParaRPr dirty="0"/>
          </a:p>
        </p:txBody>
      </p:sp>
      <p:sp>
        <p:nvSpPr>
          <p:cNvPr id="483" name="Google Shape;483;p48"/>
          <p:cNvSpPr txBox="1">
            <a:spLocks noGrp="1"/>
          </p:cNvSpPr>
          <p:nvPr>
            <p:ph type="body" idx="1"/>
          </p:nvPr>
        </p:nvSpPr>
        <p:spPr>
          <a:xfrm>
            <a:off x="410147" y="1791243"/>
            <a:ext cx="11495100" cy="56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sz="24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sz="24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sz="24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sz="2400" dirty="0"/>
          </a:p>
          <a:p>
            <a:pPr marL="0" lvl="0" indent="0">
              <a:spcBef>
                <a:spcPts val="0"/>
              </a:spcBef>
              <a:buSzPts val="2800"/>
              <a:buNone/>
            </a:pPr>
            <a:endParaRPr lang="en-US" altLang="ko" sz="2400" dirty="0"/>
          </a:p>
          <a:p>
            <a:pPr marL="228600" indent="-228600">
              <a:spcBef>
                <a:spcPts val="0"/>
              </a:spcBef>
              <a:buSzPts val="2800"/>
            </a:pPr>
            <a:endParaRPr lang="en-US" altLang="ko" sz="23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lvl="0" indent="0">
              <a:spcBef>
                <a:spcPts val="0"/>
              </a:spcBef>
              <a:buSzPts val="2800"/>
              <a:buNone/>
            </a:pPr>
            <a:endParaRPr lang="en-US" altLang="ko" sz="2400" dirty="0"/>
          </a:p>
          <a:p>
            <a:pPr marL="0" lvl="0" indent="0">
              <a:spcBef>
                <a:spcPts val="0"/>
              </a:spcBef>
              <a:buSzPts val="2800"/>
              <a:buNone/>
            </a:pPr>
            <a:endParaRPr lang="en-US" altLang="ko" sz="2400" dirty="0"/>
          </a:p>
          <a:p>
            <a:pPr marL="0" lvl="0" indent="0">
              <a:spcBef>
                <a:spcPts val="0"/>
              </a:spcBef>
              <a:buSzPts val="2800"/>
              <a:buNone/>
            </a:pPr>
            <a:endParaRPr lang="en-US" altLang="ko" sz="2400" dirty="0"/>
          </a:p>
          <a:p>
            <a:pPr marL="0" lvl="0" indent="0">
              <a:spcBef>
                <a:spcPts val="0"/>
              </a:spcBef>
              <a:buSzPts val="2800"/>
              <a:buNone/>
            </a:pPr>
            <a:endParaRPr lang="en-US" altLang="ko" sz="2400" dirty="0"/>
          </a:p>
          <a:p>
            <a:pPr marL="228600" lvl="0" indent="-228600">
              <a:spcBef>
                <a:spcPts val="0"/>
              </a:spcBef>
              <a:buSzPts val="2800"/>
            </a:pPr>
            <a:endParaRPr lang="en-US" altLang="ko" sz="2400" dirty="0"/>
          </a:p>
          <a:p>
            <a:pPr marL="228600" lvl="0" indent="-228600">
              <a:spcBef>
                <a:spcPts val="0"/>
              </a:spcBef>
              <a:buSzPts val="2800"/>
            </a:pPr>
            <a:r>
              <a:rPr lang="ko" sz="2300" dirty="0"/>
              <a:t>실제 </a:t>
            </a:r>
            <a:r>
              <a:rPr lang="en-US" altLang="ko" sz="2300" dirty="0"/>
              <a:t>Classic McEliece</a:t>
            </a:r>
            <a:r>
              <a:rPr lang="ko-KR" altLang="en-US" sz="2300" dirty="0"/>
              <a:t> 파라미터</a:t>
            </a:r>
            <a:r>
              <a:rPr lang="ko" altLang="en-US" sz="2300" dirty="0"/>
              <a:t>에 대해 </a:t>
            </a:r>
            <a:r>
              <a:rPr lang="ko" altLang="en-US" sz="2300" b="1" dirty="0">
                <a:solidFill>
                  <a:schemeClr val="accent2"/>
                </a:solidFill>
              </a:rPr>
              <a:t>시뮬레이션이 제한됨</a:t>
            </a:r>
            <a:endParaRPr lang="en-US" altLang="ko" sz="2300" dirty="0"/>
          </a:p>
          <a:p>
            <a:pPr marL="685800" lvl="1" indent="-228600">
              <a:spcBef>
                <a:spcPts val="0"/>
              </a:spcBef>
              <a:buSzPts val="2800"/>
            </a:pPr>
            <a:r>
              <a:rPr lang="en-US" altLang="ko" dirty="0"/>
              <a:t>Classic McEliece</a:t>
            </a:r>
            <a:r>
              <a:rPr lang="ko" altLang="en-US" dirty="0"/>
              <a:t>에서 다루는 공개키 크기가 너무 큼</a:t>
            </a:r>
            <a:endParaRPr lang="en-US" altLang="ko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r>
              <a:rPr lang="en-US" altLang="ko" dirty="0"/>
              <a:t>	</a:t>
            </a:r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" dirty="0"/>
              <a:t>mceliece334864</a:t>
            </a:r>
            <a:r>
              <a:rPr lang="en-US" altLang="ko-KR" dirty="0"/>
              <a:t>:</a:t>
            </a:r>
            <a:r>
              <a:rPr lang="en-US" altLang="ko" dirty="0">
                <a:sym typeface="Wingdings" pitchFamily="2" charset="2"/>
              </a:rPr>
              <a:t> (</a:t>
            </a:r>
            <a:r>
              <a:rPr lang="en-US" altLang="ko-KR" dirty="0"/>
              <a:t>768</a:t>
            </a:r>
            <a:r>
              <a:rPr lang="en-US" altLang="ko" dirty="0"/>
              <a:t> x 3488) Matrix</a:t>
            </a:r>
          </a:p>
          <a:p>
            <a:pPr marL="228600" indent="-228600">
              <a:spcBef>
                <a:spcPts val="0"/>
              </a:spcBef>
              <a:buSzPts val="2800"/>
            </a:pPr>
            <a:endParaRPr lang="en-US" altLang="ko" dirty="0"/>
          </a:p>
          <a:p>
            <a:pPr marL="685800" lvl="1" indent="-228600">
              <a:spcBef>
                <a:spcPts val="0"/>
              </a:spcBef>
              <a:buSzPts val="2800"/>
            </a:pPr>
            <a:endParaRPr lang="en-US" altLang="ko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7BE7745-5C52-037A-2D9D-1E51AADF7F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231906"/>
              </p:ext>
            </p:extLst>
          </p:nvPr>
        </p:nvGraphicFramePr>
        <p:xfrm>
          <a:off x="620789" y="1950378"/>
          <a:ext cx="9943011" cy="1128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0362">
                  <a:extLst>
                    <a:ext uri="{9D8B030D-6E8A-4147-A177-3AD203B41FA5}">
                      <a16:colId xmlns:a16="http://schemas.microsoft.com/office/drawing/2014/main" val="2365819620"/>
                    </a:ext>
                  </a:extLst>
                </a:gridCol>
                <a:gridCol w="1232540">
                  <a:extLst>
                    <a:ext uri="{9D8B030D-6E8A-4147-A177-3AD203B41FA5}">
                      <a16:colId xmlns:a16="http://schemas.microsoft.com/office/drawing/2014/main" val="705269879"/>
                    </a:ext>
                  </a:extLst>
                </a:gridCol>
                <a:gridCol w="982436">
                  <a:extLst>
                    <a:ext uri="{9D8B030D-6E8A-4147-A177-3AD203B41FA5}">
                      <a16:colId xmlns:a16="http://schemas.microsoft.com/office/drawing/2014/main" val="1902811689"/>
                    </a:ext>
                  </a:extLst>
                </a:gridCol>
                <a:gridCol w="1769312">
                  <a:extLst>
                    <a:ext uri="{9D8B030D-6E8A-4147-A177-3AD203B41FA5}">
                      <a16:colId xmlns:a16="http://schemas.microsoft.com/office/drawing/2014/main" val="3152881791"/>
                    </a:ext>
                  </a:extLst>
                </a:gridCol>
                <a:gridCol w="2124891">
                  <a:extLst>
                    <a:ext uri="{9D8B030D-6E8A-4147-A177-3AD203B41FA5}">
                      <a16:colId xmlns:a16="http://schemas.microsoft.com/office/drawing/2014/main" val="3861369696"/>
                    </a:ext>
                  </a:extLst>
                </a:gridCol>
                <a:gridCol w="1942011">
                  <a:extLst>
                    <a:ext uri="{9D8B030D-6E8A-4147-A177-3AD203B41FA5}">
                      <a16:colId xmlns:a16="http://schemas.microsoft.com/office/drawing/2014/main" val="3371227694"/>
                    </a:ext>
                  </a:extLst>
                </a:gridCol>
                <a:gridCol w="1071459">
                  <a:extLst>
                    <a:ext uri="{9D8B030D-6E8A-4147-A177-3AD203B41FA5}">
                      <a16:colId xmlns:a16="http://schemas.microsoft.com/office/drawing/2014/main" val="2931048"/>
                    </a:ext>
                  </a:extLst>
                </a:gridCol>
              </a:tblGrid>
              <a:tr h="54956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dirty="0"/>
                        <a:t>Matrix size</a:t>
                      </a:r>
                      <a:endParaRPr lang="ko-Kore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dirty="0"/>
                        <a:t>Method</a:t>
                      </a:r>
                      <a:endParaRPr lang="ko-Kore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dirty="0"/>
                        <a:t>Qubits</a:t>
                      </a:r>
                      <a:endParaRPr lang="ko-Kore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dirty="0"/>
                        <a:t>Clifford gates</a:t>
                      </a:r>
                      <a:endParaRPr lang="ko-Kore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dirty="0"/>
                        <a:t>T gates</a:t>
                      </a:r>
                      <a:endParaRPr lang="ko-Kore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dirty="0"/>
                        <a:t>Multi-</a:t>
                      </a:r>
                    </a:p>
                    <a:p>
                      <a:pPr algn="ctr"/>
                      <a:r>
                        <a:rPr lang="en-US" altLang="ko-Kore-KR" sz="1700" dirty="0"/>
                        <a:t>Controlled Swap</a:t>
                      </a:r>
                      <a:endParaRPr lang="ko-Kore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dirty="0"/>
                        <a:t>Depth</a:t>
                      </a:r>
                      <a:endParaRPr lang="ko-Kore-KR" alt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0559112"/>
                  </a:ext>
                </a:extLst>
              </a:tr>
              <a:tr h="5185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dirty="0"/>
                        <a:t>8 x </a:t>
                      </a:r>
                      <a:r>
                        <a:rPr lang="en-US" altLang="ko-KR" sz="1700" dirty="0"/>
                        <a:t>16</a:t>
                      </a:r>
                      <a:endParaRPr lang="ko-Kore-KR" altLang="en-US" sz="1700" dirty="0"/>
                    </a:p>
                  </a:txBody>
                  <a:tcPr marL="100584" marR="1005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dirty="0"/>
                        <a:t>QISD</a:t>
                      </a:r>
                      <a:endParaRPr lang="ko-Kore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dirty="0"/>
                        <a:t>384</a:t>
                      </a:r>
                      <a:endParaRPr lang="ko-Kore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700" dirty="0"/>
                        <a:t>11258</a:t>
                      </a:r>
                      <a:endParaRPr lang="ko-Kore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dirty="0"/>
                        <a:t>12212</a:t>
                      </a:r>
                      <a:endParaRPr lang="ko-Kore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dirty="0"/>
                        <a:t>7,816</a:t>
                      </a:r>
                      <a:endParaRPr lang="ko-Kore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dirty="0"/>
                        <a:t>3,219</a:t>
                      </a:r>
                      <a:endParaRPr lang="ko-Kore-KR" alt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2616436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BB3CBA1-B9D8-ADAB-A285-5C3005701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541192"/>
              </p:ext>
            </p:extLst>
          </p:nvPr>
        </p:nvGraphicFramePr>
        <p:xfrm>
          <a:off x="620789" y="4025640"/>
          <a:ext cx="9943011" cy="1128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0362">
                  <a:extLst>
                    <a:ext uri="{9D8B030D-6E8A-4147-A177-3AD203B41FA5}">
                      <a16:colId xmlns:a16="http://schemas.microsoft.com/office/drawing/2014/main" val="2365819620"/>
                    </a:ext>
                  </a:extLst>
                </a:gridCol>
                <a:gridCol w="1232540">
                  <a:extLst>
                    <a:ext uri="{9D8B030D-6E8A-4147-A177-3AD203B41FA5}">
                      <a16:colId xmlns:a16="http://schemas.microsoft.com/office/drawing/2014/main" val="705269879"/>
                    </a:ext>
                  </a:extLst>
                </a:gridCol>
                <a:gridCol w="982436">
                  <a:extLst>
                    <a:ext uri="{9D8B030D-6E8A-4147-A177-3AD203B41FA5}">
                      <a16:colId xmlns:a16="http://schemas.microsoft.com/office/drawing/2014/main" val="1902811689"/>
                    </a:ext>
                  </a:extLst>
                </a:gridCol>
                <a:gridCol w="1769312">
                  <a:extLst>
                    <a:ext uri="{9D8B030D-6E8A-4147-A177-3AD203B41FA5}">
                      <a16:colId xmlns:a16="http://schemas.microsoft.com/office/drawing/2014/main" val="3152881791"/>
                    </a:ext>
                  </a:extLst>
                </a:gridCol>
                <a:gridCol w="2124891">
                  <a:extLst>
                    <a:ext uri="{9D8B030D-6E8A-4147-A177-3AD203B41FA5}">
                      <a16:colId xmlns:a16="http://schemas.microsoft.com/office/drawing/2014/main" val="3861369696"/>
                    </a:ext>
                  </a:extLst>
                </a:gridCol>
                <a:gridCol w="1942011">
                  <a:extLst>
                    <a:ext uri="{9D8B030D-6E8A-4147-A177-3AD203B41FA5}">
                      <a16:colId xmlns:a16="http://schemas.microsoft.com/office/drawing/2014/main" val="3371227694"/>
                    </a:ext>
                  </a:extLst>
                </a:gridCol>
                <a:gridCol w="1071459">
                  <a:extLst>
                    <a:ext uri="{9D8B030D-6E8A-4147-A177-3AD203B41FA5}">
                      <a16:colId xmlns:a16="http://schemas.microsoft.com/office/drawing/2014/main" val="2931048"/>
                    </a:ext>
                  </a:extLst>
                </a:gridCol>
              </a:tblGrid>
              <a:tr h="27298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dirty="0"/>
                        <a:t>Matrix size</a:t>
                      </a:r>
                      <a:endParaRPr lang="ko-Kore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dirty="0"/>
                        <a:t>Method</a:t>
                      </a:r>
                      <a:endParaRPr lang="ko-Kore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dirty="0"/>
                        <a:t>Qubits</a:t>
                      </a:r>
                      <a:endParaRPr lang="ko-Kore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dirty="0"/>
                        <a:t>Clifford gates</a:t>
                      </a:r>
                      <a:endParaRPr lang="ko-Kore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dirty="0"/>
                        <a:t>T gates</a:t>
                      </a:r>
                      <a:endParaRPr lang="ko-Kore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b="1" dirty="0"/>
                        <a:t>1-</a:t>
                      </a:r>
                      <a:r>
                        <a:rPr lang="en-US" altLang="ko-Kore-KR" sz="1700" b="1" dirty="0"/>
                        <a:t>Controlled Swap</a:t>
                      </a:r>
                      <a:endParaRPr lang="ko-Kore-KR" altLang="en-US" sz="17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dirty="0"/>
                        <a:t>Depth</a:t>
                      </a:r>
                      <a:endParaRPr lang="ko-Kore-KR" alt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0559112"/>
                  </a:ext>
                </a:extLst>
              </a:tr>
              <a:tr h="5185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dirty="0"/>
                        <a:t>8 x </a:t>
                      </a:r>
                      <a:r>
                        <a:rPr lang="en-US" altLang="ko-KR" sz="1700" dirty="0"/>
                        <a:t>16</a:t>
                      </a:r>
                      <a:endParaRPr lang="ko-Kore-KR" altLang="en-US" sz="1700" dirty="0"/>
                    </a:p>
                  </a:txBody>
                  <a:tcPr marL="100584" marR="1005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dirty="0"/>
                        <a:t>QISD</a:t>
                      </a:r>
                      <a:endParaRPr lang="ko-Kore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b="0" dirty="0">
                          <a:solidFill>
                            <a:schemeClr val="tx1"/>
                          </a:solidFill>
                        </a:rPr>
                        <a:t>431</a:t>
                      </a:r>
                      <a:endParaRPr lang="ko-Kore-KR" altLang="en-US" sz="1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700" dirty="0"/>
                        <a:t>10814</a:t>
                      </a:r>
                      <a:endParaRPr lang="ko-Kore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dirty="0"/>
                        <a:t>10154</a:t>
                      </a:r>
                      <a:endParaRPr lang="ko-Kore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b="1" dirty="0"/>
                        <a:t>6</a:t>
                      </a:r>
                      <a:r>
                        <a:rPr lang="en-US" altLang="ko-Kore-KR" sz="1700" b="1" dirty="0"/>
                        <a:t>,</a:t>
                      </a:r>
                      <a:r>
                        <a:rPr lang="en-US" altLang="ko-KR" sz="1700" b="1" dirty="0"/>
                        <a:t>752</a:t>
                      </a:r>
                      <a:endParaRPr lang="ko-Kore-KR" altLang="en-US" sz="17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b="1" dirty="0"/>
                        <a:t>1</a:t>
                      </a:r>
                      <a:r>
                        <a:rPr lang="en-US" altLang="ko-Kore-KR" sz="1700" b="1" dirty="0"/>
                        <a:t>,</a:t>
                      </a:r>
                      <a:r>
                        <a:rPr lang="en-US" altLang="ko-KR" sz="1700" b="1" dirty="0"/>
                        <a:t>3</a:t>
                      </a:r>
                      <a:r>
                        <a:rPr lang="en-US" altLang="ko-Kore-KR" sz="1700" b="1" dirty="0"/>
                        <a:t>19</a:t>
                      </a:r>
                      <a:endParaRPr lang="ko-Kore-KR" altLang="en-US" sz="17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2616436"/>
                  </a:ext>
                </a:extLst>
              </a:tr>
            </a:tbl>
          </a:graphicData>
        </a:graphic>
      </p:graphicFrame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CB46E69-D9A8-5BCE-C68D-12BBB94AA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57</a:t>
            </a:fld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2CF763-5927-D23A-E53C-848123417F43}"/>
              </a:ext>
            </a:extLst>
          </p:cNvPr>
          <p:cNvSpPr txBox="1"/>
          <p:nvPr/>
        </p:nvSpPr>
        <p:spPr>
          <a:xfrm>
            <a:off x="34936" y="1131097"/>
            <a:ext cx="12370566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" altLang="ko-Kore-KR" sz="2200" b="1" dirty="0"/>
              <a:t>8 X 16</a:t>
            </a:r>
            <a:r>
              <a:rPr lang="en-US" altLang="ko" sz="2200" b="1" dirty="0"/>
              <a:t> Matrix </a:t>
            </a:r>
            <a:r>
              <a:rPr lang="ko" altLang="en-US" sz="2200" b="1" dirty="0"/>
              <a:t>대상</a:t>
            </a:r>
            <a:r>
              <a:rPr lang="ko" altLang="ko-Kore-KR" sz="2200" b="1" dirty="0"/>
              <a:t> QISD </a:t>
            </a:r>
            <a:r>
              <a:rPr lang="ko" altLang="en-US" sz="2200" b="1" dirty="0"/>
              <a:t>양자 회로 비용</a:t>
            </a:r>
            <a:r>
              <a:rPr lang="en-US" altLang="ko" sz="2200" b="1" dirty="0"/>
              <a:t>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기존 결과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구성 모듈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</a:rPr>
              <a:t>Input Setting</a:t>
            </a:r>
            <a:r>
              <a:rPr lang="ko-KR" altLang="en-US" sz="2000" dirty="0"/>
              <a:t> </a:t>
            </a:r>
            <a:r>
              <a:rPr lang="en-US" altLang="ko-KR" sz="2000" dirty="0"/>
              <a:t>(BN-Network, Permutation matrix),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</a:rPr>
              <a:t>Gaussian Elimination</a:t>
            </a:r>
            <a:r>
              <a:rPr lang="en-US" altLang="ko-KR" sz="2000" b="1" dirty="0"/>
              <a:t>,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</a:rPr>
              <a:t>Weight check</a:t>
            </a:r>
            <a:r>
              <a:rPr lang="en-US" altLang="ko-KR" sz="2000" b="1" dirty="0"/>
              <a:t> </a:t>
            </a:r>
            <a:r>
              <a:rPr lang="en-US" altLang="ko-KR" sz="2000" dirty="0"/>
              <a:t>(</a:t>
            </a:r>
            <a:r>
              <a:rPr lang="ko-KR" altLang="en-US" sz="2000" dirty="0"/>
              <a:t>덧셈 기반</a:t>
            </a:r>
            <a:r>
              <a:rPr lang="en-US" altLang="ko-KR" sz="20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신규 </a:t>
            </a:r>
            <a:r>
              <a:rPr lang="en-US" altLang="ko" sz="2000" b="1" dirty="0">
                <a:solidFill>
                  <a:schemeClr val="accent1">
                    <a:lumMod val="75000"/>
                  </a:schemeClr>
                </a:solidFill>
              </a:rPr>
              <a:t>Gaussian Elimination </a:t>
            </a:r>
            <a:r>
              <a:rPr lang="ko" altLang="en-US" sz="2000" b="1" dirty="0">
                <a:solidFill>
                  <a:schemeClr val="accent1">
                    <a:lumMod val="75000"/>
                  </a:schemeClr>
                </a:solidFill>
              </a:rPr>
              <a:t>교체</a:t>
            </a:r>
            <a:r>
              <a:rPr lang="ko-KR" altLang="en-US" sz="2000" b="1" dirty="0"/>
              <a:t>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후</a:t>
            </a:r>
            <a:r>
              <a:rPr lang="en-US" altLang="ko-KR" sz="2000" b="1" dirty="0"/>
              <a:t> </a:t>
            </a:r>
            <a:r>
              <a:rPr lang="en-US" altLang="ko-KR" sz="2000" dirty="0"/>
              <a:t>(</a:t>
            </a:r>
            <a:r>
              <a:rPr lang="ko-KR" altLang="en-US" sz="2000" dirty="0"/>
              <a:t>비중이 높음</a:t>
            </a:r>
            <a:r>
              <a:rPr lang="en-US" altLang="ko-KR" sz="2000" dirty="0"/>
              <a:t>)</a:t>
            </a:r>
            <a:r>
              <a:rPr lang="ko" altLang="ko-Kore-KR" sz="2000" b="1" dirty="0"/>
              <a:t> QISD </a:t>
            </a:r>
            <a:r>
              <a:rPr lang="ko" altLang="en-US" sz="2000" b="1" dirty="0"/>
              <a:t>양자 회로 비용</a:t>
            </a:r>
            <a:r>
              <a:rPr lang="ko-KR" altLang="en-US" sz="2000" b="1" dirty="0"/>
              <a:t> 비교</a:t>
            </a:r>
            <a:r>
              <a:rPr lang="en-US" altLang="ko-KR" sz="2000" b="1" dirty="0"/>
              <a:t> </a:t>
            </a:r>
            <a:endParaRPr lang="en-US" altLang="ko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209996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8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b="1" dirty="0"/>
              <a:t>Quantum Information Set Decoding (QISD)</a:t>
            </a:r>
            <a:endParaRPr dirty="0"/>
          </a:p>
        </p:txBody>
      </p:sp>
      <p:sp>
        <p:nvSpPr>
          <p:cNvPr id="483" name="Google Shape;483;p48"/>
          <p:cNvSpPr txBox="1">
            <a:spLocks noGrp="1"/>
          </p:cNvSpPr>
          <p:nvPr>
            <p:ph type="body" idx="1"/>
          </p:nvPr>
        </p:nvSpPr>
        <p:spPr>
          <a:xfrm>
            <a:off x="75634" y="1232891"/>
            <a:ext cx="12028895" cy="56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-228600">
              <a:spcBef>
                <a:spcPts val="0"/>
              </a:spcBef>
              <a:buSzPts val="2800"/>
            </a:pPr>
            <a:r>
              <a:rPr lang="ko-KR" altLang="en-US" sz="2400" b="1" dirty="0"/>
              <a:t>올해 년도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목표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r>
              <a:rPr lang="ko-KR" altLang="en-US" sz="2300" dirty="0"/>
              <a:t>완전화 된 </a:t>
            </a:r>
            <a:r>
              <a:rPr lang="en-US" altLang="ko-KR" sz="2300" dirty="0"/>
              <a:t>Grover</a:t>
            </a:r>
            <a:r>
              <a:rPr lang="ko-KR" altLang="en-US" sz="2300" dirty="0"/>
              <a:t> 공격 회로 구현 </a:t>
            </a:r>
            <a:r>
              <a:rPr lang="en-US" altLang="ko-KR" sz="2300" dirty="0"/>
              <a:t>(QISD) +</a:t>
            </a:r>
            <a:r>
              <a:rPr lang="ko-KR" altLang="en-US" sz="2300" dirty="0"/>
              <a:t> 최적화 및 전체 비용 추정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r>
              <a:rPr lang="ko-KR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</a:t>
            </a: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		</a:t>
            </a:r>
            <a:r>
              <a:rPr lang="en-US" altLang="ko-KR" sz="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		</a:t>
            </a:r>
            <a:r>
              <a:rPr lang="ko-KR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        </a:t>
            </a: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부분적으로 구현 및 테스트 중</a:t>
            </a: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marL="228600" indent="-228600">
              <a:spcBef>
                <a:spcPts val="0"/>
              </a:spcBef>
              <a:buSzPts val="2800"/>
            </a:pPr>
            <a:endParaRPr lang="en-US" altLang="ko" sz="500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최적화 타겟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" dirty="0"/>
              <a:t>Input Setting, </a:t>
            </a:r>
            <a:r>
              <a:rPr lang="ko-KR" altLang="en-US" dirty="0"/>
              <a:t> </a:t>
            </a:r>
            <a:r>
              <a:rPr lang="en-US" altLang="ko" dirty="0"/>
              <a:t>Gaussian Elimination, </a:t>
            </a:r>
            <a:r>
              <a:rPr lang="ko-KR" altLang="en-US" dirty="0"/>
              <a:t> </a:t>
            </a:r>
            <a:r>
              <a:rPr lang="en-US" altLang="ko" dirty="0"/>
              <a:t>Weight-check</a:t>
            </a:r>
            <a:r>
              <a:rPr lang="en-US" altLang="ko" b="1" dirty="0"/>
              <a:t> </a:t>
            </a:r>
            <a:r>
              <a:rPr lang="ko" altLang="en-US" dirty="0"/>
              <a:t>모듈</a:t>
            </a:r>
            <a:endParaRPr lang="en-US" altLang="ko" dirty="0"/>
          </a:p>
          <a:p>
            <a:pPr marL="914400" lvl="2" indent="0">
              <a:spcBef>
                <a:spcPts val="0"/>
              </a:spcBef>
              <a:buSzPts val="2800"/>
              <a:buNone/>
            </a:pPr>
            <a:endParaRPr lang="en-US" altLang="ko-KR" sz="300" dirty="0">
              <a:sym typeface="Wingdings" pitchFamily="2" charset="2"/>
            </a:endParaRPr>
          </a:p>
          <a:p>
            <a:pPr marL="914400" lvl="2" indent="0">
              <a:spcBef>
                <a:spcPts val="0"/>
              </a:spcBef>
              <a:buSzPts val="2800"/>
              <a:buNone/>
            </a:pPr>
            <a:r>
              <a:rPr lang="en-US" altLang="ko-KR" sz="2200" dirty="0">
                <a:sym typeface="Wingdings" pitchFamily="2" charset="2"/>
              </a:rPr>
              <a:t></a:t>
            </a:r>
            <a:r>
              <a:rPr lang="ko-KR" altLang="en-US" sz="2200" dirty="0">
                <a:sym typeface="Wingdings" pitchFamily="2" charset="2"/>
              </a:rPr>
              <a:t> </a:t>
            </a:r>
            <a:r>
              <a:rPr lang="en-US" altLang="ko" sz="2200" b="1" dirty="0"/>
              <a:t>Gaussian Elimination </a:t>
            </a:r>
            <a:r>
              <a:rPr lang="ko" altLang="en-US" sz="2200" dirty="0"/>
              <a:t>비중이</a:t>
            </a:r>
            <a:r>
              <a:rPr lang="ko-KR" altLang="en-US" sz="2200" dirty="0"/>
              <a:t> 가장</a:t>
            </a:r>
            <a:r>
              <a:rPr lang="en-US" altLang="ko-KR" sz="2200" dirty="0"/>
              <a:t> </a:t>
            </a:r>
            <a:r>
              <a:rPr lang="ko-KR" altLang="en-US" sz="2200" dirty="0"/>
              <a:t>큼</a:t>
            </a:r>
            <a:endParaRPr lang="en-US" altLang="ko-KR" sz="2200" dirty="0"/>
          </a:p>
          <a:p>
            <a:pPr marL="914400" lvl="2" indent="0">
              <a:spcBef>
                <a:spcPts val="0"/>
              </a:spcBef>
              <a:buSzPts val="2800"/>
              <a:buNone/>
            </a:pPr>
            <a:endParaRPr lang="en-US" altLang="ko" dirty="0"/>
          </a:p>
          <a:p>
            <a:pPr marL="342900">
              <a:spcBef>
                <a:spcPts val="0"/>
              </a:spcBef>
              <a:buSzPts val="2800"/>
            </a:pPr>
            <a:endParaRPr lang="en-US" altLang="ko" sz="500" dirty="0"/>
          </a:p>
          <a:p>
            <a:pPr marL="342900">
              <a:spcBef>
                <a:spcPts val="0"/>
              </a:spcBef>
              <a:buSzPts val="2800"/>
            </a:pPr>
            <a:r>
              <a:rPr lang="ko-KR" altLang="en-US" sz="2400" b="1" dirty="0"/>
              <a:t>실제 </a:t>
            </a:r>
            <a:r>
              <a:rPr lang="en-US" altLang="ko" sz="2400" b="1" dirty="0"/>
              <a:t>Classic McEliece </a:t>
            </a:r>
            <a:r>
              <a:rPr lang="ko" altLang="en-US" sz="2400" b="1" dirty="0"/>
              <a:t>파라미터</a:t>
            </a:r>
            <a:r>
              <a:rPr lang="ko-KR" altLang="en-US" sz="2400" b="1" dirty="0"/>
              <a:t> 대상</a:t>
            </a:r>
            <a:r>
              <a:rPr lang="ko-KR" altLang="en-US" sz="2400" dirty="0"/>
              <a:t>으로 </a:t>
            </a:r>
            <a:r>
              <a:rPr lang="en-US" altLang="ko-KR" sz="2400" dirty="0"/>
              <a:t>Grover </a:t>
            </a:r>
            <a:r>
              <a:rPr lang="ko-KR" altLang="en-US" sz="2400" dirty="0"/>
              <a:t>공격 비용 </a:t>
            </a:r>
            <a:r>
              <a:rPr lang="en-US" altLang="ko-KR" sz="2400" dirty="0"/>
              <a:t>(QISD)</a:t>
            </a:r>
            <a:r>
              <a:rPr lang="ko-KR" altLang="en-US" sz="2400" dirty="0"/>
              <a:t> 추정 후 </a:t>
            </a:r>
            <a:r>
              <a:rPr lang="en-US" altLang="ko-KR" sz="2400" dirty="0"/>
              <a:t>NIST </a:t>
            </a:r>
            <a:r>
              <a:rPr lang="ko-KR" altLang="en-US" sz="2400" dirty="0"/>
              <a:t>보안 강도 제시 </a:t>
            </a:r>
            <a:r>
              <a:rPr lang="en-US" altLang="ko-KR" sz="2400" dirty="0"/>
              <a:t>(AES </a:t>
            </a:r>
            <a:r>
              <a:rPr lang="ko-KR" altLang="en-US" sz="2400" dirty="0"/>
              <a:t>양자 해킹</a:t>
            </a:r>
            <a:r>
              <a:rPr lang="en-US" altLang="ko-KR" sz="2400" dirty="0"/>
              <a:t>)</a:t>
            </a:r>
          </a:p>
          <a:p>
            <a:pPr marL="800100" lvl="1">
              <a:spcBef>
                <a:spcPts val="0"/>
              </a:spcBef>
              <a:buSzPts val="2800"/>
            </a:pPr>
            <a:r>
              <a:rPr lang="en-US" altLang="ko-KR" sz="2250" dirty="0"/>
              <a:t>AES,</a:t>
            </a:r>
            <a:r>
              <a:rPr lang="ko-KR" altLang="en-US" sz="2250" dirty="0"/>
              <a:t> </a:t>
            </a:r>
            <a:r>
              <a:rPr lang="en-US" altLang="ko-KR" sz="2250" dirty="0"/>
              <a:t>SHA-2/3</a:t>
            </a:r>
            <a:r>
              <a:rPr lang="ko-KR" altLang="en-US" sz="2250" dirty="0"/>
              <a:t>와는 달리</a:t>
            </a:r>
            <a:r>
              <a:rPr lang="en-US" altLang="ko-KR" sz="2250" dirty="0"/>
              <a:t>,</a:t>
            </a:r>
            <a:r>
              <a:rPr lang="ko-KR" altLang="en-US" sz="2250" dirty="0"/>
              <a:t> </a:t>
            </a:r>
            <a:r>
              <a:rPr lang="en-US" altLang="ko" sz="2250" dirty="0"/>
              <a:t>Grover</a:t>
            </a:r>
            <a:r>
              <a:rPr lang="ko-KR" altLang="en-US" sz="2250" dirty="0"/>
              <a:t> 한 번 수행에 대한 양자 비용도 추정할 수 없음</a:t>
            </a:r>
            <a:r>
              <a:rPr lang="ko-KR" altLang="en-US" sz="2250" b="1" dirty="0">
                <a:solidFill>
                  <a:srgbClr val="C00000"/>
                </a:solidFill>
              </a:rPr>
              <a:t> </a:t>
            </a:r>
            <a:r>
              <a:rPr lang="en-US" altLang="ko-KR" sz="2250" dirty="0"/>
              <a:t>(</a:t>
            </a:r>
            <a:r>
              <a:rPr lang="ko-KR" altLang="en-US" sz="2250" b="1" dirty="0">
                <a:solidFill>
                  <a:schemeClr val="accent2"/>
                </a:solidFill>
              </a:rPr>
              <a:t>메모리 이슈</a:t>
            </a:r>
            <a:r>
              <a:rPr lang="en-US" altLang="ko-KR" sz="2250" dirty="0"/>
              <a:t>)</a:t>
            </a:r>
          </a:p>
          <a:p>
            <a:pPr marL="457200" lvl="1" indent="0">
              <a:spcBef>
                <a:spcPts val="0"/>
              </a:spcBef>
              <a:buSzPts val="2800"/>
              <a:buNone/>
            </a:pPr>
            <a:r>
              <a:rPr lang="ko-KR" altLang="en-US" sz="2200" dirty="0"/>
              <a:t>        </a:t>
            </a:r>
            <a:r>
              <a:rPr lang="en-US" altLang="ko-KR" sz="2200" dirty="0">
                <a:sym typeface="Wingdings" pitchFamily="2" charset="2"/>
              </a:rPr>
              <a:t></a:t>
            </a:r>
            <a:r>
              <a:rPr lang="ko-KR" altLang="en-US" sz="2200" dirty="0">
                <a:sym typeface="Wingdings" pitchFamily="2" charset="2"/>
              </a:rPr>
              <a:t> </a:t>
            </a:r>
            <a:r>
              <a:rPr lang="ko-KR" altLang="en-US" sz="2200" dirty="0" err="1">
                <a:sym typeface="Wingdings" pitchFamily="2" charset="2"/>
              </a:rPr>
              <a:t>휴리스틱하게</a:t>
            </a:r>
            <a:r>
              <a:rPr lang="ko-KR" altLang="en-US" sz="2200" dirty="0">
                <a:sym typeface="Wingdings" pitchFamily="2" charset="2"/>
              </a:rPr>
              <a:t> 추정 예정</a:t>
            </a:r>
            <a:endParaRPr lang="en-US" altLang="ko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3A4B4963-AFCB-E1FF-14DF-C609976C9D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5126008"/>
                  </p:ext>
                </p:extLst>
              </p:nvPr>
            </p:nvGraphicFramePr>
            <p:xfrm>
              <a:off x="1485036" y="4413128"/>
              <a:ext cx="8128000" cy="1486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692772182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41519589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62047464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8661053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Security level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Classic McEliece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dirty="0"/>
                            <a:t>Classic McEliece [*]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Complexity</a:t>
                          </a:r>
                          <a:r>
                            <a:rPr lang="ko-KR" altLang="en-US" dirty="0"/>
                            <a:t> </a:t>
                          </a:r>
                          <a:r>
                            <a:rPr lang="en-US" altLang="ko-KR" dirty="0"/>
                            <a:t>(NIST)</a:t>
                          </a:r>
                          <a:endParaRPr lang="ko-Kore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7913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Level 1 (AES-128)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ore-KR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n-US" altLang="ko-KR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?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ore-KR" altLang="en-US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ore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194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ore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ore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157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ore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5031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Level 3 (AES-192)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ore-KR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n-US" altLang="ko-KR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?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ore-KR" altLang="en-US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ore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ore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ore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221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ore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25251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Level 5 (AES-256)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ore-KR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n-US" altLang="ko-KR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?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ore-KR" altLang="en-US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ore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ore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ore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285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ore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30861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3A4B4963-AFCB-E1FF-14DF-C609976C9D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5126008"/>
                  </p:ext>
                </p:extLst>
              </p:nvPr>
            </p:nvGraphicFramePr>
            <p:xfrm>
              <a:off x="1485036" y="4413128"/>
              <a:ext cx="8128000" cy="1486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692772182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41519589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62047464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8661053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Security level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Classic McEliece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dirty="0"/>
                            <a:t>Classic McEliece [*]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Complexity</a:t>
                          </a:r>
                          <a:r>
                            <a:rPr lang="ko-KR" altLang="en-US" dirty="0"/>
                            <a:t> </a:t>
                          </a:r>
                          <a:r>
                            <a:rPr lang="en-US" altLang="ko-KR" dirty="0"/>
                            <a:t>(NIST)</a:t>
                          </a:r>
                          <a:endParaRPr lang="ko-Kore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791336"/>
                      </a:ext>
                    </a:extLst>
                  </a:tr>
                  <a:tr h="371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Level 1 (AES-128)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3"/>
                          <a:stretch>
                            <a:fillRect l="-99379" t="-103333" r="-200621" b="-2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3"/>
                          <a:stretch>
                            <a:fillRect l="-200625" t="-103333" r="-101875" b="-2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3"/>
                          <a:stretch>
                            <a:fillRect l="-300625" t="-103333" r="-1875" b="-2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5031628"/>
                      </a:ext>
                    </a:extLst>
                  </a:tr>
                  <a:tr h="371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Level 3 (AES-192)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3"/>
                          <a:stretch>
                            <a:fillRect l="-99379" t="-210345" r="-200621" b="-1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3"/>
                          <a:stretch>
                            <a:fillRect l="-200625" t="-210345" r="-101875" b="-1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3"/>
                          <a:stretch>
                            <a:fillRect l="-300625" t="-210345" r="-1875" b="-1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2525140"/>
                      </a:ext>
                    </a:extLst>
                  </a:tr>
                  <a:tr h="371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Level 5 (AES-256)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3"/>
                          <a:stretch>
                            <a:fillRect l="-99379" t="-300000" r="-200621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3"/>
                          <a:stretch>
                            <a:fillRect l="-200625" t="-300000" r="-101875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3"/>
                          <a:stretch>
                            <a:fillRect l="-300625" t="-300000" r="-1875" b="-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830861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FD9901D-42E3-5358-41C1-B78DBB7C4849}"/>
              </a:ext>
            </a:extLst>
          </p:cNvPr>
          <p:cNvSpPr txBox="1"/>
          <p:nvPr/>
        </p:nvSpPr>
        <p:spPr>
          <a:xfrm>
            <a:off x="0" y="6606059"/>
            <a:ext cx="69236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sz="900" dirty="0"/>
              <a:t>[*] Perriello et al. “Improving the Efficiency of Quantum Circuits for Information Set Decoding”, </a:t>
            </a:r>
            <a:r>
              <a:rPr kumimoji="1" lang="en-US" altLang="ko-Kore-KR" sz="900" dirty="0"/>
              <a:t>ACM Transactions on Quantum Computing, 2023.</a:t>
            </a:r>
            <a:endParaRPr kumimoji="1" lang="ko-Kore-KR" altLang="en-US" sz="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19E67B-A86A-5387-9B2A-2100CE721019}"/>
              </a:ext>
            </a:extLst>
          </p:cNvPr>
          <p:cNvSpPr txBox="1"/>
          <p:nvPr/>
        </p:nvSpPr>
        <p:spPr>
          <a:xfrm>
            <a:off x="5613772" y="5883322"/>
            <a:ext cx="1956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</a:t>
            </a:r>
            <a:r>
              <a:rPr kumimoji="1" lang="ko-Kore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분해</a:t>
            </a:r>
            <a:r>
              <a:rPr kumimoji="1"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전 비용</a:t>
            </a:r>
            <a:endParaRPr kumimoji="1" lang="en-US" altLang="ko-K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kumimoji="1" lang="en-US" altLang="ko-Kore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(Toffoli, </a:t>
            </a:r>
            <a:r>
              <a:rPr kumimoji="1" lang="en-US" altLang="ko-Kore-KR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CSwap</a:t>
            </a:r>
            <a:r>
              <a:rPr kumimoji="1" lang="en-US" altLang="ko-Kore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ko-Kore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등</a:t>
            </a:r>
            <a:r>
              <a:rPr kumimoji="1" lang="en-US" altLang="ko-Kore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kumimoji="1" lang="ko-Kore-KR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FDBA0-636E-E8DD-ACAF-0A0CDB344B0D}"/>
              </a:ext>
            </a:extLst>
          </p:cNvPr>
          <p:cNvSpPr txBox="1"/>
          <p:nvPr/>
        </p:nvSpPr>
        <p:spPr>
          <a:xfrm>
            <a:off x="7918464" y="5904374"/>
            <a:ext cx="1444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분해</a:t>
            </a:r>
            <a:r>
              <a:rPr kumimoji="1"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후 비용</a:t>
            </a:r>
            <a:endParaRPr kumimoji="1" lang="en-US" altLang="ko-K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kumimoji="1" lang="en-US" altLang="ko-Kore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(Clifford + T)</a:t>
            </a:r>
            <a:endParaRPr kumimoji="1" lang="ko-Kore-KR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5724F4-9DDF-FB55-6795-D75F5DA5F90C}"/>
                  </a:ext>
                </a:extLst>
              </p:cNvPr>
              <p:cNvSpPr txBox="1"/>
              <p:nvPr/>
            </p:nvSpPr>
            <p:spPr>
              <a:xfrm>
                <a:off x="9704566" y="4787096"/>
                <a:ext cx="23373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dirty="0"/>
                  <a:t># Depth </a:t>
                </a:r>
                <a14:m>
                  <m:oMath xmlns:m="http://schemas.openxmlformats.org/officeDocument/2006/math">
                    <m:r>
                      <a:rPr kumimoji="1" lang="en-US" altLang="ko-Kore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ore-KR" dirty="0"/>
                  <a:t>Gates (Cost)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5724F4-9DDF-FB55-6795-D75F5DA5F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4566" y="4787096"/>
                <a:ext cx="2337307" cy="369332"/>
              </a:xfrm>
              <a:prstGeom prst="rect">
                <a:avLst/>
              </a:prstGeom>
              <a:blipFill>
                <a:blip r:embed="rId4"/>
                <a:stretch>
                  <a:fillRect l="-2162" t="-6452" r="-1081" b="-225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BE3B6D-401B-B980-1202-AD7C9F9F5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58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637743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altLang="ko" b="1" dirty="0"/>
              <a:t>Quantum Information Set Decoding (QISD</a:t>
            </a:r>
            <a:r>
              <a:rPr lang="en-US" altLang="ko-KR" b="1" dirty="0"/>
              <a:t>): Input Setting</a:t>
            </a:r>
            <a:endParaRPr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69BF70-CC1C-8D00-2156-07F687A3D66A}"/>
              </a:ext>
            </a:extLst>
          </p:cNvPr>
          <p:cNvSpPr txBox="1"/>
          <p:nvPr/>
        </p:nvSpPr>
        <p:spPr>
          <a:xfrm>
            <a:off x="-77002" y="6569480"/>
            <a:ext cx="109905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dirty="0"/>
              <a:t>[*] </a:t>
            </a:r>
            <a:r>
              <a:rPr lang="ko-Kore-KR" altLang="en-US" sz="1400" dirty="0"/>
              <a:t>C</a:t>
            </a:r>
            <a:r>
              <a:rPr lang="en-US" altLang="ko-Kore-KR" sz="1400" dirty="0"/>
              <a:t>. </a:t>
            </a:r>
            <a:r>
              <a:rPr lang="ko-Kore-KR" altLang="en-US" sz="1400" dirty="0"/>
              <a:t>M</a:t>
            </a:r>
            <a:r>
              <a:rPr lang="en-US" altLang="ko-Kore-KR" sz="1400" dirty="0" err="1"/>
              <a:t>ukherjee</a:t>
            </a:r>
            <a:r>
              <a:rPr lang="en-US" altLang="ko-Kore-KR" sz="1400" dirty="0"/>
              <a:t> et al. “Preparing </a:t>
            </a:r>
            <a:r>
              <a:rPr lang="en-US" altLang="ko-Kore-KR" sz="1400" dirty="0" err="1"/>
              <a:t>Dicke</a:t>
            </a:r>
            <a:r>
              <a:rPr lang="en-US" altLang="ko-Kore-KR" sz="1400" dirty="0"/>
              <a:t> States on a Quantum Computer”, IEEE Transactions on Quantum Engineering, 2020.</a:t>
            </a:r>
            <a:endParaRPr lang="ko-Kore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760DBD-AE08-B132-191B-2D84E6A1CDF7}"/>
                  </a:ext>
                </a:extLst>
              </p:cNvPr>
              <p:cNvSpPr txBox="1"/>
              <p:nvPr/>
            </p:nvSpPr>
            <p:spPr>
              <a:xfrm>
                <a:off x="29050" y="1219200"/>
                <a:ext cx="11667489" cy="2708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19100" indent="-457200">
                  <a:buSzPts val="2400"/>
                  <a:buFont typeface="Arial" panose="020B0604020202020204" pitchFamily="34" charset="0"/>
                  <a:buChar char="•"/>
                </a:pPr>
                <a:r>
                  <a:rPr lang="ko" altLang="ko-Kore-KR" sz="2400" dirty="0"/>
                  <a:t>ISD </a:t>
                </a:r>
                <a:r>
                  <a:rPr lang="ko" altLang="en-US" sz="2400" dirty="0"/>
                  <a:t>알고리즘의 양자 구현에서는</a:t>
                </a:r>
                <a:r>
                  <a:rPr lang="ko-KR" altLang="en-US" sz="2400" dirty="0"/>
                  <a:t> </a:t>
                </a:r>
                <a:r>
                  <a:rPr lang="ko" altLang="ko-Kore-KR" sz="2400" dirty="0"/>
                  <a:t>Gaussian Elimination</a:t>
                </a:r>
                <a:r>
                  <a:rPr lang="ko-KR" altLang="en-US" sz="2400" dirty="0"/>
                  <a:t>을 수행할 </a:t>
                </a:r>
                <a:r>
                  <a:rPr lang="en-US" altLang="ko-KR" sz="2400" dirty="0"/>
                  <a:t>Information Set</a:t>
                </a:r>
                <a:r>
                  <a:rPr lang="ko-KR" altLang="en-US" sz="2400" dirty="0"/>
                  <a:t>을 </a:t>
                </a:r>
                <a:endParaRPr lang="en-US" altLang="ko-KR" sz="2400" dirty="0"/>
              </a:p>
              <a:p>
                <a:pPr>
                  <a:buSzPts val="2400"/>
                </a:pPr>
                <a:r>
                  <a:rPr lang="ko-KR" altLang="en-US" sz="2400" dirty="0"/>
                  <a:t>      준비하기 위한 </a:t>
                </a:r>
                <a:r>
                  <a:rPr lang="en-US" altLang="ko-KR" sz="2400" b="1" dirty="0"/>
                  <a:t>Input </a:t>
                </a:r>
                <a:r>
                  <a:rPr lang="ko-KR" altLang="en-US" sz="2400" b="1" dirty="0"/>
                  <a:t>세팅 또한 핵심</a:t>
                </a:r>
                <a:endParaRPr lang="en-US" altLang="ko-Kore-KR" sz="2400" b="1" dirty="0"/>
              </a:p>
              <a:p>
                <a:pPr marL="876300" lvl="1" indent="-457200">
                  <a:buSzPts val="2400"/>
                  <a:buFont typeface="Arial" panose="020B0604020202020204" pitchFamily="34" charset="0"/>
                  <a:buChar char="•"/>
                </a:pPr>
                <a:r>
                  <a:rPr lang="ko-KR" altLang="en-US" sz="2300" dirty="0"/>
                  <a:t>공개키 </a:t>
                </a:r>
                <a14:m>
                  <m:oMath xmlns:m="http://schemas.openxmlformats.org/officeDocument/2006/math">
                    <m:r>
                      <a:rPr lang="en-US" altLang="ko-KR" sz="2300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ko-KR" altLang="en-US" sz="2300" dirty="0"/>
                  <a:t>로부터 </a:t>
                </a:r>
                <a:r>
                  <a:rPr lang="en-US" altLang="ko-KR" sz="2300" dirty="0"/>
                  <a:t>Information</a:t>
                </a:r>
                <a:r>
                  <a:rPr lang="ko-KR" altLang="en-US" sz="2300" dirty="0"/>
                  <a:t> </a:t>
                </a:r>
                <a:r>
                  <a:rPr lang="en-US" altLang="ko-KR" sz="2300" dirty="0"/>
                  <a:t>Set</a:t>
                </a:r>
                <a:r>
                  <a:rPr lang="ko-KR" altLang="en-US" sz="2300" dirty="0"/>
                  <a:t>을 구성하는 </a:t>
                </a:r>
                <a:r>
                  <a:rPr lang="en-US" altLang="ko-KR" sz="2300" b="1" dirty="0"/>
                  <a:t>Column</a:t>
                </a:r>
                <a:r>
                  <a:rPr lang="ko-KR" altLang="en-US" sz="2300" b="1" dirty="0"/>
                  <a:t>들을 무작위로 선정</a:t>
                </a:r>
                <a:r>
                  <a:rPr lang="ko-KR" altLang="en-US" sz="2300" dirty="0"/>
                  <a:t>하는 데 있어</a:t>
                </a:r>
                <a:endParaRPr lang="en-US" altLang="ko-Kore-KR" sz="2300" dirty="0"/>
              </a:p>
              <a:p>
                <a:pPr marL="876300" lvl="2">
                  <a:buSzPts val="2400"/>
                </a:pPr>
                <a:endParaRPr lang="en-US" altLang="ko-KR" sz="10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876300" lvl="2">
                  <a:buSzPts val="2400"/>
                </a:pPr>
                <a:r>
                  <a:rPr lang="ko-KR" altLang="en-US" sz="2400" b="1" dirty="0"/>
                  <a:t> </a:t>
                </a:r>
                <a:r>
                  <a:rPr lang="ko-KR" altLang="en-US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기존</a:t>
                </a:r>
                <a:r>
                  <a:rPr lang="en-US" altLang="ko-KR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)</a:t>
                </a:r>
                <a:r>
                  <a:rPr lang="ko-KR" altLang="en-US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ko-KR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Butterfly Network</a:t>
                </a:r>
                <a:r>
                  <a:rPr lang="ko-KR" altLang="en-US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ko-KR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(BN)</a:t>
                </a:r>
                <a:r>
                  <a:rPr lang="ko-KR" altLang="en-US" sz="2400" b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를</a:t>
                </a:r>
                <a:r>
                  <a:rPr lang="ko-KR" altLang="en-US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사용</a:t>
                </a:r>
                <a:r>
                  <a:rPr lang="ko-KR" altLang="en-US" sz="2400" dirty="0"/>
                  <a:t>한 </a:t>
                </a:r>
                <a:r>
                  <a:rPr lang="ko-Kore-KR" altLang="en-US" sz="2400" dirty="0"/>
                  <a:t>중첩 상태의 </a:t>
                </a:r>
                <a:r>
                  <a:rPr lang="en-US" altLang="ko-Kore-KR" sz="2400" dirty="0"/>
                  <a:t>Information set </a:t>
                </a:r>
                <a:r>
                  <a:rPr lang="ko-Kore-KR" altLang="en-US" sz="2400" dirty="0"/>
                  <a:t>준비</a:t>
                </a:r>
                <a:r>
                  <a:rPr lang="en-US" altLang="ko-Kore-KR" sz="2400" b="1" dirty="0"/>
                  <a:t> </a:t>
                </a:r>
              </a:p>
              <a:p>
                <a:pPr marL="876300" lvl="2">
                  <a:buSzPts val="2400"/>
                </a:pPr>
                <a:r>
                  <a:rPr lang="ko-KR" altLang="en-US" sz="2400" b="1" dirty="0">
                    <a:solidFill>
                      <a:schemeClr val="accent1">
                        <a:lumMod val="75000"/>
                      </a:schemeClr>
                    </a:solidFill>
                    <a:sym typeface="Wingdings" pitchFamily="2" charset="2"/>
                  </a:rPr>
                  <a:t> 신규</a:t>
                </a:r>
                <a:r>
                  <a:rPr lang="en-US" altLang="ko-KR" sz="2400" b="1" dirty="0">
                    <a:solidFill>
                      <a:schemeClr val="accent1">
                        <a:lumMod val="75000"/>
                      </a:schemeClr>
                    </a:solidFill>
                    <a:sym typeface="Wingdings" pitchFamily="2" charset="2"/>
                  </a:rPr>
                  <a:t>)</a:t>
                </a:r>
                <a:r>
                  <a:rPr lang="ko-KR" alt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en-US" altLang="ko-Kore-KR" sz="2400" b="1" dirty="0" err="1">
                    <a:solidFill>
                      <a:schemeClr val="accent1">
                        <a:lumMod val="75000"/>
                      </a:schemeClr>
                    </a:solidFill>
                  </a:rPr>
                  <a:t>Dicke</a:t>
                </a:r>
                <a:r>
                  <a:rPr lang="en-US" altLang="ko-Kore-KR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 state </a:t>
                </a:r>
                <a:r>
                  <a:rPr lang="ko-Kore-KR" alt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기법</a:t>
                </a:r>
                <a:r>
                  <a:rPr lang="ko-KR" alt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을 사용</a:t>
                </a:r>
                <a:r>
                  <a:rPr lang="ko-KR" altLang="en-US" sz="2400" dirty="0"/>
                  <a:t>한 중첩 상태의 </a:t>
                </a:r>
                <a:r>
                  <a:rPr lang="en-US" altLang="ko-KR" sz="2400" dirty="0"/>
                  <a:t>Information set </a:t>
                </a:r>
                <a:r>
                  <a:rPr lang="ko-KR" altLang="en-US" sz="2400" dirty="0"/>
                  <a:t>준비</a:t>
                </a:r>
                <a:endParaRPr lang="en-US" altLang="ko-Kore-KR" sz="2400" dirty="0"/>
              </a:p>
              <a:p>
                <a:pPr marL="685800" lvl="1" indent="-266700">
                  <a:spcBef>
                    <a:spcPts val="0"/>
                  </a:spcBef>
                  <a:buSzPts val="2400"/>
                </a:pPr>
                <a:endParaRPr lang="en-US" altLang="ko-Kore-KR" sz="500" dirty="0"/>
              </a:p>
              <a:p>
                <a:pPr marL="685800" lvl="1" indent="-266700">
                  <a:lnSpc>
                    <a:spcPct val="100000"/>
                  </a:lnSpc>
                  <a:spcBef>
                    <a:spcPts val="0"/>
                  </a:spcBef>
                  <a:buSzPts val="2400"/>
                </a:pPr>
                <a:endParaRPr lang="en-US" altLang="ko-Kore-KR" dirty="0"/>
              </a:p>
              <a:p>
                <a:endParaRPr kumimoji="1" lang="ko-Kore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760DBD-AE08-B132-191B-2D84E6A1C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50" y="1219200"/>
                <a:ext cx="11667489" cy="2708434"/>
              </a:xfrm>
              <a:prstGeom prst="rect">
                <a:avLst/>
              </a:prstGeom>
              <a:blipFill>
                <a:blip r:embed="rId3"/>
                <a:stretch>
                  <a:fillRect l="-761" t="-2336" r="-21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그룹 4">
            <a:extLst>
              <a:ext uri="{FF2B5EF4-FFF2-40B4-BE49-F238E27FC236}">
                <a16:creationId xmlns:a16="http://schemas.microsoft.com/office/drawing/2014/main" id="{6FC85D58-A873-FA31-56D8-C2FC7A8A7D3F}"/>
              </a:ext>
            </a:extLst>
          </p:cNvPr>
          <p:cNvGrpSpPr/>
          <p:nvPr/>
        </p:nvGrpSpPr>
        <p:grpSpPr>
          <a:xfrm>
            <a:off x="2917556" y="4096741"/>
            <a:ext cx="4468839" cy="2472739"/>
            <a:chOff x="411920" y="2973567"/>
            <a:chExt cx="6433599" cy="3559899"/>
          </a:xfrm>
        </p:grpSpPr>
        <p:pic>
          <p:nvPicPr>
            <p:cNvPr id="6" name="Google Shape;216;p31">
              <a:extLst>
                <a:ext uri="{FF2B5EF4-FFF2-40B4-BE49-F238E27FC236}">
                  <a16:creationId xmlns:a16="http://schemas.microsoft.com/office/drawing/2014/main" id="{0349D29E-E084-A75A-B6C6-C9C676B285CD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1920" y="2973567"/>
              <a:ext cx="6433599" cy="3083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F7BDF0-E566-3CBD-11FA-30EB3B39FABB}"/>
                </a:ext>
              </a:extLst>
            </p:cNvPr>
            <p:cNvSpPr txBox="1"/>
            <p:nvPr/>
          </p:nvSpPr>
          <p:spPr>
            <a:xfrm>
              <a:off x="3256901" y="6001754"/>
              <a:ext cx="2743996" cy="531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b="1">
                  <a:solidFill>
                    <a:schemeClr val="accent1">
                      <a:lumMod val="75000"/>
                    </a:schemeClr>
                  </a:solidFill>
                </a:rPr>
                <a:t>Information set</a:t>
              </a:r>
              <a:endParaRPr kumimoji="1" lang="ko-Kore-KR" altLang="en-US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D3466119-84A7-66E5-5F63-4C8249BFF49F}"/>
                </a:ext>
              </a:extLst>
            </p:cNvPr>
            <p:cNvSpPr/>
            <p:nvPr/>
          </p:nvSpPr>
          <p:spPr>
            <a:xfrm>
              <a:off x="3155795" y="3342276"/>
              <a:ext cx="2743997" cy="2567870"/>
            </a:xfrm>
            <a:prstGeom prst="roundRect">
              <a:avLst/>
            </a:prstGeom>
            <a:noFill/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1" name="오른쪽 대괄호[R] 10">
            <a:extLst>
              <a:ext uri="{FF2B5EF4-FFF2-40B4-BE49-F238E27FC236}">
                <a16:creationId xmlns:a16="http://schemas.microsoft.com/office/drawing/2014/main" id="{C4E8285F-CDFB-4E27-D1F6-C605E8370A2B}"/>
              </a:ext>
            </a:extLst>
          </p:cNvPr>
          <p:cNvSpPr/>
          <p:nvPr/>
        </p:nvSpPr>
        <p:spPr>
          <a:xfrm rot="16200000">
            <a:off x="5275041" y="2266241"/>
            <a:ext cx="130703" cy="3688367"/>
          </a:xfrm>
          <a:prstGeom prst="righ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B39309-1523-871E-AC2C-78B6962B72E2}"/>
                  </a:ext>
                </a:extLst>
              </p:cNvPr>
              <p:cNvSpPr txBox="1"/>
              <p:nvPr/>
            </p:nvSpPr>
            <p:spPr>
              <a:xfrm>
                <a:off x="2389742" y="3621934"/>
                <a:ext cx="63766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ko-KR" altLang="en-US" dirty="0">
                    <a:solidFill>
                      <a:schemeClr val="tx1"/>
                    </a:solidFill>
                  </a:rPr>
                  <a:t>개의 </a:t>
                </a:r>
                <a:r>
                  <a:rPr kumimoji="1" lang="en-US" altLang="ko-KR" dirty="0">
                    <a:solidFill>
                      <a:schemeClr val="tx1"/>
                    </a:solidFill>
                  </a:rPr>
                  <a:t>Column</a:t>
                </a:r>
                <a:r>
                  <a:rPr kumimoji="1" lang="ko-KR" altLang="en-US" dirty="0">
                    <a:solidFill>
                      <a:schemeClr val="tx1"/>
                    </a:solidFill>
                  </a:rPr>
                  <a:t>들을 무작위로 뽑아 </a:t>
                </a:r>
                <a:r>
                  <a:rPr kumimoji="1" lang="en-US" altLang="ko-KR" dirty="0">
                    <a:solidFill>
                      <a:schemeClr val="tx1"/>
                    </a:solidFill>
                  </a:rPr>
                  <a:t>Information</a:t>
                </a:r>
                <a:r>
                  <a:rPr kumimoji="1" lang="ko-KR" altLang="en-US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ko-KR" dirty="0">
                    <a:solidFill>
                      <a:schemeClr val="tx1"/>
                    </a:solidFill>
                  </a:rPr>
                  <a:t>Set</a:t>
                </a:r>
                <a:r>
                  <a:rPr kumimoji="1" lang="ko-KR" altLang="en-US" dirty="0">
                    <a:solidFill>
                      <a:schemeClr val="tx1"/>
                    </a:solidFill>
                  </a:rPr>
                  <a:t>을 구성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B39309-1523-871E-AC2C-78B6962B72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742" y="3621934"/>
                <a:ext cx="6376617" cy="369332"/>
              </a:xfrm>
              <a:prstGeom prst="rect">
                <a:avLst/>
              </a:prstGeom>
              <a:blipFill>
                <a:blip r:embed="rId5"/>
                <a:stretch>
                  <a:fillRect l="-398" t="-10000" b="-2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782A8BF9-6758-F9D8-2464-F362D03E4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59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34851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10EC41BD-3A71-3BA0-BAC4-91B59BD345EE}"/>
              </a:ext>
            </a:extLst>
          </p:cNvPr>
          <p:cNvSpPr txBox="1">
            <a:spLocks/>
          </p:cNvSpPr>
          <p:nvPr/>
        </p:nvSpPr>
        <p:spPr>
          <a:xfrm>
            <a:off x="267328" y="1129338"/>
            <a:ext cx="11657343" cy="27307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200" b="1">
                <a:solidFill>
                  <a:prstClr val="black"/>
                </a:solidFill>
                <a:latin typeface="+mn-ea"/>
              </a:rPr>
              <a:t>코드기반 암호 중</a:t>
            </a:r>
            <a:r>
              <a:rPr lang="en-US" altLang="ko-KR" sz="2200" b="1">
                <a:solidFill>
                  <a:prstClr val="black"/>
                </a:solidFill>
                <a:latin typeface="+mn-ea"/>
              </a:rPr>
              <a:t>,</a:t>
            </a:r>
            <a:r>
              <a:rPr lang="ko-KR" altLang="en-US" sz="2200" b="1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sz="2200" b="1">
                <a:solidFill>
                  <a:prstClr val="black"/>
                </a:solidFill>
                <a:latin typeface="+mn-ea"/>
              </a:rPr>
              <a:t>BIKE</a:t>
            </a:r>
            <a:r>
              <a:rPr lang="ko-KR" altLang="en-US" sz="2200" b="1">
                <a:solidFill>
                  <a:prstClr val="black"/>
                </a:solidFill>
                <a:latin typeface="+mn-ea"/>
              </a:rPr>
              <a:t>와 </a:t>
            </a:r>
            <a:r>
              <a:rPr lang="en-US" altLang="ko-KR" sz="2200" b="1">
                <a:solidFill>
                  <a:prstClr val="black"/>
                </a:solidFill>
                <a:latin typeface="+mn-ea"/>
              </a:rPr>
              <a:t>HQC</a:t>
            </a:r>
            <a:r>
              <a:rPr lang="ko-KR" altLang="en-US" sz="2200">
                <a:solidFill>
                  <a:prstClr val="black"/>
                </a:solidFill>
                <a:latin typeface="+mn-ea"/>
              </a:rPr>
              <a:t>는 키 크기를 줄일 수 있는</a:t>
            </a:r>
            <a:r>
              <a:rPr lang="en-US" altLang="ko-KR" sz="2200">
                <a:solidFill>
                  <a:prstClr val="black"/>
                </a:solidFill>
                <a:latin typeface="+mn-ea"/>
              </a:rPr>
              <a:t>,</a:t>
            </a:r>
            <a:r>
              <a:rPr lang="ko-KR" altLang="en-US" sz="220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22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효율성을 중시한</a:t>
            </a:r>
            <a:r>
              <a:rPr lang="ko-KR" altLang="en-US" sz="2200" b="1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sz="2200" b="1">
                <a:solidFill>
                  <a:prstClr val="black"/>
                </a:solidFill>
                <a:latin typeface="+mn-ea"/>
              </a:rPr>
              <a:t>Quasi Cyclic (QC) </a:t>
            </a:r>
            <a:r>
              <a:rPr lang="ko-KR" altLang="en-US" sz="2200" b="1">
                <a:solidFill>
                  <a:prstClr val="black"/>
                </a:solidFill>
                <a:latin typeface="+mn-ea"/>
              </a:rPr>
              <a:t>구조</a:t>
            </a:r>
            <a:r>
              <a:rPr lang="ko-KR" altLang="en-US" sz="2200">
                <a:solidFill>
                  <a:prstClr val="black"/>
                </a:solidFill>
                <a:latin typeface="+mn-ea"/>
              </a:rPr>
              <a:t>를 사용</a:t>
            </a:r>
            <a:endParaRPr lang="en-US" altLang="ko-KR" sz="2200">
              <a:solidFill>
                <a:prstClr val="black"/>
              </a:solidFill>
              <a:latin typeface="+mn-ea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20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5B363DF-6126-4AD6-14E1-13778841C756}"/>
                  </a:ext>
                </a:extLst>
              </p:cNvPr>
              <p:cNvSpPr txBox="1"/>
              <p:nvPr/>
            </p:nvSpPr>
            <p:spPr>
              <a:xfrm>
                <a:off x="393622" y="2032387"/>
                <a:ext cx="4115929" cy="15040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ore-KR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ore-K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ore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ore-KR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ore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ore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ore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ore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ore-KR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ore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ore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ore-KR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ore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ore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ore-KR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ko-Kore-KR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ore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ore-KR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ko-Kore-KR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ko-Kore-KR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ore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ore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ore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ore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ore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ore-KR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ore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ore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ore-KR" altLang="en-US">
                  <a:latin typeface="+mn-ea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5B363DF-6126-4AD6-14E1-13778841C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22" y="2032387"/>
                <a:ext cx="4115929" cy="15040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직사각형 55">
            <a:extLst>
              <a:ext uri="{FF2B5EF4-FFF2-40B4-BE49-F238E27FC236}">
                <a16:creationId xmlns:a16="http://schemas.microsoft.com/office/drawing/2014/main" id="{D817FE3F-BA44-0760-A6F6-469668E898A5}"/>
              </a:ext>
            </a:extLst>
          </p:cNvPr>
          <p:cNvSpPr/>
          <p:nvPr/>
        </p:nvSpPr>
        <p:spPr>
          <a:xfrm>
            <a:off x="1245468" y="2032387"/>
            <a:ext cx="2920245" cy="334604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 w="190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9166E21-799F-DC4E-7D5C-10482D0964B1}"/>
                  </a:ext>
                </a:extLst>
              </p:cNvPr>
              <p:cNvSpPr txBox="1"/>
              <p:nvPr/>
            </p:nvSpPr>
            <p:spPr>
              <a:xfrm>
                <a:off x="4359026" y="2028291"/>
                <a:ext cx="7264287" cy="7945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kern="0">
                    <a:solidFill>
                      <a:prstClr val="black"/>
                    </a:solidFill>
                    <a:latin typeface="+mn-ea"/>
                    <a:cs typeface="Arial"/>
                    <a:sym typeface="Arial"/>
                  </a:rPr>
                  <a:t>Vector </a:t>
                </a:r>
                <a14:m>
                  <m:oMath xmlns:m="http://schemas.openxmlformats.org/officeDocument/2006/math">
                    <m:r>
                      <a:rPr lang="en-US" altLang="ko-KR" sz="200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/>
                        <a:sym typeface="Arial"/>
                      </a:rPr>
                      <m:t>h</m:t>
                    </m:r>
                  </m:oMath>
                </a14:m>
                <a:r>
                  <a:rPr lang="ko-KR" altLang="en-US" sz="2000" kern="0">
                    <a:solidFill>
                      <a:prstClr val="black"/>
                    </a:solidFill>
                    <a:latin typeface="+mn-ea"/>
                    <a:cs typeface="Arial"/>
                    <a:sym typeface="Arial"/>
                  </a:rPr>
                  <a:t>에 대한  </a:t>
                </a:r>
                <a:r>
                  <a:rPr lang="en-US" altLang="ko-KR" sz="2000" kern="0">
                    <a:solidFill>
                      <a:prstClr val="black"/>
                    </a:solidFill>
                    <a:latin typeface="+mn-ea"/>
                    <a:cs typeface="Arial"/>
                    <a:sym typeface="Arial"/>
                  </a:rPr>
                  <a:t>Rotation </a:t>
                </a:r>
                <a:r>
                  <a:rPr lang="ko-KR" altLang="en-US" sz="2000" kern="0">
                    <a:solidFill>
                      <a:prstClr val="black"/>
                    </a:solidFill>
                    <a:latin typeface="+mn-ea"/>
                    <a:cs typeface="Arial"/>
                    <a:sym typeface="Arial"/>
                  </a:rPr>
                  <a:t>값들이 다음 행들을 구성</a:t>
                </a:r>
                <a:endParaRPr kumimoji="0" lang="en-US" altLang="ko-KR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Arial"/>
                  <a:sym typeface="Arial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Wingdings" pitchFamily="2" charset="2"/>
                  <a:buChar char="à"/>
                </a:pPr>
                <a:r>
                  <a:rPr lang="ko-KR" altLang="en-US" sz="2000" b="1">
                    <a:latin typeface="+mn-ea"/>
                  </a:rPr>
                  <a:t>첫번째 행 만을 저장</a:t>
                </a:r>
                <a:r>
                  <a:rPr lang="ko-KR" altLang="en-US" sz="2000">
                    <a:latin typeface="+mn-ea"/>
                  </a:rPr>
                  <a:t>함으로써 </a:t>
                </a:r>
                <a:r>
                  <a:rPr lang="ko-KR" altLang="en-US" sz="2000" b="1">
                    <a:solidFill>
                      <a:schemeClr val="accent1">
                        <a:lumMod val="75000"/>
                      </a:schemeClr>
                    </a:solidFill>
                    <a:latin typeface="+mn-ea"/>
                  </a:rPr>
                  <a:t>키 크기 감소</a:t>
                </a:r>
                <a:endParaRPr lang="en-US" altLang="ko-KR" sz="2000" b="1">
                  <a:solidFill>
                    <a:schemeClr val="accent1">
                      <a:lumMod val="75000"/>
                    </a:schemeClr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9166E21-799F-DC4E-7D5C-10482D096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026" y="2028291"/>
                <a:ext cx="7264287" cy="794576"/>
              </a:xfrm>
              <a:prstGeom prst="rect">
                <a:avLst/>
              </a:prstGeom>
              <a:blipFill>
                <a:blip r:embed="rId4"/>
                <a:stretch>
                  <a:fillRect l="-698" t="-1563" b="-1093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제목 1">
            <a:extLst>
              <a:ext uri="{FF2B5EF4-FFF2-40B4-BE49-F238E27FC236}">
                <a16:creationId xmlns:a16="http://schemas.microsoft.com/office/drawing/2014/main" id="{40A7427F-23B6-77F7-0C42-EA15DC7DB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R" b="1"/>
              <a:t>BIKE &amp; HQC: Round 4 Candidates (Code-based)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F10BE9-12EF-D6E7-2FB7-6A8F75514F5B}"/>
              </a:ext>
            </a:extLst>
          </p:cNvPr>
          <p:cNvSpPr txBox="1"/>
          <p:nvPr/>
        </p:nvSpPr>
        <p:spPr>
          <a:xfrm>
            <a:off x="1343182" y="3533890"/>
            <a:ext cx="27045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/>
              <a:t>&lt;</a:t>
            </a:r>
            <a:r>
              <a:rPr kumimoji="1" lang="ko-KR" altLang="en-US" b="1"/>
              <a:t> </a:t>
            </a:r>
            <a:r>
              <a:rPr kumimoji="1" lang="en-US" altLang="ko-Kore-KR" b="1"/>
              <a:t>Quasi </a:t>
            </a:r>
            <a:r>
              <a:rPr kumimoji="1" lang="en-US" altLang="ko-Kore-KR" sz="2000" b="1"/>
              <a:t>Cyclic</a:t>
            </a:r>
            <a:r>
              <a:rPr kumimoji="1" lang="en-US" altLang="ko-Kore-KR" b="1"/>
              <a:t> (QC) </a:t>
            </a:r>
            <a:r>
              <a:rPr kumimoji="1" lang="ko-KR" altLang="en-US" b="1"/>
              <a:t>구조 </a:t>
            </a:r>
            <a:r>
              <a:rPr kumimoji="1" lang="en-US" altLang="ko-KR" b="1"/>
              <a:t>&gt;</a:t>
            </a:r>
            <a:endParaRPr kumimoji="1" lang="ko-Kore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9A02B5-C84E-2C48-C5D6-F800EEB8FACC}"/>
              </a:ext>
            </a:extLst>
          </p:cNvPr>
          <p:cNvSpPr txBox="1"/>
          <p:nvPr/>
        </p:nvSpPr>
        <p:spPr>
          <a:xfrm>
            <a:off x="118487" y="4183649"/>
            <a:ext cx="111700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400"/>
              <a:t>코드기반암호의 키 크기를 줄이기 위해 </a:t>
            </a:r>
            <a:r>
              <a:rPr kumimoji="1" lang="en-US" altLang="ko-KR" sz="2400"/>
              <a:t>(</a:t>
            </a:r>
            <a:r>
              <a:rPr kumimoji="1" lang="en-US" altLang="ko-KR" sz="2400" err="1"/>
              <a:t>Goppa</a:t>
            </a:r>
            <a:r>
              <a:rPr kumimoji="1" lang="en-US" altLang="ko-KR" sz="2400"/>
              <a:t> </a:t>
            </a:r>
            <a:r>
              <a:rPr kumimoji="1" lang="ko-KR" altLang="en-US" sz="2400"/>
              <a:t>코드가 아닌</a:t>
            </a:r>
            <a:r>
              <a:rPr kumimoji="1" lang="en-US" altLang="ko-KR" sz="2400"/>
              <a:t>)</a:t>
            </a:r>
            <a:r>
              <a:rPr kumimoji="1" lang="ko-KR" altLang="en-US" sz="2400"/>
              <a:t> </a:t>
            </a:r>
            <a:r>
              <a:rPr kumimoji="1" lang="ko-KR" altLang="en-US" sz="2400" b="1"/>
              <a:t>다른 새로운 구조</a:t>
            </a:r>
            <a:r>
              <a:rPr kumimoji="1" lang="ko-KR" altLang="en-US" sz="2400"/>
              <a:t>를 </a:t>
            </a:r>
            <a:endParaRPr kumimoji="1" lang="en-US" altLang="ko-KR" sz="2400"/>
          </a:p>
          <a:p>
            <a:r>
              <a:rPr kumimoji="1" lang="ko-KR" altLang="en-US" sz="2400"/>
              <a:t>    사용하는 </a:t>
            </a:r>
            <a:r>
              <a:rPr kumimoji="1" lang="ko-KR" altLang="en-US" sz="2400" b="1" err="1">
                <a:solidFill>
                  <a:srgbClr val="C00000"/>
                </a:solidFill>
              </a:rPr>
              <a:t>제안들에서</a:t>
            </a:r>
            <a:r>
              <a:rPr kumimoji="1" lang="ko-KR" altLang="en-US" sz="2400" b="1">
                <a:solidFill>
                  <a:srgbClr val="C00000"/>
                </a:solidFill>
              </a:rPr>
              <a:t> 취약점이 주로 발견</a:t>
            </a:r>
            <a:endParaRPr kumimoji="1" lang="en-US" altLang="ko-KR" sz="2400" b="1">
              <a:solidFill>
                <a:srgbClr val="C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400" b="1"/>
              <a:t>BIKE, HQC </a:t>
            </a:r>
            <a:r>
              <a:rPr kumimoji="1" lang="ko-KR" altLang="en-US" sz="2400"/>
              <a:t>또한 이 과정에서 수정 및 업데이트가 있었음</a:t>
            </a:r>
            <a:endParaRPr kumimoji="1" lang="en-US" altLang="ko-KR" sz="2400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8EB2651C-6CDA-99F1-1233-B37B76133412}"/>
              </a:ext>
            </a:extLst>
          </p:cNvPr>
          <p:cNvSpPr txBox="1">
            <a:spLocks/>
          </p:cNvSpPr>
          <p:nvPr/>
        </p:nvSpPr>
        <p:spPr>
          <a:xfrm>
            <a:off x="11090655" y="6411046"/>
            <a:ext cx="371560" cy="365125"/>
          </a:xfrm>
          <a:prstGeom prst="rect">
            <a:avLst/>
          </a:prstGeom>
        </p:spPr>
        <p:txBody>
          <a:bodyPr/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852B28-D290-2A4B-A90A-47EAEF72A8E4}" type="slidenum">
              <a:rPr kumimoji="1" lang="ko-Kore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6</a:t>
            </a:fld>
            <a:endParaRPr kumimoji="1" lang="ko-Kore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8243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DDAD4F-5908-4081-83EF-47E4FDAB0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Input Setting:</a:t>
            </a:r>
            <a:r>
              <a:rPr lang="en-US" altLang="ko-KR" b="1" dirty="0"/>
              <a:t> </a:t>
            </a:r>
            <a:r>
              <a:rPr kumimoji="1" lang="en-US" altLang="ko-KR" dirty="0"/>
              <a:t>Butterfly Network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기존</a:t>
            </a:r>
            <a:r>
              <a:rPr kumimoji="1"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F1DCA8-A6BD-4266-BD6C-C4B8A71D3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12" y="1835455"/>
            <a:ext cx="6033732" cy="22454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28BE0B-9700-45F8-8797-76587DC69A55}"/>
              </a:ext>
            </a:extLst>
          </p:cNvPr>
          <p:cNvSpPr txBox="1"/>
          <p:nvPr/>
        </p:nvSpPr>
        <p:spPr>
          <a:xfrm>
            <a:off x="2136281" y="4281564"/>
            <a:ext cx="2489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4</a:t>
            </a:r>
            <a:r>
              <a:rPr kumimoji="1" lang="en-US" altLang="ko-KR" dirty="0"/>
              <a:t>-bit Vector (Weight = 2)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50690B-0750-46EF-BC12-410C47B471A2}"/>
                  </a:ext>
                </a:extLst>
              </p:cNvPr>
              <p:cNvSpPr txBox="1"/>
              <p:nvPr/>
            </p:nvSpPr>
            <p:spPr>
              <a:xfrm>
                <a:off x="327073" y="1186036"/>
                <a:ext cx="8902437" cy="45704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2300" b="1" dirty="0"/>
                  <a:t>Butterfly Network (BN)</a:t>
                </a:r>
                <a:r>
                  <a:rPr kumimoji="1" lang="ko-KR" altLang="en-US" sz="2300" dirty="0"/>
                  <a:t>을 활용한 </a:t>
                </a:r>
                <a:r>
                  <a:rPr kumimoji="1" lang="en-US" altLang="ko-KR" sz="2300" dirty="0"/>
                  <a:t>Weight 2</a:t>
                </a:r>
                <a:r>
                  <a:rPr kumimoji="1" lang="ko-KR" altLang="en-US" sz="2300" dirty="0"/>
                  <a:t>의</a:t>
                </a:r>
                <a14:m>
                  <m:oMath xmlns:m="http://schemas.openxmlformats.org/officeDocument/2006/math">
                    <m:r>
                      <a:rPr kumimoji="1" lang="ko-KR" altLang="en-US" sz="23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300" b="0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kumimoji="1" lang="en-US" altLang="ko-KR" sz="2300" dirty="0"/>
                  <a:t>-qubit </a:t>
                </a:r>
                <a:r>
                  <a:rPr kumimoji="1" lang="ko-KR" altLang="en-US" sz="2300" dirty="0"/>
                  <a:t>중첩 벡터 예시</a:t>
                </a: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b="1" dirty="0"/>
              </a:p>
              <a:p>
                <a:endParaRPr kumimoji="1" lang="en-US" altLang="ko-Kore-KR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sz="22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sz="2200" b="1" dirty="0"/>
              </a:p>
              <a:p>
                <a:r>
                  <a:rPr kumimoji="1" lang="en-US" altLang="ko-KR" sz="2200" dirty="0"/>
                  <a:t>1. Hamming weight</a:t>
                </a:r>
                <a:r>
                  <a:rPr kumimoji="1" lang="ko-KR" altLang="en-US" sz="2200" dirty="0"/>
                  <a:t>에 따른</a:t>
                </a:r>
                <a:r>
                  <a:rPr kumimoji="1" lang="en-US" altLang="ko-KR" sz="2200" dirty="0"/>
                  <a:t> </a:t>
                </a:r>
                <a:r>
                  <a:rPr kumimoji="1" lang="en-US" altLang="ko-KR" sz="2200" b="1" dirty="0"/>
                  <a:t>X </a:t>
                </a:r>
                <a:r>
                  <a:rPr kumimoji="1" lang="ko-KR" altLang="en-US" sz="2200" b="1" dirty="0"/>
                  <a:t>게이트 적용</a:t>
                </a:r>
                <a:endParaRPr kumimoji="1" lang="en-US" altLang="ko-KR" sz="2200" b="1" dirty="0"/>
              </a:p>
              <a:p>
                <a:r>
                  <a:rPr kumimoji="1" lang="en-US" altLang="ko-KR" sz="2200" dirty="0"/>
                  <a:t>2. </a:t>
                </a:r>
                <a:r>
                  <a:rPr kumimoji="1" lang="ko-KR" altLang="en-US" sz="2200" dirty="0"/>
                  <a:t>중첩 상태의 </a:t>
                </a:r>
                <a:r>
                  <a:rPr kumimoji="1" lang="ko-KR" altLang="en-US" sz="2200" dirty="0" err="1"/>
                  <a:t>큐빗을</a:t>
                </a:r>
                <a:r>
                  <a:rPr kumimoji="1" lang="ko-KR" altLang="en-US" sz="2200" dirty="0"/>
                  <a:t> </a:t>
                </a:r>
                <a:r>
                  <a:rPr kumimoji="1" lang="en-US" altLang="ko-KR" sz="2200" dirty="0"/>
                  <a:t>Control </a:t>
                </a:r>
                <a:r>
                  <a:rPr kumimoji="1" lang="ko-KR" altLang="en-US" sz="2200" dirty="0"/>
                  <a:t>큐비트로 하여 </a:t>
                </a:r>
                <a:r>
                  <a:rPr kumimoji="1" lang="en-US" altLang="ko-KR" sz="2200" b="1" dirty="0" err="1"/>
                  <a:t>CSwap</a:t>
                </a:r>
                <a:r>
                  <a:rPr kumimoji="1" lang="en-US" altLang="ko-KR" sz="2200" b="1" dirty="0"/>
                  <a:t> </a:t>
                </a:r>
                <a:r>
                  <a:rPr kumimoji="1" lang="ko-KR" altLang="en-US" sz="2200" b="1" dirty="0"/>
                  <a:t>게이트 적용</a:t>
                </a:r>
                <a:endParaRPr kumimoji="1" lang="ko-Kore-KR" altLang="en-US" sz="22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50690B-0750-46EF-BC12-410C47B471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73" y="1186036"/>
                <a:ext cx="8902437" cy="4570482"/>
              </a:xfrm>
              <a:prstGeom prst="rect">
                <a:avLst/>
              </a:prstGeom>
              <a:blipFill>
                <a:blip r:embed="rId4"/>
                <a:stretch>
                  <a:fillRect l="-855" t="-1385" r="-142" b="-193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모서리가 둥근 직사각형 19">
            <a:extLst>
              <a:ext uri="{FF2B5EF4-FFF2-40B4-BE49-F238E27FC236}">
                <a16:creationId xmlns:a16="http://schemas.microsoft.com/office/drawing/2014/main" id="{BE332FA7-6883-49F2-A910-B4F8EADC6D49}"/>
              </a:ext>
            </a:extLst>
          </p:cNvPr>
          <p:cNvSpPr/>
          <p:nvPr/>
        </p:nvSpPr>
        <p:spPr>
          <a:xfrm>
            <a:off x="1441690" y="1787770"/>
            <a:ext cx="430823" cy="1002323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843F63-FDE2-4E3D-9EFD-7376291B67A0}"/>
              </a:ext>
            </a:extLst>
          </p:cNvPr>
          <p:cNvSpPr txBox="1"/>
          <p:nvPr/>
        </p:nvSpPr>
        <p:spPr>
          <a:xfrm>
            <a:off x="578789" y="2060333"/>
            <a:ext cx="855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C00000"/>
                </a:solidFill>
              </a:rPr>
              <a:t>Weight</a:t>
            </a:r>
            <a:endParaRPr kumimoji="1" lang="ko-Kore-KR" altLang="en-US" dirty="0">
              <a:solidFill>
                <a:srgbClr val="C00000"/>
              </a:solidFill>
            </a:endParaRPr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A0F047D3-58E8-C8AF-5B4E-A8A598946665}"/>
              </a:ext>
            </a:extLst>
          </p:cNvPr>
          <p:cNvSpPr txBox="1">
            <a:spLocks/>
          </p:cNvSpPr>
          <p:nvPr/>
        </p:nvSpPr>
        <p:spPr>
          <a:xfrm>
            <a:off x="11017827" y="6402954"/>
            <a:ext cx="371560" cy="365125"/>
          </a:xfrm>
          <a:prstGeom prst="rect">
            <a:avLst/>
          </a:prstGeom>
        </p:spPr>
        <p:txBody>
          <a:bodyPr/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852B28-D290-2A4B-A90A-47EAEF72A8E4}" type="slidenum">
              <a:rPr kumimoji="1" lang="ko-Kore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60</a:t>
            </a:fld>
            <a:endParaRPr kumimoji="1" lang="ko-Kore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1449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2FED58-4E6B-49E8-A2F4-B3003E10A0FE}"/>
                  </a:ext>
                </a:extLst>
              </p:cNvPr>
              <p:cNvSpPr txBox="1"/>
              <p:nvPr/>
            </p:nvSpPr>
            <p:spPr>
              <a:xfrm>
                <a:off x="280111" y="1179243"/>
                <a:ext cx="8935651" cy="405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2000" dirty="0"/>
                  <a:t>이</a:t>
                </a:r>
                <a14:m>
                  <m:oMath xmlns:m="http://schemas.openxmlformats.org/officeDocument/2006/math">
                    <m:r>
                      <a:rPr kumimoji="1" lang="ko-KR" altLang="en-US" sz="2000" b="0" i="0" dirty="0" smtClean="0">
                        <a:latin typeface="Cambria Math" panose="02040503050406030204" pitchFamily="18" charset="0"/>
                      </a:rPr>
                      <m:t>렇게</m:t>
                    </m:r>
                    <m:r>
                      <a:rPr kumimoji="1" lang="ko-KR" alt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sz="2000" b="0" i="0" dirty="0" smtClean="0">
                        <a:latin typeface="Cambria Math" panose="02040503050406030204" pitchFamily="18" charset="0"/>
                      </a:rPr>
                      <m:t>생성한</m:t>
                    </m:r>
                    <m:r>
                      <a:rPr kumimoji="1" lang="ko-KR" alt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000" b="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ko-KR" sz="2000" dirty="0"/>
                  <a:t>-qubit</a:t>
                </a:r>
                <a:r>
                  <a:rPr kumimoji="1" lang="ko-KR" altLang="en-US" sz="2000" dirty="0"/>
                  <a:t> 벡터에서 값이 </a:t>
                </a:r>
                <a:r>
                  <a:rPr kumimoji="1" lang="en-US" altLang="ko-KR" sz="2000" b="1" dirty="0"/>
                  <a:t>1</a:t>
                </a:r>
                <a:r>
                  <a:rPr kumimoji="1" lang="ko-KR" altLang="en-US" sz="2000" b="1" dirty="0"/>
                  <a:t>인 위치에 따라</a:t>
                </a:r>
                <a:r>
                  <a:rPr kumimoji="1" lang="en-US" altLang="ko-KR" sz="2000" b="1" dirty="0"/>
                  <a:t> Permutation </a:t>
                </a:r>
                <a:r>
                  <a:rPr kumimoji="1" lang="ko-KR" altLang="en-US" sz="2000" b="1" dirty="0"/>
                  <a:t>행렬 생성</a:t>
                </a:r>
                <a:endParaRPr kumimoji="1" lang="ko-Kore-KR" alt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2FED58-4E6B-49E8-A2F4-B3003E10A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11" y="1179243"/>
                <a:ext cx="8935651" cy="405945"/>
              </a:xfrm>
              <a:prstGeom prst="rect">
                <a:avLst/>
              </a:prstGeom>
              <a:blipFill>
                <a:blip r:embed="rId2"/>
                <a:stretch>
                  <a:fillRect l="-568" t="-9091" b="-2424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B13DB6-1C1C-4BC5-8036-F110FAFDE3F1}"/>
                  </a:ext>
                </a:extLst>
              </p:cNvPr>
              <p:cNvSpPr txBox="1"/>
              <p:nvPr/>
            </p:nvSpPr>
            <p:spPr>
              <a:xfrm>
                <a:off x="87476" y="2118289"/>
                <a:ext cx="3386889" cy="353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sz="17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ko-KR" sz="1700" dirty="0"/>
                  <a:t>-qubit</a:t>
                </a:r>
                <a:r>
                  <a:rPr kumimoji="1" lang="ko-KR" altLang="en-US" sz="1700" dirty="0"/>
                  <a:t> </a:t>
                </a:r>
                <a:r>
                  <a:rPr kumimoji="1" lang="en-US" altLang="ko-KR" sz="1700" dirty="0"/>
                  <a:t>Vector,</a:t>
                </a:r>
                <a:r>
                  <a:rPr kumimoji="1" lang="ko-KR" altLang="en-US" sz="1700" dirty="0"/>
                  <a:t> </a:t>
                </a:r>
                <a:r>
                  <a:rPr kumimoji="1" lang="en-US" altLang="ko-KR" sz="1700" dirty="0"/>
                  <a:t>Weight</a:t>
                </a:r>
                <a:r>
                  <a:rPr kumimoji="1" lang="ko-KR" altLang="en-US" sz="1700" dirty="0"/>
                  <a:t> </a:t>
                </a:r>
                <a:r>
                  <a:rPr kumimoji="1" lang="en-US" altLang="ko-KR" sz="1700" dirty="0"/>
                  <a:t>=</a:t>
                </a:r>
                <a:r>
                  <a:rPr kumimoji="1" lang="ko-KR" altLang="en-US" sz="17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R" sz="17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ko-KR" sz="1700" b="0" i="0" dirty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kumimoji="1" lang="en-US" altLang="ko-KR" sz="1700" b="0" i="0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ko-KR" sz="17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kumimoji="1" lang="en-US" altLang="ko-KR" sz="17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sz="1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endParaRPr kumimoji="1" lang="ko-Kore-KR" altLang="en-US" sz="17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B13DB6-1C1C-4BC5-8036-F110FAFDE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6" y="2118289"/>
                <a:ext cx="3386889" cy="353943"/>
              </a:xfrm>
              <a:prstGeom prst="rect">
                <a:avLst/>
              </a:prstGeom>
              <a:blipFill>
                <a:blip r:embed="rId3"/>
                <a:stretch>
                  <a:fillRect t="-3448" b="-2069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7C647C5-B036-463F-AC0D-1CCF9E7F4776}"/>
              </a:ext>
            </a:extLst>
          </p:cNvPr>
          <p:cNvSpPr txBox="1"/>
          <p:nvPr/>
        </p:nvSpPr>
        <p:spPr>
          <a:xfrm>
            <a:off x="3348324" y="2106864"/>
            <a:ext cx="16385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r>
              <a:rPr kumimoji="1" lang="ko-KR" altLang="en-US" dirty="0">
                <a:solidFill>
                  <a:srgbClr val="FF0000"/>
                </a:solidFill>
              </a:rPr>
              <a:t>  </a:t>
            </a:r>
            <a:r>
              <a:rPr kumimoji="1" lang="en-US" altLang="ko-KR" dirty="0">
                <a:solidFill>
                  <a:srgbClr val="FF0000"/>
                </a:solidFill>
              </a:rPr>
              <a:t>1</a:t>
            </a:r>
            <a:r>
              <a:rPr kumimoji="1" lang="ko-KR" altLang="en-US" dirty="0">
                <a:solidFill>
                  <a:srgbClr val="FF0000"/>
                </a:solidFill>
              </a:rPr>
              <a:t>  </a:t>
            </a:r>
            <a:r>
              <a:rPr kumimoji="1" lang="en-US" altLang="ko-KR" dirty="0">
                <a:solidFill>
                  <a:srgbClr val="FF0000"/>
                </a:solidFill>
              </a:rPr>
              <a:t>1</a:t>
            </a:r>
            <a:r>
              <a:rPr kumimoji="1" lang="ko-KR" altLang="en-US" dirty="0">
                <a:solidFill>
                  <a:srgbClr val="FF0000"/>
                </a:solidFill>
              </a:rPr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>
                <a:solidFill>
                  <a:srgbClr val="FF0000"/>
                </a:solidFill>
              </a:rPr>
              <a:t>1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</a:p>
          <a:p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</a:p>
          <a:p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</a:p>
          <a:p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</a:p>
        </p:txBody>
      </p:sp>
      <p:sp>
        <p:nvSpPr>
          <p:cNvPr id="7" name="모서리가 둥근 직사각형 9">
            <a:extLst>
              <a:ext uri="{FF2B5EF4-FFF2-40B4-BE49-F238E27FC236}">
                <a16:creationId xmlns:a16="http://schemas.microsoft.com/office/drawing/2014/main" id="{BBC6106D-2C88-474A-BEBF-7D2941F9E831}"/>
              </a:ext>
            </a:extLst>
          </p:cNvPr>
          <p:cNvSpPr/>
          <p:nvPr/>
        </p:nvSpPr>
        <p:spPr>
          <a:xfrm>
            <a:off x="3348324" y="2106864"/>
            <a:ext cx="1567543" cy="1256895"/>
          </a:xfrm>
          <a:prstGeom prst="round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CBE1B2-54C5-403E-A998-FE0AF20785EF}"/>
                  </a:ext>
                </a:extLst>
              </p:cNvPr>
              <p:cNvSpPr txBox="1"/>
              <p:nvPr/>
            </p:nvSpPr>
            <p:spPr>
              <a:xfrm>
                <a:off x="3458187" y="3429000"/>
                <a:ext cx="13807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ore-KR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ko-Kore-KR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ko-Kore-KR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ko-Kore-KR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ko-Kore-KR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ko-Kore-KR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i="1" dirty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CBE1B2-54C5-403E-A998-FE0AF2078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187" y="3429000"/>
                <a:ext cx="138076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4326E4D-1BE1-457A-B6DD-1B0129EEF985}"/>
              </a:ext>
            </a:extLst>
          </p:cNvPr>
          <p:cNvSpPr txBox="1"/>
          <p:nvPr/>
        </p:nvSpPr>
        <p:spPr>
          <a:xfrm>
            <a:off x="6285412" y="3577655"/>
            <a:ext cx="22080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한</a:t>
            </a:r>
            <a:r>
              <a:rPr kumimoji="1" lang="ko-KR" altLang="en-US" sz="1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sz="1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Column</a:t>
            </a:r>
            <a:r>
              <a:rPr kumimoji="1" lang="ko-KR" altLang="en-US" sz="1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씩</a:t>
            </a:r>
            <a:r>
              <a:rPr kumimoji="1"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ko-KR" altLang="en-US" sz="1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검사</a:t>
            </a:r>
            <a:endParaRPr kumimoji="1" lang="en-US" altLang="ko-KR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kumimoji="1"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sz="17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CSwap</a:t>
            </a:r>
            <a:r>
              <a:rPr kumimoji="1" lang="en-US" altLang="ko-KR" sz="1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ko-KR" altLang="en-US" sz="1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 </a:t>
            </a:r>
            <a:r>
              <a:rPr kumimoji="1" lang="en-US" altLang="ko-KR" sz="1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kumimoji="1" lang="ko-KR" altLang="en-US" sz="1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행</a:t>
            </a:r>
            <a:r>
              <a:rPr kumimoji="1" lang="en-US" altLang="ko-KR" sz="1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ko-KR" altLang="en-US" sz="1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단위</a:t>
            </a:r>
            <a:r>
              <a:rPr kumimoji="1" lang="en-US" altLang="ko-KR" sz="1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kumimoji="1" lang="ko-Kore-KR" alt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570F03-8C6B-4F95-972B-74C3A3DC6610}"/>
              </a:ext>
            </a:extLst>
          </p:cNvPr>
          <p:cNvSpPr txBox="1"/>
          <p:nvPr/>
        </p:nvSpPr>
        <p:spPr>
          <a:xfrm>
            <a:off x="5419752" y="2101206"/>
            <a:ext cx="16385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r>
              <a:rPr kumimoji="1" lang="ko-KR" altLang="en-US" dirty="0">
                <a:solidFill>
                  <a:srgbClr val="FF0000"/>
                </a:solidFill>
              </a:rPr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</a:p>
          <a:p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>
                <a:solidFill>
                  <a:srgbClr val="FF0000"/>
                </a:solidFill>
              </a:rPr>
              <a:t>1</a:t>
            </a:r>
            <a:r>
              <a:rPr kumimoji="1" lang="ko-KR" altLang="en-US" dirty="0"/>
              <a:t>  </a:t>
            </a:r>
            <a:r>
              <a:rPr kumimoji="1" lang="en-US" altLang="ko-KR" dirty="0">
                <a:solidFill>
                  <a:srgbClr val="FF0000"/>
                </a:solidFill>
              </a:rPr>
              <a:t>1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>
                <a:solidFill>
                  <a:srgbClr val="FF0000"/>
                </a:solidFill>
              </a:rPr>
              <a:t>1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</a:p>
          <a:p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</a:p>
          <a:p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</a:p>
        </p:txBody>
      </p:sp>
      <p:sp>
        <p:nvSpPr>
          <p:cNvPr id="11" name="모서리가 둥근 직사각형 17">
            <a:extLst>
              <a:ext uri="{FF2B5EF4-FFF2-40B4-BE49-F238E27FC236}">
                <a16:creationId xmlns:a16="http://schemas.microsoft.com/office/drawing/2014/main" id="{DE69D1D5-8D69-4564-A8E5-99D7B15157E2}"/>
              </a:ext>
            </a:extLst>
          </p:cNvPr>
          <p:cNvSpPr/>
          <p:nvPr/>
        </p:nvSpPr>
        <p:spPr>
          <a:xfrm>
            <a:off x="5419752" y="2101206"/>
            <a:ext cx="1567543" cy="1256895"/>
          </a:xfrm>
          <a:prstGeom prst="round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8D428165-5990-43E6-A0E0-711CFC6942C7}"/>
                  </a:ext>
                </a:extLst>
              </p:cNvPr>
              <p:cNvSpPr/>
              <p:nvPr/>
            </p:nvSpPr>
            <p:spPr>
              <a:xfrm>
                <a:off x="4952045" y="2516704"/>
                <a:ext cx="4315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ko-Kore-KR" altLang="en-US" dirty="0"/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8D428165-5990-43E6-A0E0-711CFC6942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045" y="2516704"/>
                <a:ext cx="43152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BDD39A8E-8C6D-4623-B2B6-C8F75DA4DA94}"/>
                  </a:ext>
                </a:extLst>
              </p:cNvPr>
              <p:cNvSpPr/>
              <p:nvPr/>
            </p:nvSpPr>
            <p:spPr>
              <a:xfrm>
                <a:off x="7077103" y="2516704"/>
                <a:ext cx="4315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ko-Kore-KR" altLang="en-US" dirty="0"/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BDD39A8E-8C6D-4623-B2B6-C8F75DA4DA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103" y="2516704"/>
                <a:ext cx="43152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136A6AA-C369-4DA6-83FF-D9A5E14A4946}"/>
              </a:ext>
            </a:extLst>
          </p:cNvPr>
          <p:cNvSpPr txBox="1"/>
          <p:nvPr/>
        </p:nvSpPr>
        <p:spPr>
          <a:xfrm>
            <a:off x="7649992" y="2101206"/>
            <a:ext cx="16385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r>
              <a:rPr kumimoji="1" lang="ko-KR" altLang="en-US" dirty="0">
                <a:solidFill>
                  <a:srgbClr val="FF0000"/>
                </a:solidFill>
              </a:rPr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</a:p>
          <a:p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>
                <a:solidFill>
                  <a:srgbClr val="FF0000"/>
                </a:solidFill>
              </a:rPr>
              <a:t>1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</a:p>
          <a:p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>
                <a:solidFill>
                  <a:srgbClr val="FF0000"/>
                </a:solidFill>
              </a:rPr>
              <a:t>1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>
                <a:solidFill>
                  <a:srgbClr val="FF0000"/>
                </a:solidFill>
              </a:rPr>
              <a:t>1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</a:p>
          <a:p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</a:p>
        </p:txBody>
      </p:sp>
      <p:sp>
        <p:nvSpPr>
          <p:cNvPr id="15" name="모서리가 둥근 직사각형 24">
            <a:extLst>
              <a:ext uri="{FF2B5EF4-FFF2-40B4-BE49-F238E27FC236}">
                <a16:creationId xmlns:a16="http://schemas.microsoft.com/office/drawing/2014/main" id="{3CB1BBE2-B420-4133-80C6-A6E7ADF25FDF}"/>
              </a:ext>
            </a:extLst>
          </p:cNvPr>
          <p:cNvSpPr/>
          <p:nvPr/>
        </p:nvSpPr>
        <p:spPr>
          <a:xfrm>
            <a:off x="7649992" y="2101206"/>
            <a:ext cx="1567543" cy="1256895"/>
          </a:xfrm>
          <a:prstGeom prst="round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8EF843E3-A14A-4BFB-83AD-8914C72D0114}"/>
                  </a:ext>
                </a:extLst>
              </p:cNvPr>
              <p:cNvSpPr/>
              <p:nvPr/>
            </p:nvSpPr>
            <p:spPr>
              <a:xfrm>
                <a:off x="9307343" y="2516704"/>
                <a:ext cx="4315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ko-Kore-KR" altLang="en-US" dirty="0"/>
              </a:p>
            </p:txBody>
          </p:sp>
        </mc:Choice>
        <mc:Fallback xmlns="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8EF843E3-A14A-4BFB-83AD-8914C72D01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7343" y="2516704"/>
                <a:ext cx="43152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92D58A0-734C-4AE6-B8F3-3A8CC3D8675B}"/>
              </a:ext>
            </a:extLst>
          </p:cNvPr>
          <p:cNvSpPr txBox="1"/>
          <p:nvPr/>
        </p:nvSpPr>
        <p:spPr>
          <a:xfrm>
            <a:off x="9880232" y="2101206"/>
            <a:ext cx="16385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r>
              <a:rPr kumimoji="1" lang="ko-KR" altLang="en-US" dirty="0">
                <a:solidFill>
                  <a:srgbClr val="FF0000"/>
                </a:solidFill>
              </a:rPr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</a:p>
          <a:p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>
                <a:solidFill>
                  <a:srgbClr val="FF0000"/>
                </a:solidFill>
              </a:rPr>
              <a:t>1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</a:p>
          <a:p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>
                <a:solidFill>
                  <a:srgbClr val="FF0000"/>
                </a:solidFill>
              </a:rPr>
              <a:t>1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</a:p>
          <a:p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>
                <a:solidFill>
                  <a:srgbClr val="FF0000"/>
                </a:solidFill>
              </a:rPr>
              <a:t>1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</a:p>
        </p:txBody>
      </p:sp>
      <p:sp>
        <p:nvSpPr>
          <p:cNvPr id="18" name="모서리가 둥근 직사각형 27">
            <a:extLst>
              <a:ext uri="{FF2B5EF4-FFF2-40B4-BE49-F238E27FC236}">
                <a16:creationId xmlns:a16="http://schemas.microsoft.com/office/drawing/2014/main" id="{69C932F6-5AF1-4566-9D58-8A598239ACB5}"/>
              </a:ext>
            </a:extLst>
          </p:cNvPr>
          <p:cNvSpPr/>
          <p:nvPr/>
        </p:nvSpPr>
        <p:spPr>
          <a:xfrm>
            <a:off x="9880232" y="2101206"/>
            <a:ext cx="1567543" cy="1256895"/>
          </a:xfrm>
          <a:prstGeom prst="round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B14BF36-966D-4973-B3A3-BEA402D073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938" y="5261527"/>
            <a:ext cx="2594024" cy="120032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723482-EDA4-49A4-88F8-BDFEA313E745}"/>
              </a:ext>
            </a:extLst>
          </p:cNvPr>
          <p:cNvSpPr txBox="1"/>
          <p:nvPr/>
        </p:nvSpPr>
        <p:spPr>
          <a:xfrm>
            <a:off x="3744323" y="5251868"/>
            <a:ext cx="16385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r>
              <a:rPr kumimoji="1" lang="ko-KR" altLang="en-US" dirty="0">
                <a:solidFill>
                  <a:srgbClr val="FF0000"/>
                </a:solidFill>
              </a:rPr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</a:p>
          <a:p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>
                <a:solidFill>
                  <a:srgbClr val="FF0000"/>
                </a:solidFill>
              </a:rPr>
              <a:t>1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</a:p>
          <a:p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>
                <a:solidFill>
                  <a:srgbClr val="FF0000"/>
                </a:solidFill>
              </a:rPr>
              <a:t>1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</a:p>
          <a:p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  <a:r>
              <a:rPr kumimoji="1" lang="ko-KR" altLang="en-US" dirty="0"/>
              <a:t>  </a:t>
            </a:r>
            <a:r>
              <a:rPr kumimoji="1" lang="en-US" altLang="ko-KR" dirty="0">
                <a:solidFill>
                  <a:srgbClr val="FF0000"/>
                </a:solidFill>
              </a:rPr>
              <a:t>1</a:t>
            </a:r>
            <a:r>
              <a:rPr kumimoji="1" lang="ko-KR" altLang="en-US" dirty="0"/>
              <a:t>  </a:t>
            </a:r>
            <a:r>
              <a:rPr kumimoji="1" lang="en-US" altLang="ko-KR" dirty="0"/>
              <a:t>0</a:t>
            </a:r>
          </a:p>
        </p:txBody>
      </p:sp>
      <p:sp>
        <p:nvSpPr>
          <p:cNvPr id="22" name="모서리가 둥근 직사각형 29">
            <a:extLst>
              <a:ext uri="{FF2B5EF4-FFF2-40B4-BE49-F238E27FC236}">
                <a16:creationId xmlns:a16="http://schemas.microsoft.com/office/drawing/2014/main" id="{21680F89-AEC0-4DCD-A8A7-F0E4E5E9DF53}"/>
              </a:ext>
            </a:extLst>
          </p:cNvPr>
          <p:cNvSpPr/>
          <p:nvPr/>
        </p:nvSpPr>
        <p:spPr>
          <a:xfrm>
            <a:off x="3744323" y="5251868"/>
            <a:ext cx="1567543" cy="1256895"/>
          </a:xfrm>
          <a:prstGeom prst="round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58A0D5-B5E9-4FA0-8B08-6053F046D368}"/>
                  </a:ext>
                </a:extLst>
              </p:cNvPr>
              <p:cNvSpPr txBox="1"/>
              <p:nvPr/>
            </p:nvSpPr>
            <p:spPr>
              <a:xfrm>
                <a:off x="3322962" y="5667366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58A0D5-B5E9-4FA0-8B08-6053F046D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962" y="5667366"/>
                <a:ext cx="40267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E422CD3-C851-4BED-AE12-CB3B26FAA32B}"/>
                  </a:ext>
                </a:extLst>
              </p:cNvPr>
              <p:cNvSpPr txBox="1"/>
              <p:nvPr/>
            </p:nvSpPr>
            <p:spPr>
              <a:xfrm>
                <a:off x="5200299" y="5014798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E422CD3-C851-4BED-AE12-CB3B26FAA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299" y="5014798"/>
                <a:ext cx="38048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7378BE2-F40D-418C-806A-1583B00D3D20}"/>
                  </a:ext>
                </a:extLst>
              </p:cNvPr>
              <p:cNvSpPr txBox="1"/>
              <p:nvPr/>
            </p:nvSpPr>
            <p:spPr>
              <a:xfrm>
                <a:off x="5526737" y="5664325"/>
                <a:ext cx="410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7378BE2-F40D-418C-806A-1583B00D3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6737" y="5664325"/>
                <a:ext cx="41068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>
            <a:extLst>
              <a:ext uri="{FF2B5EF4-FFF2-40B4-BE49-F238E27FC236}">
                <a16:creationId xmlns:a16="http://schemas.microsoft.com/office/drawing/2014/main" id="{03FF669B-4955-448D-8366-9F5EDBFCD021}"/>
              </a:ext>
            </a:extLst>
          </p:cNvPr>
          <p:cNvSpPr/>
          <p:nvPr/>
        </p:nvSpPr>
        <p:spPr>
          <a:xfrm>
            <a:off x="657891" y="5175848"/>
            <a:ext cx="1251979" cy="12694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3B66722-4B45-4372-A85C-A7FD949A1ABC}"/>
                  </a:ext>
                </a:extLst>
              </p:cNvPr>
              <p:cNvSpPr txBox="1"/>
              <p:nvPr/>
            </p:nvSpPr>
            <p:spPr>
              <a:xfrm>
                <a:off x="1115870" y="5638925"/>
                <a:ext cx="6498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3B66722-4B45-4372-A85C-A7FD949A1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870" y="5638925"/>
                <a:ext cx="64985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39889BA7-C622-48C4-9CF0-A056495B88A0}"/>
                  </a:ext>
                </a:extLst>
              </p:cNvPr>
              <p:cNvSpPr/>
              <p:nvPr/>
            </p:nvSpPr>
            <p:spPr>
              <a:xfrm>
                <a:off x="6015433" y="6440223"/>
                <a:ext cx="884216" cy="396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ko-Kore-KR" altLang="en-US" dirty="0"/>
              </a:p>
            </p:txBody>
          </p:sp>
        </mc:Choice>
        <mc:Fallback xmlns="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39889BA7-C622-48C4-9CF0-A056495B88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433" y="6440223"/>
                <a:ext cx="884216" cy="396006"/>
              </a:xfrm>
              <a:prstGeom prst="rect">
                <a:avLst/>
              </a:prstGeom>
              <a:blipFill>
                <a:blip r:embed="rId13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연결선[R] 31">
            <a:extLst>
              <a:ext uri="{FF2B5EF4-FFF2-40B4-BE49-F238E27FC236}">
                <a16:creationId xmlns:a16="http://schemas.microsoft.com/office/drawing/2014/main" id="{0BCC4B4E-D038-4F40-8883-39387057373E}"/>
              </a:ext>
            </a:extLst>
          </p:cNvPr>
          <p:cNvCxnSpPr>
            <a:cxnSpLocks/>
          </p:cNvCxnSpPr>
          <p:nvPr/>
        </p:nvCxnSpPr>
        <p:spPr>
          <a:xfrm flipH="1">
            <a:off x="443946" y="4278887"/>
            <a:ext cx="11142975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왼쪽 대괄호[L] 34">
            <a:extLst>
              <a:ext uri="{FF2B5EF4-FFF2-40B4-BE49-F238E27FC236}">
                <a16:creationId xmlns:a16="http://schemas.microsoft.com/office/drawing/2014/main" id="{1994E431-7B55-4096-AC3F-B5736C355EF9}"/>
              </a:ext>
            </a:extLst>
          </p:cNvPr>
          <p:cNvSpPr/>
          <p:nvPr/>
        </p:nvSpPr>
        <p:spPr>
          <a:xfrm rot="16200000">
            <a:off x="7290329" y="1744036"/>
            <a:ext cx="117581" cy="3499044"/>
          </a:xfrm>
          <a:prstGeom prst="leftBracket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A66BE11-D57C-2745-BE9E-83EC87EBC777}"/>
              </a:ext>
            </a:extLst>
          </p:cNvPr>
          <p:cNvSpPr txBox="1"/>
          <p:nvPr/>
        </p:nvSpPr>
        <p:spPr>
          <a:xfrm>
            <a:off x="6033188" y="5280150"/>
            <a:ext cx="9541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 </a:t>
            </a:r>
            <a:r>
              <a:rPr kumimoji="1" lang="en-US" altLang="ko-KR" dirty="0"/>
              <a:t>0</a:t>
            </a:r>
          </a:p>
          <a:p>
            <a:r>
              <a:rPr kumimoji="1" lang="en-US" altLang="ko-KR" dirty="0"/>
              <a:t>1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 </a:t>
            </a:r>
            <a:r>
              <a:rPr kumimoji="1" lang="en-US" altLang="ko-KR" dirty="0"/>
              <a:t>0</a:t>
            </a:r>
            <a:r>
              <a:rPr kumimoji="1" lang="ko-KR" altLang="en-US" dirty="0"/>
              <a:t> </a:t>
            </a:r>
            <a:r>
              <a:rPr kumimoji="1" lang="en-US" altLang="ko-KR" dirty="0"/>
              <a:t>0</a:t>
            </a:r>
          </a:p>
          <a:p>
            <a:r>
              <a:rPr kumimoji="1" lang="en-US" altLang="ko-KR" dirty="0"/>
              <a:t>1</a:t>
            </a:r>
            <a:r>
              <a:rPr kumimoji="1" lang="ko-KR" altLang="en-US" dirty="0"/>
              <a:t> </a:t>
            </a:r>
            <a:r>
              <a:rPr kumimoji="1" lang="en-US" altLang="ko-KR" dirty="0"/>
              <a:t>0</a:t>
            </a:r>
            <a:r>
              <a:rPr kumimoji="1" lang="ko-KR" altLang="en-US" dirty="0"/>
              <a:t> </a:t>
            </a:r>
            <a:r>
              <a:rPr kumimoji="1" lang="en-US" altLang="ko-KR" dirty="0"/>
              <a:t>0</a:t>
            </a:r>
            <a:r>
              <a:rPr kumimoji="1" lang="ko-KR" altLang="en-US" dirty="0"/>
              <a:t> </a:t>
            </a:r>
            <a:r>
              <a:rPr kumimoji="1" lang="en-US" altLang="ko-KR" dirty="0"/>
              <a:t>0</a:t>
            </a:r>
          </a:p>
          <a:p>
            <a:r>
              <a:rPr kumimoji="1" lang="en-US" altLang="ko-KR" dirty="0"/>
              <a:t>0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 </a:t>
            </a:r>
            <a:r>
              <a:rPr kumimoji="1" lang="en-US" altLang="ko-KR" dirty="0"/>
              <a:t>0</a:t>
            </a:r>
            <a:r>
              <a:rPr kumimoji="1" lang="ko-KR" altLang="en-US" dirty="0"/>
              <a:t> </a:t>
            </a:r>
            <a:r>
              <a:rPr kumimoji="1" lang="en-US" altLang="ko-KR" dirty="0"/>
              <a:t>1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D9E064A-F10D-844A-8BB0-11C31F0149E1}"/>
              </a:ext>
            </a:extLst>
          </p:cNvPr>
          <p:cNvSpPr/>
          <p:nvPr/>
        </p:nvSpPr>
        <p:spPr>
          <a:xfrm>
            <a:off x="3366586" y="2196669"/>
            <a:ext cx="1517966" cy="213756"/>
          </a:xfrm>
          <a:prstGeom prst="rect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3934464-F307-0B4D-AE09-AB6B1ABF6874}"/>
              </a:ext>
            </a:extLst>
          </p:cNvPr>
          <p:cNvCxnSpPr>
            <a:cxnSpLocks/>
          </p:cNvCxnSpPr>
          <p:nvPr/>
        </p:nvCxnSpPr>
        <p:spPr>
          <a:xfrm flipV="1">
            <a:off x="4884552" y="1808145"/>
            <a:ext cx="978382" cy="310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3D463E1-30D7-2C48-B941-BCFDE976F9B4}"/>
              </a:ext>
            </a:extLst>
          </p:cNvPr>
          <p:cNvSpPr txBox="1"/>
          <p:nvPr/>
        </p:nvSpPr>
        <p:spPr>
          <a:xfrm>
            <a:off x="5869833" y="1641754"/>
            <a:ext cx="384291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b="1" dirty="0">
                <a:solidFill>
                  <a:schemeClr val="accent1"/>
                </a:solidFill>
              </a:rPr>
              <a:t>BN-network</a:t>
            </a:r>
            <a:r>
              <a:rPr kumimoji="1" lang="ko-KR" altLang="en-US" sz="1500" b="1" dirty="0" err="1">
                <a:solidFill>
                  <a:schemeClr val="accent1"/>
                </a:solidFill>
              </a:rPr>
              <a:t>를</a:t>
            </a:r>
            <a:r>
              <a:rPr kumimoji="1" lang="ko-KR" altLang="en-US" sz="1500" b="1" dirty="0">
                <a:solidFill>
                  <a:schemeClr val="accent1"/>
                </a:solidFill>
              </a:rPr>
              <a:t> 활용한 중첩 </a:t>
            </a:r>
            <a:r>
              <a:rPr kumimoji="1" lang="en-US" altLang="ko-Kore-KR" sz="1500" b="1" dirty="0">
                <a:solidFill>
                  <a:schemeClr val="accent1"/>
                </a:solidFill>
              </a:rPr>
              <a:t>(7-bit, weight = 4)</a:t>
            </a:r>
            <a:endParaRPr kumimoji="1" lang="ko-Kore-KR" altLang="en-US" sz="1500" b="1" dirty="0">
              <a:solidFill>
                <a:schemeClr val="accent1"/>
              </a:solidFill>
            </a:endParaRPr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F6900AA9-1B50-754E-AB11-A950DF448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R" dirty="0"/>
              <a:t>Input Setting: Information Set</a:t>
            </a:r>
            <a:r>
              <a:rPr lang="ko-KR" altLang="en-US" dirty="0"/>
              <a:t> </a:t>
            </a:r>
            <a:r>
              <a:rPr lang="en-US" altLang="ko-KR" dirty="0"/>
              <a:t>(Superposition state)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5C36AA8-3852-5E1F-592B-79C5B13EF6DC}"/>
                  </a:ext>
                </a:extLst>
              </p:cNvPr>
              <p:cNvSpPr txBox="1"/>
              <p:nvPr/>
            </p:nvSpPr>
            <p:spPr>
              <a:xfrm>
                <a:off x="165570" y="4490398"/>
                <a:ext cx="873258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sz="2000" dirty="0"/>
                  <a:t>생성한</a:t>
                </a:r>
                <a:r>
                  <a:rPr kumimoji="1" lang="ko-KR" altLang="en-US" sz="2000" dirty="0"/>
                  <a:t> </a:t>
                </a:r>
                <a:r>
                  <a:rPr kumimoji="1" lang="en-US" altLang="ko-KR" sz="2000" dirty="0"/>
                  <a:t>Permutation </a:t>
                </a:r>
                <a:r>
                  <a:rPr kumimoji="1" lang="ko-KR" altLang="en-US" sz="2000" dirty="0"/>
                  <a:t>행렬을 </a:t>
                </a:r>
                <a:r>
                  <a:rPr kumimoji="1" lang="ko-Kore-KR" altLang="en-US" sz="2000" dirty="0"/>
                  <a:t>타겟인</a:t>
                </a:r>
                <a:r>
                  <a:rPr kumimoji="1" lang="ko-KR" altLang="en-US" sz="2000" dirty="0"/>
                  <a:t> 공개키</a:t>
                </a:r>
                <a14:m>
                  <m:oMath xmlns:m="http://schemas.openxmlformats.org/officeDocument/2006/math">
                    <m:r>
                      <a:rPr kumimoji="1" lang="ko-KR" alt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000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kumimoji="1" lang="ko-KR" altLang="en-US" sz="2000" dirty="0"/>
                  <a:t>에 곱하여 </a:t>
                </a:r>
                <a:r>
                  <a:rPr kumimoji="1" lang="en-US" altLang="ko-KR" sz="2000" dirty="0"/>
                  <a:t>Information Set </a:t>
                </a:r>
                <a:r>
                  <a:rPr kumimoji="1" lang="ko-KR" altLang="en-US" sz="2000" dirty="0"/>
                  <a:t>생성</a:t>
                </a:r>
                <a:endParaRPr kumimoji="1" lang="ko-Kore-KR" alt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5C36AA8-3852-5E1F-592B-79C5B13EF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570" y="4490398"/>
                <a:ext cx="8732583" cy="400110"/>
              </a:xfrm>
              <a:prstGeom prst="rect">
                <a:avLst/>
              </a:prstGeom>
              <a:blipFill>
                <a:blip r:embed="rId14"/>
                <a:stretch>
                  <a:fillRect l="-435" t="-12500" b="-2812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21C88E5E-97BC-1369-4250-7346951E8284}"/>
              </a:ext>
            </a:extLst>
          </p:cNvPr>
          <p:cNvSpPr txBox="1"/>
          <p:nvPr/>
        </p:nvSpPr>
        <p:spPr>
          <a:xfrm>
            <a:off x="6798896" y="6470068"/>
            <a:ext cx="1996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ym typeface="Wingdings" pitchFamily="2" charset="2"/>
              </a:rPr>
              <a:t>  </a:t>
            </a:r>
            <a:r>
              <a:rPr kumimoji="1" lang="en-US" altLang="ko-Kore-KR" dirty="0"/>
              <a:t>Information Set</a:t>
            </a:r>
            <a:endParaRPr kumimoji="1" lang="ko-Kore-KR" altLang="en-US" dirty="0"/>
          </a:p>
        </p:txBody>
      </p:sp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0541A280-C1FE-DA15-3D38-F9697B32F1CE}"/>
              </a:ext>
            </a:extLst>
          </p:cNvPr>
          <p:cNvSpPr txBox="1">
            <a:spLocks/>
          </p:cNvSpPr>
          <p:nvPr/>
        </p:nvSpPr>
        <p:spPr>
          <a:xfrm>
            <a:off x="11017827" y="6402954"/>
            <a:ext cx="371560" cy="365125"/>
          </a:xfrm>
          <a:prstGeom prst="rect">
            <a:avLst/>
          </a:prstGeom>
        </p:spPr>
        <p:txBody>
          <a:bodyPr/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852B28-D290-2A4B-A90A-47EAEF72A8E4}" type="slidenum">
              <a:rPr kumimoji="1" lang="ko-Kore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61</a:t>
            </a:fld>
            <a:endParaRPr kumimoji="1" lang="ko-Kore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5401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altLang="ko-KR" dirty="0"/>
              <a:t>Input Setting: </a:t>
            </a:r>
            <a:r>
              <a:rPr lang="en-US" altLang="ko" dirty="0" err="1"/>
              <a:t>Dicke</a:t>
            </a:r>
            <a:r>
              <a:rPr lang="en-US" altLang="ko" dirty="0"/>
              <a:t> State (</a:t>
            </a:r>
            <a:r>
              <a:rPr lang="ko" altLang="en-US" dirty="0"/>
              <a:t>신규</a:t>
            </a:r>
            <a:r>
              <a:rPr lang="en-US" altLang="ko" dirty="0"/>
              <a:t>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Google Shape;214;p3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-185156" y="1197044"/>
                <a:ext cx="11839451" cy="38444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685800" lvl="1" indent="-266700">
                  <a:spcBef>
                    <a:spcPts val="0"/>
                  </a:spcBef>
                  <a:buSzPts val="2400"/>
                </a:pPr>
                <a:r>
                  <a:rPr lang="en-US" altLang="ko-Kore-KR" sz="2300" b="1" dirty="0">
                    <a:solidFill>
                      <a:schemeClr val="accent1">
                        <a:lumMod val="75000"/>
                      </a:schemeClr>
                    </a:solidFill>
                  </a:rPr>
                  <a:t>Dicke state </a:t>
                </a:r>
                <a:r>
                  <a:rPr lang="ko-KR" altLang="en-US" sz="2300" b="1" dirty="0">
                    <a:solidFill>
                      <a:schemeClr val="accent1">
                        <a:lumMod val="75000"/>
                      </a:schemeClr>
                    </a:solidFill>
                  </a:rPr>
                  <a:t>기법</a:t>
                </a:r>
                <a:r>
                  <a:rPr lang="ko-KR" altLang="en-US" sz="2300" dirty="0"/>
                  <a:t>을 활용한 </a:t>
                </a:r>
                <a:r>
                  <a:rPr lang="ko-Kore-KR" altLang="en-US" sz="2300" b="1" dirty="0"/>
                  <a:t>중첩 상태의 </a:t>
                </a:r>
                <a:r>
                  <a:rPr lang="en-US" altLang="ko-KR" sz="2300" b="1" dirty="0">
                    <a:sym typeface="Wingdings" pitchFamily="2" charset="2"/>
                  </a:rPr>
                  <a:t>Weight </a:t>
                </a:r>
                <a:r>
                  <a:rPr lang="en-US" altLang="ko-Kore-KR" sz="2300" b="1" dirty="0">
                    <a:sym typeface="Wingdings" pitchFamily="2" charset="2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ore-KR" sz="23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𝒏</m:t>
                    </m:r>
                    <m:r>
                      <a:rPr lang="en-US" altLang="ko-Kore-KR" sz="23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−</m:t>
                    </m:r>
                    <m:r>
                      <a:rPr lang="en-US" altLang="ko-Kore-KR" sz="23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𝒌</m:t>
                    </m:r>
                  </m:oMath>
                </a14:m>
                <a:r>
                  <a:rPr lang="en-US" altLang="ko-KR" sz="2300" b="1" dirty="0">
                    <a:sym typeface="Wingdings" pitchFamily="2" charset="2"/>
                  </a:rPr>
                  <a:t>)</a:t>
                </a:r>
                <a:r>
                  <a:rPr lang="ko-Kore-KR" altLang="en-US" sz="2300" b="1" dirty="0">
                    <a:sym typeface="Wingdings" pitchFamily="2" charset="2"/>
                  </a:rPr>
                  <a:t> 를 만족하는</a:t>
                </a:r>
                <a:r>
                  <a:rPr lang="en-US" altLang="ko-Kore-KR" sz="2300" b="1" dirty="0">
                    <a:sym typeface="Wingdings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ore-KR" sz="23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𝒏</m:t>
                    </m:r>
                  </m:oMath>
                </a14:m>
                <a:r>
                  <a:rPr lang="en-US" altLang="ko-Kore-KR" sz="2300" b="1" dirty="0">
                    <a:sym typeface="Wingdings" pitchFamily="2" charset="2"/>
                  </a:rPr>
                  <a:t>-qubit </a:t>
                </a:r>
                <a:r>
                  <a:rPr lang="ko-Kore-KR" altLang="en-US" sz="2300" b="1" dirty="0">
                    <a:sym typeface="Wingdings" pitchFamily="2" charset="2"/>
                  </a:rPr>
                  <a:t>벡터</a:t>
                </a:r>
                <a:r>
                  <a:rPr lang="ko-KR" altLang="en-US" sz="2300" dirty="0">
                    <a:sym typeface="Wingdings" pitchFamily="2" charset="2"/>
                  </a:rPr>
                  <a:t> 생성</a:t>
                </a:r>
                <a:endParaRPr lang="en-US" altLang="ko-Kore-KR" sz="2300" b="1" dirty="0">
                  <a:solidFill>
                    <a:schemeClr val="tx1"/>
                  </a:solidFill>
                  <a:sym typeface="Wingdings" pitchFamily="2" charset="2"/>
                </a:endParaRPr>
              </a:p>
              <a:p>
                <a:pPr marL="1143000" lvl="2" indent="-266700">
                  <a:spcBef>
                    <a:spcPts val="0"/>
                  </a:spcBef>
                  <a:buSzPts val="2400"/>
                </a:pPr>
                <a:endParaRPr lang="en-US" altLang="ko-Kore-KR" sz="2300" b="1" dirty="0">
                  <a:solidFill>
                    <a:schemeClr val="tx1"/>
                  </a:solidFill>
                  <a:sym typeface="Wingdings" pitchFamily="2" charset="2"/>
                </a:endParaRPr>
              </a:p>
              <a:p>
                <a:pPr marL="1143000" lvl="2" indent="-266700">
                  <a:spcBef>
                    <a:spcPts val="0"/>
                  </a:spcBef>
                  <a:buSzPts val="2400"/>
                </a:pPr>
                <a:r>
                  <a:rPr lang="en-US" altLang="ko-Kore-KR" sz="2300" b="1" dirty="0">
                    <a:solidFill>
                      <a:schemeClr val="tx1"/>
                    </a:solidFill>
                    <a:sym typeface="Wingdings" pitchFamily="2" charset="2"/>
                  </a:rPr>
                  <a:t>Dick state: </a:t>
                </a:r>
                <a:r>
                  <a:rPr lang="en-US" altLang="ko-Kore-KR" sz="2300" dirty="0">
                    <a:solidFill>
                      <a:schemeClr val="tx1"/>
                    </a:solidFill>
                    <a:sym typeface="Wingdings" pitchFamily="2" charset="2"/>
                  </a:rPr>
                  <a:t>I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altLang="ko-Kore-KR" sz="2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ore-KR" sz="23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SupPr>
                          <m:e>
                            <m:r>
                              <a:rPr lang="en-US" altLang="ko-Kore-KR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ore-KR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  <m:r>
                              <a:rPr lang="en-US" altLang="ko-Kore-KR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−</m:t>
                            </m:r>
                            <m:r>
                              <a:rPr lang="en-US" altLang="ko-Kore-KR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ko-Kore-KR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altLang="ko-KR" sz="2300" dirty="0">
                    <a:solidFill>
                      <a:schemeClr val="tx1"/>
                    </a:solidFill>
                    <a:sym typeface="Wingdings" pitchFamily="2" charset="2"/>
                  </a:rPr>
                  <a:t> </a:t>
                </a:r>
              </a:p>
              <a:p>
                <a:pPr marL="1143000" lvl="2" indent="-266700">
                  <a:spcBef>
                    <a:spcPts val="0"/>
                  </a:spcBef>
                  <a:buSzPts val="2400"/>
                </a:pPr>
                <a:endParaRPr lang="en-US" altLang="ko-Kore-KR" sz="1400" dirty="0">
                  <a:sym typeface="Wingdings" pitchFamily="2" charset="2"/>
                </a:endParaRPr>
              </a:p>
              <a:p>
                <a:pPr marL="876300" lvl="2" indent="0">
                  <a:spcBef>
                    <a:spcPts val="0"/>
                  </a:spcBef>
                  <a:buSzPts val="2400"/>
                  <a:buNone/>
                </a:pPr>
                <a:r>
                  <a:rPr lang="ko-KR" altLang="en-US" sz="2000" dirty="0">
                    <a:sym typeface="Wingdings" pitchFamily="2" charset="2"/>
                  </a:rPr>
                  <a:t>       </a:t>
                </a:r>
                <a:r>
                  <a:rPr lang="en-US" altLang="ko-Kore-KR" sz="2000" dirty="0">
                    <a:sym typeface="Wingdings" pitchFamily="2" charset="2"/>
                  </a:rPr>
                  <a:t>Ex) 					</a:t>
                </a:r>
                <a:r>
                  <a:rPr lang="ko-KR" altLang="en-US" sz="2000" dirty="0">
                    <a:sym typeface="Wingdings" pitchFamily="2" charset="2"/>
                  </a:rPr>
                  <a:t>    </a:t>
                </a:r>
                <a:r>
                  <a:rPr lang="en-US" altLang="ko-KR" sz="2000" dirty="0">
                    <a:sym typeface="Wingdings" pitchFamily="2" charset="2"/>
                  </a:rPr>
                  <a:t>(Weight</a:t>
                </a:r>
                <a:r>
                  <a:rPr lang="ko-KR" altLang="en-US" dirty="0">
                    <a:sym typeface="Wingdings" pitchFamily="2" charset="2"/>
                  </a:rPr>
                  <a:t>가 </a:t>
                </a:r>
                <a:r>
                  <a:rPr lang="en-US" altLang="ko-KR" dirty="0">
                    <a:sym typeface="Wingdings" pitchFamily="2" charset="2"/>
                  </a:rPr>
                  <a:t>1</a:t>
                </a:r>
                <a:r>
                  <a:rPr lang="ko-KR" altLang="en-US" dirty="0">
                    <a:sym typeface="Wingdings" pitchFamily="2" charset="2"/>
                  </a:rPr>
                  <a:t>인 </a:t>
                </a:r>
                <a:r>
                  <a:rPr lang="en-US" altLang="ko-KR" dirty="0">
                    <a:sym typeface="Wingdings" pitchFamily="2" charset="2"/>
                  </a:rPr>
                  <a:t>3-qubit </a:t>
                </a:r>
                <a:r>
                  <a:rPr lang="ko-KR" altLang="en-US" dirty="0">
                    <a:sym typeface="Wingdings" pitchFamily="2" charset="2"/>
                  </a:rPr>
                  <a:t>중첩 벡터</a:t>
                </a:r>
                <a:r>
                  <a:rPr lang="en-US" altLang="ko-KR" dirty="0">
                    <a:sym typeface="Wingdings" pitchFamily="2" charset="2"/>
                  </a:rPr>
                  <a:t>)</a:t>
                </a:r>
                <a:endParaRPr lang="en-US" altLang="ko-Kore-KR" sz="2000" dirty="0">
                  <a:sym typeface="Wingdings" pitchFamily="2" charset="2"/>
                </a:endParaRPr>
              </a:p>
              <a:p>
                <a:pPr marL="685800" lvl="1" indent="-266700">
                  <a:lnSpc>
                    <a:spcPct val="100000"/>
                  </a:lnSpc>
                  <a:spcBef>
                    <a:spcPts val="0"/>
                  </a:spcBef>
                  <a:buSzPts val="2400"/>
                </a:pPr>
                <a:endParaRPr lang="en-US" altLang="ko-Kore-KR" dirty="0"/>
              </a:p>
              <a:p>
                <a:pPr marL="685800" lvl="1" indent="-266700">
                  <a:lnSpc>
                    <a:spcPct val="100000"/>
                  </a:lnSpc>
                  <a:spcBef>
                    <a:spcPts val="0"/>
                  </a:spcBef>
                  <a:buSzPts val="2400"/>
                </a:pPr>
                <a:endParaRPr lang="en-US" altLang="ko-Kore-KR" sz="1000" dirty="0"/>
              </a:p>
              <a:p>
                <a:pPr marL="685800" lvl="1" indent="-266700">
                  <a:lnSpc>
                    <a:spcPct val="100000"/>
                  </a:lnSpc>
                  <a:spcBef>
                    <a:spcPts val="0"/>
                  </a:spcBef>
                  <a:buSzPts val="2400"/>
                </a:pPr>
                <a:r>
                  <a:rPr lang="ko-KR" altLang="en-US" dirty="0"/>
                  <a:t>아래와 같이 </a:t>
                </a:r>
                <a:r>
                  <a:rPr lang="en-US" altLang="ko-KR" dirty="0"/>
                  <a:t>X,</a:t>
                </a:r>
                <a:r>
                  <a:rPr lang="ko-KR" altLang="en-US" dirty="0"/>
                  <a:t> </a:t>
                </a:r>
                <a:r>
                  <a:rPr lang="en-US" altLang="ko-Kore-KR" dirty="0"/>
                  <a:t>Ry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CNOT </a:t>
                </a:r>
                <a:r>
                  <a:rPr lang="ko-KR" altLang="en-US" dirty="0"/>
                  <a:t>게이트 조합으로 구현 됨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 </a:t>
                </a:r>
                <a:r>
                  <a:rPr lang="en-US" altLang="ko-Kore-KR" sz="2400" dirty="0">
                    <a:solidFill>
                      <a:schemeClr val="tx1"/>
                    </a:solidFill>
                    <a:sym typeface="Wingdings" pitchFamily="2" charset="2"/>
                  </a:rPr>
                  <a:t>I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altLang="ko-Kore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ore-KR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SupPr>
                          <m:e>
                            <m:r>
                              <a:rPr lang="en-US" altLang="ko-Kore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5</m:t>
                            </m:r>
                          </m:sup>
                        </m:sSubSup>
                      </m:e>
                    </m:d>
                    <m:r>
                      <a:rPr lang="ko-KR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:pPr marL="1143000" lvl="2" indent="-266700">
                  <a:lnSpc>
                    <a:spcPct val="100000"/>
                  </a:lnSpc>
                  <a:spcBef>
                    <a:spcPts val="0"/>
                  </a:spcBef>
                  <a:buSzPts val="2400"/>
                </a:pPr>
                <a:endParaRPr lang="en-US" altLang="ko-Kore-KR" dirty="0"/>
              </a:p>
              <a:p>
                <a:pPr marL="685800" lvl="1" indent="-266700">
                  <a:lnSpc>
                    <a:spcPct val="100000"/>
                  </a:lnSpc>
                  <a:spcBef>
                    <a:spcPts val="0"/>
                  </a:spcBef>
                  <a:buSzPts val="2400"/>
                </a:pPr>
                <a:endParaRPr lang="en-US" altLang="ko-Kore-KR" dirty="0"/>
              </a:p>
            </p:txBody>
          </p:sp>
        </mc:Choice>
        <mc:Fallback xmlns="">
          <p:sp>
            <p:nvSpPr>
              <p:cNvPr id="214" name="Google Shape;214;p3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-185156" y="1197044"/>
                <a:ext cx="11839451" cy="3844419"/>
              </a:xfrm>
              <a:prstGeom prst="rect">
                <a:avLst/>
              </a:prstGeom>
              <a:blipFill>
                <a:blip r:embed="rId3"/>
                <a:stretch>
                  <a:fillRect t="-26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0D36C7AC-34C4-441A-DC02-1BB579E40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3158" y="2323872"/>
            <a:ext cx="3943415" cy="45978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569BF70-CC1C-8D00-2156-07F687A3D66A}"/>
              </a:ext>
            </a:extLst>
          </p:cNvPr>
          <p:cNvSpPr txBox="1"/>
          <p:nvPr/>
        </p:nvSpPr>
        <p:spPr>
          <a:xfrm>
            <a:off x="-77002" y="6569480"/>
            <a:ext cx="109905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/>
              <a:t>[*] </a:t>
            </a:r>
            <a:r>
              <a:rPr lang="ko-Kore-KR" altLang="en-US" sz="1400"/>
              <a:t>C</a:t>
            </a:r>
            <a:r>
              <a:rPr lang="en-US" altLang="ko-Kore-KR" sz="1400"/>
              <a:t>. </a:t>
            </a:r>
            <a:r>
              <a:rPr lang="ko-Kore-KR" altLang="en-US" sz="1400"/>
              <a:t>M</a:t>
            </a:r>
            <a:r>
              <a:rPr lang="en-US" altLang="ko-Kore-KR" sz="1400" err="1"/>
              <a:t>ukherjee</a:t>
            </a:r>
            <a:r>
              <a:rPr lang="en-US" altLang="ko-Kore-KR" sz="1400"/>
              <a:t> et al. “Preparing </a:t>
            </a:r>
            <a:r>
              <a:rPr lang="en-US" altLang="ko-Kore-KR" sz="1400" err="1"/>
              <a:t>Dicke</a:t>
            </a:r>
            <a:r>
              <a:rPr lang="en-US" altLang="ko-Kore-KR" sz="1400"/>
              <a:t> States on a Quantum Computer”, IEEE Transactions on Quantum Engineering, 2020.</a:t>
            </a:r>
            <a:endParaRPr lang="ko-Kore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7D5509-897D-E6E3-999F-E4D86452CF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653" y="3871842"/>
            <a:ext cx="10345064" cy="1967301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24C2CF-0E93-D34D-52CF-C02287CE01F3}"/>
                  </a:ext>
                </a:extLst>
              </p:cNvPr>
              <p:cNvSpPr txBox="1"/>
              <p:nvPr/>
            </p:nvSpPr>
            <p:spPr>
              <a:xfrm>
                <a:off x="5059545" y="5911998"/>
                <a:ext cx="2442210" cy="4443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000" dirty="0">
                    <a:solidFill>
                      <a:schemeClr val="tx1"/>
                    </a:solidFill>
                    <a:sym typeface="Wingdings" pitchFamily="2" charset="2"/>
                  </a:rPr>
                  <a:t>&lt;</a:t>
                </a:r>
                <a:r>
                  <a:rPr lang="ko-KR" altLang="en-US" sz="2000" dirty="0">
                    <a:solidFill>
                      <a:schemeClr val="tx1"/>
                    </a:solidFill>
                    <a:sym typeface="Wingdings" pitchFamily="2" charset="2"/>
                  </a:rPr>
                  <a:t>  </a:t>
                </a:r>
                <a:r>
                  <a:rPr lang="en-US" altLang="ko-Kore-KR" sz="2000" dirty="0">
                    <a:solidFill>
                      <a:schemeClr val="tx1"/>
                    </a:solidFill>
                    <a:sym typeface="Wingdings" pitchFamily="2" charset="2"/>
                  </a:rPr>
                  <a:t>I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altLang="ko-Kore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ore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SupPr>
                          <m:e>
                            <m:r>
                              <a:rPr lang="en-US" altLang="ko-Kore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5</m:t>
                            </m:r>
                          </m:sup>
                        </m:sSubSup>
                      </m:e>
                    </m:d>
                  </m:oMath>
                </a14:m>
                <a:r>
                  <a:rPr lang="ko-KR" altLang="en-US" sz="2000" dirty="0">
                    <a:solidFill>
                      <a:schemeClr val="tx1"/>
                    </a:solidFill>
                    <a:sym typeface="Wingdings" pitchFamily="2" charset="2"/>
                  </a:rPr>
                  <a:t> 양자 회로  </a:t>
                </a:r>
                <a:r>
                  <a:rPr lang="en-US" altLang="ko-KR" sz="2000" dirty="0">
                    <a:solidFill>
                      <a:schemeClr val="tx1"/>
                    </a:solidFill>
                    <a:sym typeface="Wingdings" pitchFamily="2" charset="2"/>
                  </a:rPr>
                  <a:t>&gt;</a:t>
                </a:r>
                <a:r>
                  <a:rPr lang="ko-KR" altLang="en-US" sz="2000" dirty="0">
                    <a:solidFill>
                      <a:schemeClr val="tx1"/>
                    </a:solidFill>
                    <a:sym typeface="Wingdings" pitchFamily="2" charset="2"/>
                  </a:rPr>
                  <a:t> </a:t>
                </a:r>
                <a:r>
                  <a:rPr lang="en-US" altLang="ko-KR" sz="2000" dirty="0">
                    <a:solidFill>
                      <a:schemeClr val="tx1"/>
                    </a:solidFill>
                    <a:sym typeface="Wingdings" pitchFamily="2" charset="2"/>
                  </a:rPr>
                  <a:t> </a:t>
                </a:r>
                <a:endParaRPr lang="ko-Kore-KR" alt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24C2CF-0E93-D34D-52CF-C02287CE0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545" y="5911998"/>
                <a:ext cx="2442210" cy="444352"/>
              </a:xfrm>
              <a:prstGeom prst="rect">
                <a:avLst/>
              </a:prstGeom>
              <a:blipFill>
                <a:blip r:embed="rId6"/>
                <a:stretch>
                  <a:fillRect l="-2591" t="-150000" b="-22222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7CEEEA6-9E58-83C7-D104-98E95DFA7D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62</a:t>
            </a:fld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EEC1CD-F1AD-49B3-6099-E69C3C68A78B}"/>
              </a:ext>
            </a:extLst>
          </p:cNvPr>
          <p:cNvSpPr txBox="1"/>
          <p:nvPr/>
        </p:nvSpPr>
        <p:spPr>
          <a:xfrm>
            <a:off x="521663" y="5855792"/>
            <a:ext cx="2222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W</a:t>
            </a:r>
            <a:r>
              <a:rPr kumimoji="1" lang="en-US" altLang="ko-Kore-KR" dirty="0">
                <a:solidFill>
                  <a:srgbClr val="C00000"/>
                </a:solidFill>
              </a:rPr>
              <a:t>eight </a:t>
            </a:r>
            <a:r>
              <a:rPr kumimoji="1" lang="en-US" altLang="ko-KR" dirty="0">
                <a:solidFill>
                  <a:srgbClr val="C00000"/>
                </a:solidFill>
              </a:rPr>
              <a:t>= 3</a:t>
            </a:r>
            <a:r>
              <a:rPr kumimoji="1" lang="ko-KR" altLang="en-US" dirty="0" err="1">
                <a:solidFill>
                  <a:srgbClr val="C00000"/>
                </a:solidFill>
              </a:rPr>
              <a:t>으로</a:t>
            </a:r>
            <a:r>
              <a:rPr kumimoji="1" lang="ko-KR" altLang="en-US" dirty="0">
                <a:solidFill>
                  <a:srgbClr val="C00000"/>
                </a:solidFill>
              </a:rPr>
              <a:t> 설정</a:t>
            </a:r>
            <a:endParaRPr kumimoji="1" lang="ko-Kore-KR" altLang="en-US" dirty="0">
              <a:solidFill>
                <a:srgbClr val="C00000"/>
              </a:solidFill>
            </a:endParaRPr>
          </a:p>
        </p:txBody>
      </p:sp>
      <p:sp>
        <p:nvSpPr>
          <p:cNvPr id="11" name="왼쪽 대괄호[L] 10">
            <a:extLst>
              <a:ext uri="{FF2B5EF4-FFF2-40B4-BE49-F238E27FC236}">
                <a16:creationId xmlns:a16="http://schemas.microsoft.com/office/drawing/2014/main" id="{AF63B91F-629C-BF15-0212-6AD1CB97ACD8}"/>
              </a:ext>
            </a:extLst>
          </p:cNvPr>
          <p:cNvSpPr/>
          <p:nvPr/>
        </p:nvSpPr>
        <p:spPr>
          <a:xfrm>
            <a:off x="980527" y="4821885"/>
            <a:ext cx="110805" cy="713571"/>
          </a:xfrm>
          <a:prstGeom prst="leftBracke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1636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altLang="ko-KR" dirty="0"/>
              <a:t>Input Setting: </a:t>
            </a:r>
            <a:r>
              <a:rPr lang="en-US" altLang="ko" dirty="0" err="1"/>
              <a:t>Dicke</a:t>
            </a:r>
            <a:r>
              <a:rPr lang="en-US" altLang="ko" dirty="0"/>
              <a:t> State (</a:t>
            </a:r>
            <a:r>
              <a:rPr lang="ko" altLang="en-US" dirty="0"/>
              <a:t>신규</a:t>
            </a:r>
            <a:r>
              <a:rPr lang="en-US" altLang="ko" dirty="0"/>
              <a:t>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Google Shape;214;p3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3544" y="1246487"/>
                <a:ext cx="11839451" cy="38444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ko-Kore-KR" altLang="en-US" sz="2200" dirty="0">
                    <a:sym typeface="Wingdings" pitchFamily="2" charset="2"/>
                  </a:rPr>
                  <a:t>벡터 </a:t>
                </a:r>
                <a:r>
                  <a:rPr lang="en-US" altLang="ko-Kore-KR" sz="2200" dirty="0">
                    <a:solidFill>
                      <a:schemeClr val="tx1"/>
                    </a:solidFill>
                    <a:sym typeface="Wingdings" pitchFamily="2" charset="2"/>
                  </a:rPr>
                  <a:t>I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altLang="ko-Kore-KR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ore-KR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SupPr>
                          <m:e>
                            <m:r>
                              <a:rPr lang="en-US" altLang="ko-Kore-KR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ore-KR" sz="2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  <m:r>
                              <a:rPr lang="en-US" altLang="ko-Kore-KR" sz="2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−</m:t>
                            </m:r>
                            <m:r>
                              <a:rPr lang="en-US" altLang="ko-Kore-KR" sz="2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ko-Kore-KR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1" lang="ko-KR" altLang="en-US" sz="2200" dirty="0" err="1">
                    <a:sym typeface="Wingdings" pitchFamily="2" charset="2"/>
                  </a:rPr>
                  <a:t>를</a:t>
                </a:r>
                <a:r>
                  <a:rPr kumimoji="1" lang="ko-KR" altLang="en-US" sz="2200" dirty="0">
                    <a:sym typeface="Wingdings" pitchFamily="2" charset="2"/>
                  </a:rPr>
                  <a:t> 생성 후</a:t>
                </a:r>
                <a:r>
                  <a:rPr kumimoji="1" lang="en-US" altLang="ko-KR" sz="2200" dirty="0">
                    <a:sym typeface="Wingdings" pitchFamily="2" charset="2"/>
                  </a:rPr>
                  <a:t>,</a:t>
                </a:r>
                <a:r>
                  <a:rPr kumimoji="1" lang="en-US" altLang="ko-Kore-KR" sz="2200" dirty="0">
                    <a:sym typeface="Wingdings" pitchFamily="2" charset="2"/>
                  </a:rPr>
                  <a:t> </a:t>
                </a:r>
                <a:r>
                  <a:rPr kumimoji="1" lang="ko-KR" altLang="en-US" sz="2200" b="1" dirty="0">
                    <a:sym typeface="Wingdings" pitchFamily="2" charset="2"/>
                  </a:rPr>
                  <a:t>값이</a:t>
                </a:r>
                <a:r>
                  <a:rPr kumimoji="1" lang="ko-Kore-KR" altLang="en-US" sz="2200" b="1" dirty="0">
                    <a:sym typeface="Wingdings" pitchFamily="2" charset="2"/>
                  </a:rPr>
                  <a:t> </a:t>
                </a:r>
                <a:r>
                  <a:rPr kumimoji="1" lang="en-US" altLang="ko-Kore-KR" sz="2200" b="1" dirty="0">
                    <a:sym typeface="Wingdings" pitchFamily="2" charset="2"/>
                  </a:rPr>
                  <a:t>1</a:t>
                </a:r>
                <a:r>
                  <a:rPr kumimoji="1" lang="ko-Kore-KR" altLang="en-US" sz="2200" b="1" dirty="0">
                    <a:sym typeface="Wingdings" pitchFamily="2" charset="2"/>
                  </a:rPr>
                  <a:t>인 위치</a:t>
                </a:r>
                <a:r>
                  <a:rPr kumimoji="1" lang="ko-Kore-KR" altLang="en-US" sz="2200" dirty="0">
                    <a:sym typeface="Wingdings" pitchFamily="2" charset="2"/>
                  </a:rPr>
                  <a:t>의 컬럼들에</a:t>
                </a:r>
                <a:r>
                  <a:rPr kumimoji="1" lang="ko-KR" altLang="en-US" sz="2200" dirty="0">
                    <a:sym typeface="Wingdings" pitchFamily="2" charset="2"/>
                  </a:rPr>
                  <a:t> 따라 </a:t>
                </a:r>
                <a:r>
                  <a:rPr kumimoji="1" lang="en-US" altLang="ko-KR" sz="2200" dirty="0">
                    <a:sym typeface="Wingdings" pitchFamily="2" charset="2"/>
                  </a:rPr>
                  <a:t>Permutation </a:t>
                </a:r>
                <a:r>
                  <a:rPr kumimoji="1" lang="ko-KR" altLang="en-US" sz="2200" dirty="0">
                    <a:sym typeface="Wingdings" pitchFamily="2" charset="2"/>
                  </a:rPr>
                  <a:t>행렬 구성 </a:t>
                </a:r>
                <a:r>
                  <a:rPr kumimoji="1" lang="en-US" altLang="ko-KR" sz="2200" dirty="0">
                    <a:sym typeface="Wingdings" pitchFamily="2" charset="2"/>
                  </a:rPr>
                  <a:t>(</a:t>
                </a:r>
                <a:r>
                  <a:rPr kumimoji="1" lang="ko-KR" altLang="en-US" sz="2200" dirty="0">
                    <a:sym typeface="Wingdings" pitchFamily="2" charset="2"/>
                  </a:rPr>
                  <a:t>이 부분은 동일</a:t>
                </a:r>
                <a:r>
                  <a:rPr kumimoji="1" lang="en-US" altLang="ko-KR" sz="2200" dirty="0">
                    <a:sym typeface="Wingdings" pitchFamily="2" charset="2"/>
                  </a:rPr>
                  <a:t>)</a:t>
                </a:r>
              </a:p>
              <a:p>
                <a:pPr marL="800100" lvl="1"/>
                <a:endParaRPr kumimoji="1" lang="en-US" altLang="ko-Kore-KR" sz="1000" dirty="0">
                  <a:sym typeface="Wingdings" pitchFamily="2" charset="2"/>
                </a:endParaRPr>
              </a:p>
              <a:p>
                <a:pPr marL="800100" lvl="1"/>
                <a:r>
                  <a:rPr kumimoji="1" lang="ko-Kore-KR" altLang="en-US" sz="2200" dirty="0">
                    <a:sym typeface="Wingdings" pitchFamily="2" charset="2"/>
                  </a:rPr>
                  <a:t>중첩 상태의 </a:t>
                </a:r>
                <a:r>
                  <a:rPr kumimoji="1" lang="en-US" altLang="ko-Kore-KR" sz="2200" dirty="0">
                    <a:sym typeface="Wingdings" pitchFamily="2" charset="2"/>
                  </a:rPr>
                  <a:t>Information set</a:t>
                </a:r>
                <a:r>
                  <a:rPr kumimoji="1" lang="ko-Kore-KR" altLang="en-US" sz="2200" dirty="0">
                    <a:sym typeface="Wingdings" pitchFamily="2" charset="2"/>
                  </a:rPr>
                  <a:t>을 생성할</a:t>
                </a:r>
                <a:r>
                  <a:rPr kumimoji="1" lang="ko-KR" altLang="en-US" sz="2200" dirty="0">
                    <a:sym typeface="Wingdings" pitchFamily="2" charset="2"/>
                  </a:rPr>
                  <a:t> 수 있음</a:t>
                </a:r>
                <a:r>
                  <a:rPr kumimoji="1" lang="en-US" altLang="ko-KR" sz="2200" dirty="0">
                    <a:sym typeface="Wingdings" pitchFamily="2" charset="2"/>
                  </a:rPr>
                  <a:t>   </a:t>
                </a:r>
                <a:endParaRPr kumimoji="1" lang="ko-Kore-KR" altLang="en-US" sz="2200" dirty="0"/>
              </a:p>
              <a:p>
                <a:pPr marL="1333500" lvl="3" indent="0">
                  <a:spcBef>
                    <a:spcPts val="0"/>
                  </a:spcBef>
                  <a:buSzPts val="2400"/>
                  <a:buNone/>
                </a:pPr>
                <a:r>
                  <a:rPr lang="en-US" altLang="ko-Kore-KR" sz="3000" dirty="0">
                    <a:sym typeface="Wingdings" pitchFamily="2" charset="2"/>
                  </a:rPr>
                  <a:t> </a:t>
                </a:r>
                <a:r>
                  <a:rPr lang="en-US" altLang="ko-Kore-KR" sz="1000" dirty="0">
                    <a:sym typeface="Wingdings" pitchFamily="2" charset="2"/>
                  </a:rPr>
                  <a:t> </a:t>
                </a:r>
              </a:p>
              <a:p>
                <a:pPr marL="685800" lvl="1" indent="-266700">
                  <a:lnSpc>
                    <a:spcPct val="100000"/>
                  </a:lnSpc>
                  <a:spcBef>
                    <a:spcPts val="0"/>
                  </a:spcBef>
                  <a:buSzPts val="2400"/>
                </a:pPr>
                <a:endParaRPr lang="en-US" altLang="ko-Kore-KR" dirty="0"/>
              </a:p>
              <a:p>
                <a:pPr marL="685800" lvl="1" indent="-266700">
                  <a:lnSpc>
                    <a:spcPct val="100000"/>
                  </a:lnSpc>
                  <a:spcBef>
                    <a:spcPts val="0"/>
                  </a:spcBef>
                  <a:buSzPts val="2400"/>
                </a:pPr>
                <a:endParaRPr lang="en-US" altLang="ko-Kore-KR" dirty="0"/>
              </a:p>
              <a:p>
                <a:pPr marL="685800" lvl="1" indent="-266700">
                  <a:lnSpc>
                    <a:spcPct val="100000"/>
                  </a:lnSpc>
                  <a:spcBef>
                    <a:spcPts val="0"/>
                  </a:spcBef>
                  <a:buSzPts val="2400"/>
                </a:pPr>
                <a:endParaRPr lang="en-US" altLang="ko-Kore-KR" dirty="0"/>
              </a:p>
            </p:txBody>
          </p:sp>
        </mc:Choice>
        <mc:Fallback xmlns="">
          <p:sp>
            <p:nvSpPr>
              <p:cNvPr id="214" name="Google Shape;214;p3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3544" y="1246487"/>
                <a:ext cx="11839451" cy="3844419"/>
              </a:xfrm>
              <a:prstGeom prst="rect">
                <a:avLst/>
              </a:prstGeom>
              <a:blipFill>
                <a:blip r:embed="rId3"/>
                <a:stretch>
                  <a:fillRect l="-322" t="-11184" r="-3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그룹 5">
            <a:extLst>
              <a:ext uri="{FF2B5EF4-FFF2-40B4-BE49-F238E27FC236}">
                <a16:creationId xmlns:a16="http://schemas.microsoft.com/office/drawing/2014/main" id="{3A249317-B9CA-6CD9-B9C3-3B95ECB1F98B}"/>
              </a:ext>
            </a:extLst>
          </p:cNvPr>
          <p:cNvGrpSpPr/>
          <p:nvPr/>
        </p:nvGrpSpPr>
        <p:grpSpPr>
          <a:xfrm>
            <a:off x="6904823" y="1904537"/>
            <a:ext cx="3914632" cy="2256313"/>
            <a:chOff x="1158291" y="2076901"/>
            <a:chExt cx="4914878" cy="2832834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8AD7646-E9D7-0159-D03E-2C0E1552F7B6}"/>
                </a:ext>
              </a:extLst>
            </p:cNvPr>
            <p:cNvGrpSpPr/>
            <p:nvPr/>
          </p:nvGrpSpPr>
          <p:grpSpPr>
            <a:xfrm>
              <a:off x="2010588" y="2553167"/>
              <a:ext cx="4062581" cy="2356568"/>
              <a:chOff x="411920" y="2973567"/>
              <a:chExt cx="6433599" cy="3731917"/>
            </a:xfrm>
          </p:grpSpPr>
          <p:pic>
            <p:nvPicPr>
              <p:cNvPr id="216" name="Google Shape;216;p3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11920" y="2973567"/>
                <a:ext cx="6433599" cy="30835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56532CE-F823-CBAA-2679-30DFDA24DB89}"/>
                  </a:ext>
                </a:extLst>
              </p:cNvPr>
              <p:cNvSpPr txBox="1"/>
              <p:nvPr/>
            </p:nvSpPr>
            <p:spPr>
              <a:xfrm>
                <a:off x="3256901" y="6001753"/>
                <a:ext cx="3588618" cy="703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700" b="1" dirty="0">
                    <a:solidFill>
                      <a:schemeClr val="accent1">
                        <a:lumMod val="75000"/>
                      </a:schemeClr>
                    </a:solidFill>
                  </a:rPr>
                  <a:t>Information set</a:t>
                </a:r>
                <a:endParaRPr kumimoji="1" lang="ko-Kore-KR" altLang="en-US" sz="17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" name="모서리가 둥근 직사각형 17">
                <a:extLst>
                  <a:ext uri="{FF2B5EF4-FFF2-40B4-BE49-F238E27FC236}">
                    <a16:creationId xmlns:a16="http://schemas.microsoft.com/office/drawing/2014/main" id="{D90BBB5C-3AF3-DB4A-9D18-D1F02DFD1872}"/>
                  </a:ext>
                </a:extLst>
              </p:cNvPr>
              <p:cNvSpPr/>
              <p:nvPr/>
            </p:nvSpPr>
            <p:spPr>
              <a:xfrm>
                <a:off x="3155795" y="3342276"/>
                <a:ext cx="2743997" cy="2567870"/>
              </a:xfrm>
              <a:prstGeom prst="roundRect">
                <a:avLst/>
              </a:prstGeom>
              <a:noFill/>
              <a:ln w="317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7A531472-88CD-621D-5D3F-61437161967B}"/>
                </a:ext>
              </a:extLst>
            </p:cNvPr>
            <p:cNvSpPr/>
            <p:nvPr/>
          </p:nvSpPr>
          <p:spPr>
            <a:xfrm>
              <a:off x="2360445" y="2207752"/>
              <a:ext cx="3661932" cy="263526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0DB2B4E-E656-13FA-633D-15C115CF1427}"/>
                    </a:ext>
                  </a:extLst>
                </p:cNvPr>
                <p:cNvSpPr txBox="1"/>
                <p:nvPr/>
              </p:nvSpPr>
              <p:spPr>
                <a:xfrm>
                  <a:off x="1158291" y="2076901"/>
                  <a:ext cx="1167385" cy="5051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ore-KR" dirty="0">
                      <a:solidFill>
                        <a:schemeClr val="tx1"/>
                      </a:solidFill>
                      <a:sym typeface="Wingdings" pitchFamily="2" charset="2"/>
                    </a:rPr>
                    <a:t>I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altLang="ko-Kore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ore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SupPr>
                            <m:e>
                              <m:r>
                                <a:rPr lang="en-US" altLang="ko-Kore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8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16</m:t>
                              </m:r>
                            </m:sup>
                          </m:sSubSup>
                        </m:e>
                      </m:d>
                      <m:r>
                        <a:rPr lang="en-US" altLang="ko-Kore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</m:oMath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0DB2B4E-E656-13FA-633D-15C115CF14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8291" y="2076901"/>
                  <a:ext cx="1167385" cy="505161"/>
                </a:xfrm>
                <a:prstGeom prst="rect">
                  <a:avLst/>
                </a:prstGeom>
                <a:blipFill>
                  <a:blip r:embed="rId5"/>
                  <a:stretch>
                    <a:fillRect l="-5405" t="-145455" r="-16216" b="-224242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311E307-A5F3-135D-9CEC-4F762AA3F9CE}"/>
                    </a:ext>
                  </a:extLst>
                </p:cNvPr>
                <p:cNvSpPr txBox="1"/>
                <p:nvPr/>
              </p:nvSpPr>
              <p:spPr>
                <a:xfrm>
                  <a:off x="3699508" y="2189405"/>
                  <a:ext cx="1845950" cy="3091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sz="1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1   1   1   1   </m:t>
                        </m:r>
                        <m:r>
                          <a:rPr kumimoji="1" lang="ko-KR" alt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kumimoji="1" lang="en-US" altLang="ko-Kore-KR" sz="1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kumimoji="1" lang="ko-KR" alt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sz="1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1   1</m:t>
                        </m:r>
                        <m:r>
                          <a:rPr kumimoji="1" lang="ko-KR" alt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sz="1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  1</m:t>
                        </m:r>
                      </m:oMath>
                    </m:oMathPara>
                  </a14:m>
                  <a:endParaRPr kumimoji="1" lang="ko-Kore-KR" altLang="en-US" sz="10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311E307-A5F3-135D-9CEC-4F762AA3F9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9508" y="2189405"/>
                  <a:ext cx="1845950" cy="309134"/>
                </a:xfrm>
                <a:prstGeom prst="rect">
                  <a:avLst/>
                </a:prstGeom>
                <a:blipFill>
                  <a:blip r:embed="rId6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1B9924C-E893-1251-8E0E-2683EFB4819B}"/>
                    </a:ext>
                  </a:extLst>
                </p:cNvPr>
                <p:cNvSpPr txBox="1"/>
                <p:nvPr/>
              </p:nvSpPr>
              <p:spPr>
                <a:xfrm>
                  <a:off x="5435709" y="2182697"/>
                  <a:ext cx="553865" cy="3091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sz="1000" b="0" i="1" smtClean="0">
                            <a:latin typeface="Cambria Math" panose="02040503050406030204" pitchFamily="18" charset="0"/>
                          </a:rPr>
                          <m:t>0   0</m:t>
                        </m:r>
                      </m:oMath>
                    </m:oMathPara>
                  </a14:m>
                  <a:endParaRPr kumimoji="1" lang="ko-Kore-KR" altLang="en-US" sz="10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1B9924C-E893-1251-8E0E-2683EFB481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5709" y="2182697"/>
                  <a:ext cx="553865" cy="30913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7424902-1E3C-9079-6429-D7089E992ACD}"/>
                    </a:ext>
                  </a:extLst>
                </p:cNvPr>
                <p:cNvSpPr txBox="1"/>
                <p:nvPr/>
              </p:nvSpPr>
              <p:spPr>
                <a:xfrm>
                  <a:off x="3272423" y="2195390"/>
                  <a:ext cx="553865" cy="3091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sz="1000" b="0" i="1" smtClean="0">
                            <a:latin typeface="Cambria Math" panose="02040503050406030204" pitchFamily="18" charset="0"/>
                          </a:rPr>
                          <m:t>0   0</m:t>
                        </m:r>
                      </m:oMath>
                    </m:oMathPara>
                  </a14:m>
                  <a:endParaRPr kumimoji="1" lang="ko-Kore-KR" altLang="en-US" sz="10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7424902-1E3C-9079-6429-D7089E992A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2423" y="2195390"/>
                  <a:ext cx="553865" cy="309134"/>
                </a:xfrm>
                <a:prstGeom prst="rect">
                  <a:avLst/>
                </a:prstGeom>
                <a:blipFill>
                  <a:blip r:embed="rId8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C6CD91A-69D3-0153-AF79-DAF2DD53DF05}"/>
                    </a:ext>
                  </a:extLst>
                </p:cNvPr>
                <p:cNvSpPr txBox="1"/>
                <p:nvPr/>
              </p:nvSpPr>
              <p:spPr>
                <a:xfrm>
                  <a:off x="2809397" y="2193613"/>
                  <a:ext cx="553865" cy="3091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sz="1000" b="0" i="1" smtClean="0">
                            <a:latin typeface="Cambria Math" panose="02040503050406030204" pitchFamily="18" charset="0"/>
                          </a:rPr>
                          <m:t>0   0</m:t>
                        </m:r>
                      </m:oMath>
                    </m:oMathPara>
                  </a14:m>
                  <a:endParaRPr kumimoji="1" lang="ko-Kore-KR" altLang="en-US" sz="1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C6CD91A-69D3-0153-AF79-DAF2DD53DF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9397" y="2193613"/>
                  <a:ext cx="553865" cy="309134"/>
                </a:xfrm>
                <a:prstGeom prst="rect">
                  <a:avLst/>
                </a:prstGeom>
                <a:blipFill>
                  <a:blip r:embed="rId9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48C2060-23D7-208B-FC06-0324D16E4325}"/>
                    </a:ext>
                  </a:extLst>
                </p:cNvPr>
                <p:cNvSpPr txBox="1"/>
                <p:nvPr/>
              </p:nvSpPr>
              <p:spPr>
                <a:xfrm>
                  <a:off x="2349511" y="2193274"/>
                  <a:ext cx="590092" cy="3091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sz="1000" b="0" i="1" smtClean="0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kumimoji="1" lang="ko-KR" altLang="en-US" sz="1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sz="1000" b="0" i="1" smtClean="0">
                            <a:latin typeface="Cambria Math" panose="02040503050406030204" pitchFamily="18" charset="0"/>
                          </a:rPr>
                          <m:t>  0</m:t>
                        </m:r>
                      </m:oMath>
                    </m:oMathPara>
                  </a14:m>
                  <a:endParaRPr kumimoji="1" lang="ko-Kore-KR" altLang="en-US" sz="10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48C2060-23D7-208B-FC06-0324D16E43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9511" y="2193274"/>
                  <a:ext cx="590092" cy="309134"/>
                </a:xfrm>
                <a:prstGeom prst="rect">
                  <a:avLst/>
                </a:prstGeom>
                <a:blipFill>
                  <a:blip r:embed="rId10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214;p31">
                <a:extLst>
                  <a:ext uri="{FF2B5EF4-FFF2-40B4-BE49-F238E27FC236}">
                    <a16:creationId xmlns:a16="http://schemas.microsoft.com/office/drawing/2014/main" id="{70B8B895-EC9D-DBB6-3FC0-1DDA248097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59331" y="3603604"/>
                <a:ext cx="11839451" cy="18065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91425" tIns="45700" rIns="91425" bIns="45700" rtlCol="0" anchor="t" anchorCtr="0">
                <a:normAutofit/>
              </a:bodyPr>
              <a:lstStyle>
                <a:lvl1pPr marL="457200" lvl="0" indent="-3429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lvl="1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lvl="2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800" lvl="3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6000" lvl="4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lvl="5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400" lvl="6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600" lvl="7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800" lvl="8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685800" lvl="1" indent="-266700">
                  <a:spcBef>
                    <a:spcPts val="0"/>
                  </a:spcBef>
                  <a:buSzPts val="2400"/>
                </a:pPr>
                <a:r>
                  <a:rPr lang="en-US" altLang="ko-Kore-KR" sz="2300" b="1" dirty="0">
                    <a:solidFill>
                      <a:schemeClr val="accent1">
                        <a:lumMod val="75000"/>
                      </a:schemeClr>
                    </a:solidFill>
                  </a:rPr>
                  <a:t>Dicke state </a:t>
                </a:r>
                <a:r>
                  <a:rPr lang="ko-KR" altLang="en-US" sz="2300" b="1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en-US" altLang="ko-Kore-KR" sz="2300" dirty="0">
                    <a:sym typeface="Wingdings" pitchFamily="2" charset="2"/>
                  </a:rPr>
                  <a:t>I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altLang="ko-Kore-KR" sz="23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ore-KR" sz="230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SupPr>
                          <m:e>
                            <m:r>
                              <a:rPr lang="en-US" altLang="ko-Kore-KR" sz="230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ore-KR" sz="230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ko-Kore-KR" sz="230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p>
                        </m:sSubSup>
                      </m:e>
                    </m:d>
                  </m:oMath>
                </a14:m>
                <a:r>
                  <a:rPr lang="ko-KR" altLang="en-US" dirty="0"/>
                  <a:t> 구현 양자 자원</a:t>
                </a:r>
                <a:endParaRPr lang="en-US" altLang="ko-KR" dirty="0"/>
              </a:p>
              <a:p>
                <a:pPr marL="1143000" lvl="2" indent="-266700">
                  <a:spcBef>
                    <a:spcPts val="0"/>
                  </a:spcBef>
                  <a:buSzPts val="2400"/>
                </a:pPr>
                <a:endParaRPr lang="en-US" altLang="ko-Kore-KR" sz="500" dirty="0"/>
              </a:p>
              <a:p>
                <a:pPr marL="1143000" lvl="2" indent="-266700">
                  <a:spcBef>
                    <a:spcPts val="0"/>
                  </a:spcBef>
                  <a:buSzPts val="2400"/>
                </a:pPr>
                <a:r>
                  <a:rPr lang="en-US" altLang="ko-Kore-KR" sz="2200" dirty="0" err="1"/>
                  <a:t>CSwap</a:t>
                </a:r>
                <a:r>
                  <a:rPr lang="en-US" altLang="ko-Kore-KR" sz="2200" dirty="0"/>
                  <a:t> </a:t>
                </a:r>
                <a:r>
                  <a:rPr lang="ko-Kore-KR" altLang="en-US" sz="2200" dirty="0"/>
                  <a:t>게이트</a:t>
                </a:r>
                <a:r>
                  <a:rPr lang="ko-KR" altLang="en-US" sz="2200" dirty="0"/>
                  <a:t> 및 추가 큐비트 사용 </a:t>
                </a:r>
                <a:r>
                  <a:rPr lang="en-US" altLang="ko-KR" sz="2200" dirty="0"/>
                  <a:t>X</a:t>
                </a:r>
                <a:endParaRPr lang="en-US" altLang="ko-Kore-KR" sz="1000" dirty="0"/>
              </a:p>
              <a:p>
                <a:pPr marL="685800" lvl="1" indent="-266700">
                  <a:lnSpc>
                    <a:spcPct val="100000"/>
                  </a:lnSpc>
                  <a:spcBef>
                    <a:spcPts val="0"/>
                  </a:spcBef>
                  <a:buSzPts val="2400"/>
                </a:pPr>
                <a:endParaRPr lang="en-US" altLang="ko-Kore-KR" dirty="0"/>
              </a:p>
            </p:txBody>
          </p:sp>
        </mc:Choice>
        <mc:Fallback xmlns="">
          <p:sp>
            <p:nvSpPr>
              <p:cNvPr id="4" name="Google Shape;214;p31">
                <a:extLst>
                  <a:ext uri="{FF2B5EF4-FFF2-40B4-BE49-F238E27FC236}">
                    <a16:creationId xmlns:a16="http://schemas.microsoft.com/office/drawing/2014/main" id="{70B8B895-EC9D-DBB6-3FC0-1DDA24809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9331" y="3603604"/>
                <a:ext cx="11839451" cy="1806503"/>
              </a:xfrm>
              <a:prstGeom prst="rect">
                <a:avLst/>
              </a:prstGeom>
              <a:blipFill>
                <a:blip r:embed="rId11"/>
                <a:stretch>
                  <a:fillRect t="-314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B7C700D9-4F6F-3E1C-2274-14537C7F80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3648924"/>
                  </p:ext>
                </p:extLst>
              </p:nvPr>
            </p:nvGraphicFramePr>
            <p:xfrm>
              <a:off x="1051348" y="4525265"/>
              <a:ext cx="10255129" cy="128577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35887">
                      <a:extLst>
                        <a:ext uri="{9D8B030D-6E8A-4147-A177-3AD203B41FA5}">
                          <a16:colId xmlns:a16="http://schemas.microsoft.com/office/drawing/2014/main" val="2960314680"/>
                        </a:ext>
                      </a:extLst>
                    </a:gridCol>
                    <a:gridCol w="1200182">
                      <a:extLst>
                        <a:ext uri="{9D8B030D-6E8A-4147-A177-3AD203B41FA5}">
                          <a16:colId xmlns:a16="http://schemas.microsoft.com/office/drawing/2014/main" val="120991763"/>
                        </a:ext>
                      </a:extLst>
                    </a:gridCol>
                    <a:gridCol w="996580">
                      <a:extLst>
                        <a:ext uri="{9D8B030D-6E8A-4147-A177-3AD203B41FA5}">
                          <a16:colId xmlns:a16="http://schemas.microsoft.com/office/drawing/2014/main" val="3374579767"/>
                        </a:ext>
                      </a:extLst>
                    </a:gridCol>
                    <a:gridCol w="2007581">
                      <a:extLst>
                        <a:ext uri="{9D8B030D-6E8A-4147-A177-3AD203B41FA5}">
                          <a16:colId xmlns:a16="http://schemas.microsoft.com/office/drawing/2014/main" val="3477819340"/>
                        </a:ext>
                      </a:extLst>
                    </a:gridCol>
                    <a:gridCol w="2321648">
                      <a:extLst>
                        <a:ext uri="{9D8B030D-6E8A-4147-A177-3AD203B41FA5}">
                          <a16:colId xmlns:a16="http://schemas.microsoft.com/office/drawing/2014/main" val="3624024535"/>
                        </a:ext>
                      </a:extLst>
                    </a:gridCol>
                    <a:gridCol w="2593251">
                      <a:extLst>
                        <a:ext uri="{9D8B030D-6E8A-4147-A177-3AD203B41FA5}">
                          <a16:colId xmlns:a16="http://schemas.microsoft.com/office/drawing/2014/main" val="1741509662"/>
                        </a:ext>
                      </a:extLst>
                    </a:gridCol>
                  </a:tblGrid>
                  <a:tr h="4269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/>
                            <a:t>State</a:t>
                          </a:r>
                          <a:endParaRPr lang="ko-Kore-KR" altLang="en-US" sz="18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/>
                            <a:t>X </a:t>
                          </a:r>
                          <a:endParaRPr lang="ko-Kore-KR" altLang="en-US" sz="18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/>
                            <a:t>Qubits</a:t>
                          </a:r>
                          <a:endParaRPr lang="ko-Kore-KR" altLang="en-US" sz="18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/>
                            <a:t>CX (CNOT)</a:t>
                          </a:r>
                          <a:endParaRPr lang="ko-Kore-KR" altLang="en-US" sz="18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/>
                            <a:t>Ry</a:t>
                          </a:r>
                          <a:endParaRPr lang="ko-Kore-KR" altLang="en-US" sz="18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/>
                            <a:t>Depth</a:t>
                          </a:r>
                          <a:endParaRPr lang="ko-Kore-KR" altLang="en-US" sz="18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27084367"/>
                      </a:ext>
                    </a:extLst>
                  </a:tr>
                  <a:tr h="8588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R" altLang="en-US" sz="180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ko-Kore-KR" sz="1800" dirty="0">
                              <a:solidFill>
                                <a:schemeClr val="tx1"/>
                              </a:solidFill>
                              <a:sym typeface="Wingdings" pitchFamily="2" charset="2"/>
                            </a:rPr>
                            <a:t>I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altLang="ko-Kore-KR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ko-Kore-KR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ore-KR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altLang="ko-Kore-KR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altLang="ko-Kore-KR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𝑛</m:t>
                                      </m:r>
                                    </m:sup>
                                  </m:sSubSup>
                                </m:e>
                              </m:d>
                            </m:oMath>
                          </a14:m>
                          <a:r>
                            <a:rPr lang="ko-KR" altLang="en-US" sz="1800" dirty="0"/>
                            <a:t> </a:t>
                          </a:r>
                          <a:endParaRPr lang="ko-Kore-KR" altLang="en-US" sz="1800" b="0" dirty="0"/>
                        </a:p>
                      </a:txBody>
                      <a:tcPr marL="100584" marR="10058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sz="1800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lang="ko-Kore-KR" altLang="en-US" sz="18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sz="1800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ko-Kore-KR" altLang="en-US" sz="18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sz="1800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ko-Kore-KR" sz="1800" b="0" i="1" dirty="0" smtClean="0">
                                    <a:latin typeface="Cambria Math" panose="02040503050406030204" pitchFamily="18" charset="0"/>
                                  </a:rPr>
                                  <m:t>𝑛𝑟</m:t>
                                </m:r>
                                <m:r>
                                  <a:rPr lang="en-US" altLang="ko-Kore-KR" sz="1800" b="0" i="1" dirty="0" smtClean="0">
                                    <a:latin typeface="Cambria Math" panose="02040503050406030204" pitchFamily="18" charset="0"/>
                                  </a:rPr>
                                  <m:t> – </m:t>
                                </m:r>
                                <m:sSup>
                                  <m:sSupPr>
                                    <m:ctrlPr>
                                      <a:rPr lang="en-US" altLang="ko-Kore-KR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ore-KR" sz="1800" b="0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n-US" altLang="ko-Kore-KR" sz="1800" b="0" i="1" dirty="0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altLang="ko-Kore-KR" sz="18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ko-Kore-KR" sz="1800" b="0" i="1" dirty="0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ko-Kore-KR" sz="1800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ko-Kore-KR" altLang="en-US" sz="18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sz="1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ko-Kore-KR" sz="1800" b="0" i="1" smtClean="0">
                                    <a:latin typeface="Cambria Math" panose="02040503050406030204" pitchFamily="18" charset="0"/>
                                  </a:rPr>
                                  <m:t>𝑛𝑟</m:t>
                                </m:r>
                                <m:r>
                                  <a:rPr lang="en-US" altLang="ko-Kore-KR" sz="1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ko-Kore-K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ore-KR" sz="18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altLang="ko-Kore-KR" sz="1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altLang="ko-Kore-KR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ko-Kore-KR" sz="18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ko-Kore-KR" sz="1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ko-Kore-KR" sz="18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altLang="ko-Kore-KR" sz="18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ore-K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ore-KR" sz="1800" b="0" i="1" smtClean="0">
                                        <a:latin typeface="Cambria Math" panose="02040503050406030204" pitchFamily="18" charset="0"/>
                                      </a:rPr>
                                      <m:t>27</m:t>
                                    </m:r>
                                    <m:r>
                                      <a:rPr lang="en-US" altLang="ko-Kore-KR" sz="1800" b="0" i="1" smtClean="0">
                                        <a:latin typeface="Cambria Math" panose="02040503050406030204" pitchFamily="18" charset="0"/>
                                      </a:rPr>
                                      <m:t>𝑛𝑘</m:t>
                                    </m:r>
                                    <m:r>
                                      <a:rPr lang="en-US" altLang="ko-Kore-KR" sz="1800" b="0" i="1" smtClean="0">
                                        <a:latin typeface="Cambria Math" panose="02040503050406030204" pitchFamily="18" charset="0"/>
                                      </a:rPr>
                                      <m:t>−12</m:t>
                                    </m:r>
                                    <m:r>
                                      <a:rPr lang="en-US" altLang="ko-Kore-KR" sz="1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ko-Kore-KR" sz="1800" b="0" i="1" smtClean="0">
                                        <a:latin typeface="Cambria Math" panose="02040503050406030204" pitchFamily="18" charset="0"/>
                                      </a:rPr>
                                      <m:t>−27</m:t>
                                    </m:r>
                                    <m:sSup>
                                      <m:sSupPr>
                                        <m:ctrlPr>
                                          <a:rPr lang="en-US" altLang="ko-Kore-KR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ore-KR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p>
                                        <m:r>
                                          <a:rPr lang="en-US" altLang="ko-Kore-KR" sz="1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ko-Kore-KR" sz="1800" b="0" i="1" smtClean="0">
                                        <a:latin typeface="Cambria Math" panose="02040503050406030204" pitchFamily="18" charset="0"/>
                                      </a:rPr>
                                      <m:t>+3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ko-Kore-KR" sz="1800" b="0" dirty="0"/>
                                      <m:t> </m:t>
                                    </m:r>
                                  </m:num>
                                  <m:den>
                                    <m:r>
                                      <a:rPr lang="en-US" altLang="ko-Kore-KR" sz="1800" b="0" i="1" dirty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ko-Kore-KR" sz="1800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altLang="ko-Kore-KR" sz="18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129146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B7C700D9-4F6F-3E1C-2274-14537C7F80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3648924"/>
                  </p:ext>
                </p:extLst>
              </p:nvPr>
            </p:nvGraphicFramePr>
            <p:xfrm>
              <a:off x="1051348" y="4525265"/>
              <a:ext cx="10255129" cy="128577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35887">
                      <a:extLst>
                        <a:ext uri="{9D8B030D-6E8A-4147-A177-3AD203B41FA5}">
                          <a16:colId xmlns:a16="http://schemas.microsoft.com/office/drawing/2014/main" val="2960314680"/>
                        </a:ext>
                      </a:extLst>
                    </a:gridCol>
                    <a:gridCol w="1200182">
                      <a:extLst>
                        <a:ext uri="{9D8B030D-6E8A-4147-A177-3AD203B41FA5}">
                          <a16:colId xmlns:a16="http://schemas.microsoft.com/office/drawing/2014/main" val="120991763"/>
                        </a:ext>
                      </a:extLst>
                    </a:gridCol>
                    <a:gridCol w="996580">
                      <a:extLst>
                        <a:ext uri="{9D8B030D-6E8A-4147-A177-3AD203B41FA5}">
                          <a16:colId xmlns:a16="http://schemas.microsoft.com/office/drawing/2014/main" val="3374579767"/>
                        </a:ext>
                      </a:extLst>
                    </a:gridCol>
                    <a:gridCol w="2007581">
                      <a:extLst>
                        <a:ext uri="{9D8B030D-6E8A-4147-A177-3AD203B41FA5}">
                          <a16:colId xmlns:a16="http://schemas.microsoft.com/office/drawing/2014/main" val="3477819340"/>
                        </a:ext>
                      </a:extLst>
                    </a:gridCol>
                    <a:gridCol w="2321648">
                      <a:extLst>
                        <a:ext uri="{9D8B030D-6E8A-4147-A177-3AD203B41FA5}">
                          <a16:colId xmlns:a16="http://schemas.microsoft.com/office/drawing/2014/main" val="3624024535"/>
                        </a:ext>
                      </a:extLst>
                    </a:gridCol>
                    <a:gridCol w="2593251">
                      <a:extLst>
                        <a:ext uri="{9D8B030D-6E8A-4147-A177-3AD203B41FA5}">
                          <a16:colId xmlns:a16="http://schemas.microsoft.com/office/drawing/2014/main" val="1741509662"/>
                        </a:ext>
                      </a:extLst>
                    </a:gridCol>
                  </a:tblGrid>
                  <a:tr h="4269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/>
                            <a:t>State</a:t>
                          </a:r>
                          <a:endParaRPr lang="ko-Kore-KR" altLang="en-US" sz="18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/>
                            <a:t>X </a:t>
                          </a:r>
                          <a:endParaRPr lang="ko-Kore-KR" altLang="en-US" sz="18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/>
                            <a:t>Qubits</a:t>
                          </a:r>
                          <a:endParaRPr lang="ko-Kore-KR" altLang="en-US" sz="18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/>
                            <a:t>CX (CNOT)</a:t>
                          </a:r>
                          <a:endParaRPr lang="ko-Kore-KR" altLang="en-US" sz="18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/>
                            <a:t>Ry</a:t>
                          </a:r>
                          <a:endParaRPr lang="ko-Kore-KR" altLang="en-US" sz="18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/>
                            <a:t>Depth</a:t>
                          </a:r>
                          <a:endParaRPr lang="ko-Kore-KR" altLang="en-US" sz="18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27084367"/>
                      </a:ext>
                    </a:extLst>
                  </a:tr>
                  <a:tr h="858866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100584" marR="100584" anchor="ctr">
                        <a:blipFill>
                          <a:blip r:embed="rId12"/>
                          <a:stretch>
                            <a:fillRect t="-51471" r="-801111" b="-45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95745" t="-51471" r="-667021" b="-45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232911" t="-51471" r="-693671" b="-45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166456" t="-51471" r="-246835" b="-45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230055" t="-51471" r="-113115" b="-45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294634" t="-51471" r="-976" b="-455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291469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120DCB69-C424-B11B-9A4C-1BD7DB03A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63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8578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altLang="ko" b="1" dirty="0"/>
              <a:t>Quantum Information Set Decoding (QISD): Gaussian Elimination</a:t>
            </a:r>
            <a:endParaRPr b="1" dirty="0"/>
          </a:p>
        </p:txBody>
      </p:sp>
      <p:sp>
        <p:nvSpPr>
          <p:cNvPr id="214" name="Google Shape;214;p31"/>
          <p:cNvSpPr txBox="1">
            <a:spLocks noGrp="1"/>
          </p:cNvSpPr>
          <p:nvPr>
            <p:ph type="body" idx="1"/>
          </p:nvPr>
        </p:nvSpPr>
        <p:spPr>
          <a:xfrm>
            <a:off x="145284" y="1109934"/>
            <a:ext cx="11839451" cy="3844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-2667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ko-Kore-KR" altLang="en-US" sz="2200" dirty="0"/>
              <a:t>중첩 상태의 </a:t>
            </a:r>
            <a:r>
              <a:rPr lang="en-US" altLang="ko-KR" sz="2200" dirty="0"/>
              <a:t>Information set (        )</a:t>
            </a:r>
            <a:r>
              <a:rPr lang="ko-KR" altLang="en-US" sz="2200" dirty="0"/>
              <a:t>에 </a:t>
            </a:r>
            <a:r>
              <a:rPr lang="en-US" altLang="ko-KR" sz="2200" b="1" dirty="0"/>
              <a:t>Gaussian Elimination</a:t>
            </a:r>
            <a:r>
              <a:rPr lang="ko-KR" altLang="en-US" sz="2200" dirty="0"/>
              <a:t>을 통해 </a:t>
            </a:r>
            <a:r>
              <a:rPr lang="ko" altLang="ko-Kore-KR" sz="2200" b="1" dirty="0"/>
              <a:t>Inverse </a:t>
            </a:r>
            <a:r>
              <a:rPr lang="ko" altLang="en-US" sz="2200" b="1" dirty="0"/>
              <a:t>행렬</a:t>
            </a:r>
            <a:r>
              <a:rPr lang="ko-KR" altLang="en-US" sz="2200" b="1" dirty="0"/>
              <a:t>을 곱셈</a:t>
            </a:r>
            <a:endParaRPr lang="en-US" altLang="ko" sz="1800" b="1" dirty="0"/>
          </a:p>
          <a:p>
            <a:pPr marL="685800" lvl="1" indent="-2667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-US" altLang="ko-KR" sz="2200" dirty="0"/>
              <a:t>Gaussian Elimination</a:t>
            </a:r>
            <a:r>
              <a:rPr lang="ko-KR" altLang="en-US" sz="2200" dirty="0"/>
              <a:t> 양자 회로는 </a:t>
            </a:r>
            <a:r>
              <a:rPr lang="ko-KR" altLang="en-US" sz="2200" b="1" dirty="0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신규 구현</a:t>
            </a:r>
            <a:r>
              <a:rPr lang="ko-KR" altLang="en-US" sz="2200" dirty="0">
                <a:sym typeface="Wingdings" pitchFamily="2" charset="2"/>
              </a:rPr>
              <a:t> 사용</a:t>
            </a:r>
            <a:endParaRPr lang="en-US" altLang="ko-KR" sz="2200" dirty="0"/>
          </a:p>
        </p:txBody>
      </p:sp>
      <p:sp>
        <p:nvSpPr>
          <p:cNvPr id="218" name="Google Shape;218;p31"/>
          <p:cNvSpPr/>
          <p:nvPr/>
        </p:nvSpPr>
        <p:spPr>
          <a:xfrm>
            <a:off x="3980057" y="1157193"/>
            <a:ext cx="397824" cy="34440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B42BAA-138A-4FA3-A93B-86DFA23DC2D6}"/>
                  </a:ext>
                </a:extLst>
              </p:cNvPr>
              <p:cNvSpPr txBox="1"/>
              <p:nvPr/>
            </p:nvSpPr>
            <p:spPr>
              <a:xfrm>
                <a:off x="7919528" y="2755017"/>
                <a:ext cx="4460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×</m:t>
                      </m:r>
                    </m:oMath>
                  </m:oMathPara>
                </a14:m>
                <a:endParaRPr lang="ko-Kore-KR" alt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B42BAA-138A-4FA3-A93B-86DFA23DC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9528" y="2755017"/>
                <a:ext cx="44605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양쪽 대괄호 13">
            <a:extLst>
              <a:ext uri="{FF2B5EF4-FFF2-40B4-BE49-F238E27FC236}">
                <a16:creationId xmlns:a16="http://schemas.microsoft.com/office/drawing/2014/main" id="{80DE46D8-7F48-D0F0-75DE-485AE4A832EE}"/>
              </a:ext>
            </a:extLst>
          </p:cNvPr>
          <p:cNvSpPr/>
          <p:nvPr/>
        </p:nvSpPr>
        <p:spPr>
          <a:xfrm>
            <a:off x="8511608" y="1754849"/>
            <a:ext cx="368636" cy="2369668"/>
          </a:xfrm>
          <a:prstGeom prst="bracketPair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6C7643-0AB4-757B-F609-414FDAE6EB7C}"/>
                  </a:ext>
                </a:extLst>
              </p:cNvPr>
              <p:cNvSpPr txBox="1"/>
              <p:nvPr/>
            </p:nvSpPr>
            <p:spPr>
              <a:xfrm>
                <a:off x="5406392" y="2679961"/>
                <a:ext cx="6556916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ko-Kore-KR" altLang="en-US" sz="250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6C7643-0AB4-757B-F609-414FDAE6E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392" y="2679961"/>
                <a:ext cx="6556916" cy="477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그룹 21">
            <a:extLst>
              <a:ext uri="{FF2B5EF4-FFF2-40B4-BE49-F238E27FC236}">
                <a16:creationId xmlns:a16="http://schemas.microsoft.com/office/drawing/2014/main" id="{08AD7646-E9D7-0159-D03E-2C0E1552F7B6}"/>
              </a:ext>
            </a:extLst>
          </p:cNvPr>
          <p:cNvGrpSpPr/>
          <p:nvPr/>
        </p:nvGrpSpPr>
        <p:grpSpPr>
          <a:xfrm>
            <a:off x="596583" y="2017780"/>
            <a:ext cx="3693255" cy="2107685"/>
            <a:chOff x="411920" y="2973567"/>
            <a:chExt cx="6433599" cy="3671558"/>
          </a:xfrm>
        </p:grpSpPr>
        <p:pic>
          <p:nvPicPr>
            <p:cNvPr id="216" name="Google Shape;216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1920" y="2973567"/>
              <a:ext cx="6433599" cy="3083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56532CE-F823-CBAA-2679-30DFDA24DB89}"/>
                </a:ext>
              </a:extLst>
            </p:cNvPr>
            <p:cNvSpPr txBox="1"/>
            <p:nvPr/>
          </p:nvSpPr>
          <p:spPr>
            <a:xfrm>
              <a:off x="3256900" y="6001754"/>
              <a:ext cx="3094497" cy="643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b="1" dirty="0">
                  <a:solidFill>
                    <a:schemeClr val="accent1">
                      <a:lumMod val="75000"/>
                    </a:schemeClr>
                  </a:solidFill>
                </a:rPr>
                <a:t>Information set</a:t>
              </a:r>
              <a:endParaRPr kumimoji="1" lang="ko-Kore-KR" alt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D90BBB5C-3AF3-DB4A-9D18-D1F02DFD1872}"/>
                </a:ext>
              </a:extLst>
            </p:cNvPr>
            <p:cNvSpPr/>
            <p:nvPr/>
          </p:nvSpPr>
          <p:spPr>
            <a:xfrm>
              <a:off x="3155795" y="3342276"/>
              <a:ext cx="2743997" cy="2567870"/>
            </a:xfrm>
            <a:prstGeom prst="roundRect">
              <a:avLst/>
            </a:prstGeom>
            <a:noFill/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7C3A82-1403-8B25-6625-5F5802A162B5}"/>
                  </a:ext>
                </a:extLst>
              </p:cNvPr>
              <p:cNvSpPr txBox="1"/>
              <p:nvPr/>
            </p:nvSpPr>
            <p:spPr>
              <a:xfrm>
                <a:off x="8918951" y="2670049"/>
                <a:ext cx="495649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ko-Kore-KR" altLang="en-US" sz="25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7C3A82-1403-8B25-6625-5F5802A16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8951" y="2670049"/>
                <a:ext cx="495649" cy="4770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양쪽 대괄호 20">
            <a:extLst>
              <a:ext uri="{FF2B5EF4-FFF2-40B4-BE49-F238E27FC236}">
                <a16:creationId xmlns:a16="http://schemas.microsoft.com/office/drawing/2014/main" id="{ED32A6F5-54D8-1C5C-376B-E62BD46136FD}"/>
              </a:ext>
            </a:extLst>
          </p:cNvPr>
          <p:cNvSpPr/>
          <p:nvPr/>
        </p:nvSpPr>
        <p:spPr>
          <a:xfrm>
            <a:off x="9564214" y="2762638"/>
            <a:ext cx="1998799" cy="311699"/>
          </a:xfrm>
          <a:prstGeom prst="bracketPair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575B91CC-CB7D-161A-FC99-0BF6CFA85F40}"/>
              </a:ext>
            </a:extLst>
          </p:cNvPr>
          <p:cNvSpPr/>
          <p:nvPr/>
        </p:nvSpPr>
        <p:spPr>
          <a:xfrm>
            <a:off x="6084247" y="2287414"/>
            <a:ext cx="1599903" cy="1341655"/>
          </a:xfrm>
          <a:prstGeom prst="round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15F8AF-0653-3454-381E-4ACEC25C3B58}"/>
              </a:ext>
            </a:extLst>
          </p:cNvPr>
          <p:cNvSpPr txBox="1"/>
          <p:nvPr/>
        </p:nvSpPr>
        <p:spPr>
          <a:xfrm>
            <a:off x="5639366" y="3733912"/>
            <a:ext cx="3458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solidFill>
                  <a:schemeClr val="accent1">
                    <a:lumMod val="75000"/>
                  </a:schemeClr>
                </a:solidFill>
              </a:rPr>
              <a:t>Information set (inverse)</a:t>
            </a:r>
            <a:endParaRPr kumimoji="1" lang="ko-Kore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207E07-F413-CB8E-A432-330F4A98C714}"/>
                  </a:ext>
                </a:extLst>
              </p:cNvPr>
              <p:cNvSpPr txBox="1"/>
              <p:nvPr/>
            </p:nvSpPr>
            <p:spPr>
              <a:xfrm>
                <a:off x="7606584" y="1906844"/>
                <a:ext cx="4976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kumimoji="1" lang="ko-Kore-KR" alt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207E07-F413-CB8E-A432-330F4A98C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584" y="1906844"/>
                <a:ext cx="49761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위쪽 화살표[U] 6">
            <a:extLst>
              <a:ext uri="{FF2B5EF4-FFF2-40B4-BE49-F238E27FC236}">
                <a16:creationId xmlns:a16="http://schemas.microsoft.com/office/drawing/2014/main" id="{EFF4F582-088F-D82E-331E-A540C4FDDA50}"/>
              </a:ext>
            </a:extLst>
          </p:cNvPr>
          <p:cNvSpPr/>
          <p:nvPr/>
        </p:nvSpPr>
        <p:spPr>
          <a:xfrm rot="5400000">
            <a:off x="5129589" y="2744561"/>
            <a:ext cx="161273" cy="638859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511AD3-8A20-02FE-3CA7-9A8EBCCD55AE}"/>
              </a:ext>
            </a:extLst>
          </p:cNvPr>
          <p:cNvSpPr txBox="1"/>
          <p:nvPr/>
        </p:nvSpPr>
        <p:spPr>
          <a:xfrm>
            <a:off x="4607503" y="2353289"/>
            <a:ext cx="121174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700" b="1" dirty="0"/>
              <a:t>Gaussian</a:t>
            </a:r>
          </a:p>
          <a:p>
            <a:pPr algn="ctr"/>
            <a:r>
              <a:rPr kumimoji="1" lang="en-US" altLang="ko-Kore-KR" sz="1700" b="1" dirty="0"/>
              <a:t>Elimination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D83335-E178-0BB4-5C19-7BDEF572D9DA}"/>
              </a:ext>
            </a:extLst>
          </p:cNvPr>
          <p:cNvSpPr txBox="1"/>
          <p:nvPr/>
        </p:nvSpPr>
        <p:spPr>
          <a:xfrm>
            <a:off x="9775711" y="3167405"/>
            <a:ext cx="148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Weight Check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3F539F-99D2-88D9-6D8C-36E291549271}"/>
                  </a:ext>
                </a:extLst>
              </p:cNvPr>
              <p:cNvSpPr txBox="1"/>
              <p:nvPr/>
            </p:nvSpPr>
            <p:spPr>
              <a:xfrm>
                <a:off x="7276852" y="2801357"/>
                <a:ext cx="6486524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ko-Kore-KR" altLang="en-US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3F539F-99D2-88D9-6D8C-36E291549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852" y="2801357"/>
                <a:ext cx="6486524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459393C-7ECA-326A-FEA3-5E9B4E784E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186075"/>
              </p:ext>
            </p:extLst>
          </p:nvPr>
        </p:nvGraphicFramePr>
        <p:xfrm>
          <a:off x="538138" y="4676635"/>
          <a:ext cx="9736507" cy="1881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653">
                  <a:extLst>
                    <a:ext uri="{9D8B030D-6E8A-4147-A177-3AD203B41FA5}">
                      <a16:colId xmlns:a16="http://schemas.microsoft.com/office/drawing/2014/main" val="2960314680"/>
                    </a:ext>
                  </a:extLst>
                </a:gridCol>
                <a:gridCol w="1617945">
                  <a:extLst>
                    <a:ext uri="{9D8B030D-6E8A-4147-A177-3AD203B41FA5}">
                      <a16:colId xmlns:a16="http://schemas.microsoft.com/office/drawing/2014/main" val="120991763"/>
                    </a:ext>
                  </a:extLst>
                </a:gridCol>
                <a:gridCol w="1754150">
                  <a:extLst>
                    <a:ext uri="{9D8B030D-6E8A-4147-A177-3AD203B41FA5}">
                      <a16:colId xmlns:a16="http://schemas.microsoft.com/office/drawing/2014/main" val="3374579767"/>
                    </a:ext>
                  </a:extLst>
                </a:gridCol>
                <a:gridCol w="1597245">
                  <a:extLst>
                    <a:ext uri="{9D8B030D-6E8A-4147-A177-3AD203B41FA5}">
                      <a16:colId xmlns:a16="http://schemas.microsoft.com/office/drawing/2014/main" val="3477819340"/>
                    </a:ext>
                  </a:extLst>
                </a:gridCol>
                <a:gridCol w="1597245">
                  <a:extLst>
                    <a:ext uri="{9D8B030D-6E8A-4147-A177-3AD203B41FA5}">
                      <a16:colId xmlns:a16="http://schemas.microsoft.com/office/drawing/2014/main" val="3624024535"/>
                    </a:ext>
                  </a:extLst>
                </a:gridCol>
                <a:gridCol w="1556269">
                  <a:extLst>
                    <a:ext uri="{9D8B030D-6E8A-4147-A177-3AD203B41FA5}">
                      <a16:colId xmlns:a16="http://schemas.microsoft.com/office/drawing/2014/main" val="1741509662"/>
                    </a:ext>
                  </a:extLst>
                </a:gridCol>
              </a:tblGrid>
              <a:tr h="51061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dirty="0"/>
                        <a:t>Matrix size</a:t>
                      </a:r>
                      <a:endParaRPr lang="ko-Kore-KR" altLang="en-US" sz="15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dirty="0"/>
                        <a:t>Method</a:t>
                      </a:r>
                      <a:endParaRPr lang="ko-Kore-KR" altLang="en-US" sz="15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dirty="0"/>
                        <a:t>Qubits</a:t>
                      </a:r>
                      <a:endParaRPr lang="ko-Kore-KR" altLang="en-US" sz="15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/>
                        <a:t>CX (CNOT)</a:t>
                      </a:r>
                      <a:endParaRPr lang="ko-Kore-KR" altLang="en-US" sz="15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/>
                        <a:t>CCX (Toffoli)</a:t>
                      </a:r>
                      <a:endParaRPr lang="ko-Kore-KR" altLang="en-US" sz="15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/>
                        <a:t>Depth</a:t>
                      </a:r>
                      <a:endParaRPr lang="ko-Kore-KR" altLang="en-US" sz="15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7084367"/>
                  </a:ext>
                </a:extLst>
              </a:tr>
              <a:tr h="41090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/>
                        <a:t>8 x 8</a:t>
                      </a:r>
                      <a:endParaRPr lang="ko-Kore-KR" altLang="en-US" sz="1500" b="0"/>
                    </a:p>
                  </a:txBody>
                  <a:tcPr marL="100584" marR="100584"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ko-Kore-KR" sz="1500" b="0" dirty="0"/>
                        <a:t>Gauss-Jordan Elimination</a:t>
                      </a:r>
                      <a:endParaRPr lang="ko-Kore-KR" altLang="en-US" sz="15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0" dirty="0"/>
                        <a:t>108</a:t>
                      </a:r>
                      <a:endParaRPr lang="ko-Kore-KR" altLang="en-US" sz="15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0" dirty="0"/>
                        <a:t>483</a:t>
                      </a:r>
                      <a:endParaRPr lang="ko-Kore-KR" altLang="en-US" sz="15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/>
                        <a:t>392</a:t>
                      </a:r>
                      <a:endParaRPr lang="ko-Kore-KR" altLang="en-US" sz="15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0" dirty="0"/>
                        <a:t>159</a:t>
                      </a:r>
                      <a:endParaRPr lang="ko-Kore-KR" altLang="en-US" sz="15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2914695"/>
                  </a:ext>
                </a:extLst>
              </a:tr>
              <a:tr h="20545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0"/>
                        <a:t>16</a:t>
                      </a:r>
                      <a:r>
                        <a:rPr lang="en-US" altLang="ko-Kore-KR" sz="1500" b="0"/>
                        <a:t> x </a:t>
                      </a:r>
                      <a:r>
                        <a:rPr lang="en-US" altLang="ko-KR" sz="1500" b="0"/>
                        <a:t>16</a:t>
                      </a:r>
                      <a:endParaRPr lang="ko-Kore-KR" altLang="en-US" sz="1500" b="0"/>
                    </a:p>
                  </a:txBody>
                  <a:tcPr marL="100584" marR="100584" anchor="ctr"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dirty="0"/>
                        <a:t>4</a:t>
                      </a:r>
                      <a:r>
                        <a:rPr lang="en-US" altLang="ko-KR" sz="1500" b="0" dirty="0"/>
                        <a:t>08</a:t>
                      </a:r>
                      <a:endParaRPr lang="ko-Kore-KR" altLang="en-US" sz="15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dirty="0"/>
                        <a:t>3</a:t>
                      </a:r>
                      <a:r>
                        <a:rPr lang="en-US" altLang="ko-KR" sz="1500" b="0" dirty="0"/>
                        <a:t>,335</a:t>
                      </a:r>
                      <a:endParaRPr lang="ko-Kore-KR" altLang="en-US" sz="15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500" b="0" dirty="0"/>
                        <a:t>2</a:t>
                      </a:r>
                      <a:r>
                        <a:rPr lang="en-US" altLang="ko-KR" sz="1500" b="0" dirty="0"/>
                        <a:t>,960</a:t>
                      </a:r>
                      <a:endParaRPr lang="ko-Kore-KR" altLang="en-US" sz="15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0" dirty="0"/>
                        <a:t>583</a:t>
                      </a:r>
                      <a:endParaRPr lang="en-US" altLang="ko-Kore-KR" sz="15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93770"/>
                  </a:ext>
                </a:extLst>
              </a:tr>
              <a:tr h="20545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/>
                        <a:t>32 x 32</a:t>
                      </a:r>
                      <a:endParaRPr lang="ko-Kore-KR" altLang="en-US" sz="1500" b="0"/>
                    </a:p>
                  </a:txBody>
                  <a:tcPr marL="100584" marR="100584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/>
                        <a:t>1,584</a:t>
                      </a:r>
                      <a:endParaRPr lang="ko-Kore-KR" altLang="en-US" sz="15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0" dirty="0"/>
                        <a:t>24,335</a:t>
                      </a:r>
                      <a:endParaRPr lang="ko-Kore-KR" altLang="en-US" sz="15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/>
                        <a:t>22,816</a:t>
                      </a:r>
                      <a:endParaRPr lang="ko-Kore-KR" altLang="en-US" sz="15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0" dirty="0"/>
                        <a:t>2,199</a:t>
                      </a:r>
                      <a:endParaRPr lang="en-US" altLang="ko-Kore-KR" sz="15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0005754"/>
                  </a:ext>
                </a:extLst>
              </a:tr>
              <a:tr h="2054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500" b="0" dirty="0"/>
                        <a:t>4</a:t>
                      </a:r>
                      <a:r>
                        <a:rPr lang="en-US" altLang="ko-KR" sz="1500" b="0" dirty="0"/>
                        <a:t>8 x 48</a:t>
                      </a:r>
                      <a:endParaRPr lang="ko-Kore-KR" altLang="en-US" sz="1500" b="0" dirty="0"/>
                    </a:p>
                  </a:txBody>
                  <a:tcPr marL="100584" marR="100584" anchor="ctr"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dirty="0"/>
                        <a:t>3</a:t>
                      </a:r>
                      <a:r>
                        <a:rPr lang="en-US" altLang="ko-KR" sz="1500" b="0" dirty="0"/>
                        <a:t>,528</a:t>
                      </a:r>
                      <a:endParaRPr lang="ko-Kore-KR" altLang="en-US" sz="15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dirty="0"/>
                        <a:t>7</a:t>
                      </a:r>
                      <a:r>
                        <a:rPr lang="en-US" altLang="ko-KR" sz="1500" b="0" dirty="0"/>
                        <a:t>9,383</a:t>
                      </a:r>
                      <a:endParaRPr lang="ko-Kore-KR" altLang="en-US" sz="15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500" b="0" dirty="0"/>
                        <a:t>7</a:t>
                      </a:r>
                      <a:r>
                        <a:rPr lang="en-US" altLang="ko-KR" sz="1500" b="0" dirty="0"/>
                        <a:t>5,952</a:t>
                      </a:r>
                      <a:endParaRPr lang="ko-Kore-KR" altLang="en-US" sz="15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0" dirty="0"/>
                        <a:t>4,839</a:t>
                      </a:r>
                      <a:endParaRPr lang="en-US" altLang="ko-Kore-KR" sz="15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557491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E99B001-3464-8161-1358-72A64804FF64}"/>
              </a:ext>
            </a:extLst>
          </p:cNvPr>
          <p:cNvSpPr txBox="1"/>
          <p:nvPr/>
        </p:nvSpPr>
        <p:spPr>
          <a:xfrm>
            <a:off x="207265" y="4241337"/>
            <a:ext cx="5143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000" b="1" dirty="0"/>
              <a:t>Gaussian Elimination </a:t>
            </a:r>
            <a:r>
              <a:rPr kumimoji="1" lang="ko-Kore-KR" altLang="en-US" sz="2000" b="1" dirty="0"/>
              <a:t>양자</a:t>
            </a:r>
            <a:r>
              <a:rPr kumimoji="1" lang="ko-KR" altLang="en-US" sz="2000" b="1" dirty="0"/>
              <a:t> 회로 비용 </a:t>
            </a:r>
            <a:r>
              <a:rPr kumimoji="1" lang="en-US" altLang="ko-KR" sz="2000" b="1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kumimoji="1"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신규</a:t>
            </a:r>
            <a:r>
              <a:rPr kumimoji="1" lang="en-US" altLang="ko-KR" sz="2000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kumimoji="1" lang="ko-Kore-KR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EDF260E0-27BA-D349-C62D-D87C4200E2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64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177121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altLang="ko" b="1" dirty="0"/>
              <a:t>Quantum Information Set Decoding (QISD): Gaussian Elimination</a:t>
            </a:r>
            <a:endParaRPr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A5748E-3F3C-AAF5-8222-6512948A33FD}"/>
              </a:ext>
            </a:extLst>
          </p:cNvPr>
          <p:cNvSpPr txBox="1"/>
          <p:nvPr/>
        </p:nvSpPr>
        <p:spPr>
          <a:xfrm>
            <a:off x="76303" y="842765"/>
            <a:ext cx="11839451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300" b="1" dirty="0">
                <a:solidFill>
                  <a:schemeClr val="accent1">
                    <a:lumMod val="75000"/>
                  </a:schemeClr>
                </a:solidFill>
              </a:rPr>
              <a:t>Gaussian Elimination</a:t>
            </a:r>
            <a:r>
              <a:rPr lang="ko-KR" altLang="en-US" sz="2300" b="1" dirty="0">
                <a:solidFill>
                  <a:schemeClr val="accent1">
                    <a:lumMod val="75000"/>
                  </a:schemeClr>
                </a:solidFill>
              </a:rPr>
              <a:t>개선 방향</a:t>
            </a:r>
            <a:r>
              <a:rPr lang="en-US" altLang="ko-KR" sz="2300" b="1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ko-KR" altLang="en-US" sz="2300" b="1" dirty="0">
                <a:solidFill>
                  <a:schemeClr val="accent1">
                    <a:lumMod val="75000"/>
                  </a:schemeClr>
                </a:solidFill>
              </a:rPr>
              <a:t> 병렬화</a:t>
            </a:r>
            <a:endParaRPr lang="en-US" altLang="ko-KR" sz="23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200" dirty="0"/>
              <a:t>레퍼런스로 하는 논문에선 </a:t>
            </a:r>
            <a:r>
              <a:rPr lang="en-US" altLang="ko-KR" sz="2200" b="1" dirty="0">
                <a:solidFill>
                  <a:srgbClr val="C00000"/>
                </a:solidFill>
              </a:rPr>
              <a:t>Sequential</a:t>
            </a:r>
            <a:r>
              <a:rPr lang="ko-KR" altLang="en-US" sz="2200" b="1" dirty="0">
                <a:solidFill>
                  <a:srgbClr val="C00000"/>
                </a:solidFill>
              </a:rPr>
              <a:t>한</a:t>
            </a:r>
            <a:r>
              <a:rPr lang="ko-KR" altLang="en-US" sz="2200" dirty="0"/>
              <a:t> 양자 회로가 사용 됨 </a:t>
            </a:r>
            <a:r>
              <a:rPr lang="en-US" altLang="ko-KR" sz="2200" dirty="0">
                <a:sym typeface="Wingdings" pitchFamily="2" charset="2"/>
              </a:rPr>
              <a:t></a:t>
            </a:r>
            <a:r>
              <a:rPr lang="ko-KR" altLang="en-US" sz="2200" dirty="0">
                <a:sym typeface="Wingdings" pitchFamily="2" charset="2"/>
              </a:rPr>
              <a:t> </a:t>
            </a:r>
            <a:r>
              <a:rPr lang="en-US" altLang="ko-KR" sz="2200" b="1" dirty="0">
                <a:solidFill>
                  <a:srgbClr val="C00000"/>
                </a:solidFill>
                <a:sym typeface="Wingdings" pitchFamily="2" charset="2"/>
              </a:rPr>
              <a:t>Control </a:t>
            </a:r>
            <a:r>
              <a:rPr lang="ko-KR" altLang="en-US" sz="2200" b="1" dirty="0">
                <a:solidFill>
                  <a:srgbClr val="C00000"/>
                </a:solidFill>
                <a:sym typeface="Wingdings" pitchFamily="2" charset="2"/>
              </a:rPr>
              <a:t>큐빗의 공유</a:t>
            </a:r>
            <a:r>
              <a:rPr lang="ko-KR" altLang="en-US" sz="2200" dirty="0">
                <a:sym typeface="Wingdings" pitchFamily="2" charset="2"/>
              </a:rPr>
              <a:t> 때문</a:t>
            </a:r>
            <a:endParaRPr lang="en-US" altLang="ko-KR" sz="2200" dirty="0">
              <a:sym typeface="Wingdings" pitchFamily="2" charset="2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3732077-986F-F259-F08D-730F1947F5D5}"/>
              </a:ext>
            </a:extLst>
          </p:cNvPr>
          <p:cNvSpPr txBox="1"/>
          <p:nvPr/>
        </p:nvSpPr>
        <p:spPr>
          <a:xfrm>
            <a:off x="-26445" y="6657632"/>
            <a:ext cx="69236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sz="900" dirty="0"/>
              <a:t>[*] Perriello et al. “Improving the Efficiency of Quantum Circuits for Information Set Decoding”, </a:t>
            </a:r>
            <a:r>
              <a:rPr kumimoji="1" lang="en-US" altLang="ko-Kore-KR" sz="900" dirty="0"/>
              <a:t>ACM Transactions on Quantum Computing, 2023.</a:t>
            </a:r>
            <a:endParaRPr kumimoji="1" lang="ko-Kore-KR" altLang="en-US" sz="900" dirty="0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1DBB0BC-BFE0-93C7-3728-AA15C869039C}"/>
              </a:ext>
            </a:extLst>
          </p:cNvPr>
          <p:cNvGrpSpPr/>
          <p:nvPr/>
        </p:nvGrpSpPr>
        <p:grpSpPr>
          <a:xfrm>
            <a:off x="762160" y="1957350"/>
            <a:ext cx="7878548" cy="4290043"/>
            <a:chOff x="749325" y="1987710"/>
            <a:chExt cx="7772400" cy="4104525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16D9241D-ADE9-8990-6D97-205ECD809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9325" y="1987710"/>
              <a:ext cx="7772400" cy="4104525"/>
            </a:xfrm>
            <a:prstGeom prst="rect">
              <a:avLst/>
            </a:prstGeom>
          </p:spPr>
        </p:pic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D36EAE0C-285D-2F7D-A6FB-59D2CCB1F570}"/>
                </a:ext>
              </a:extLst>
            </p:cNvPr>
            <p:cNvSpPr/>
            <p:nvPr/>
          </p:nvSpPr>
          <p:spPr>
            <a:xfrm>
              <a:off x="1133341" y="4589172"/>
              <a:ext cx="656823" cy="163132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4" name="모서리가 둥근 직사각형 43">
              <a:extLst>
                <a:ext uri="{FF2B5EF4-FFF2-40B4-BE49-F238E27FC236}">
                  <a16:creationId xmlns:a16="http://schemas.microsoft.com/office/drawing/2014/main" id="{A833B459-EB38-39FE-2F40-9BA23EC23D14}"/>
                </a:ext>
              </a:extLst>
            </p:cNvPr>
            <p:cNvSpPr/>
            <p:nvPr/>
          </p:nvSpPr>
          <p:spPr>
            <a:xfrm>
              <a:off x="1715037" y="4738138"/>
              <a:ext cx="656823" cy="148302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5" name="모서리가 둥근 직사각형 44">
              <a:extLst>
                <a:ext uri="{FF2B5EF4-FFF2-40B4-BE49-F238E27FC236}">
                  <a16:creationId xmlns:a16="http://schemas.microsoft.com/office/drawing/2014/main" id="{871592F7-6DD5-771C-3144-9E0405DFB4E1}"/>
                </a:ext>
              </a:extLst>
            </p:cNvPr>
            <p:cNvSpPr/>
            <p:nvPr/>
          </p:nvSpPr>
          <p:spPr>
            <a:xfrm>
              <a:off x="2464158" y="5019327"/>
              <a:ext cx="824248" cy="148302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모서리가 둥근 직사각형 45">
              <a:extLst>
                <a:ext uri="{FF2B5EF4-FFF2-40B4-BE49-F238E27FC236}">
                  <a16:creationId xmlns:a16="http://schemas.microsoft.com/office/drawing/2014/main" id="{E0B68026-A24E-58AE-0C7D-441F55C3785C}"/>
                </a:ext>
              </a:extLst>
            </p:cNvPr>
            <p:cNvSpPr/>
            <p:nvPr/>
          </p:nvSpPr>
          <p:spPr>
            <a:xfrm>
              <a:off x="3256209" y="5176334"/>
              <a:ext cx="824248" cy="145914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7" name="모서리가 둥근 직사각형 46">
              <a:extLst>
                <a:ext uri="{FF2B5EF4-FFF2-40B4-BE49-F238E27FC236}">
                  <a16:creationId xmlns:a16="http://schemas.microsoft.com/office/drawing/2014/main" id="{BD29CD9C-B21F-7C0F-B204-D96346122FBB}"/>
                </a:ext>
              </a:extLst>
            </p:cNvPr>
            <p:cNvSpPr/>
            <p:nvPr/>
          </p:nvSpPr>
          <p:spPr>
            <a:xfrm>
              <a:off x="4267200" y="4886440"/>
              <a:ext cx="613893" cy="145914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03A89537-8CB9-A270-7CF4-6969DA3B5BFF}"/>
                </a:ext>
              </a:extLst>
            </p:cNvPr>
            <p:cNvSpPr/>
            <p:nvPr/>
          </p:nvSpPr>
          <p:spPr>
            <a:xfrm>
              <a:off x="5054931" y="5322406"/>
              <a:ext cx="824248" cy="145914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A66AB06A-F367-869C-94F5-1C27443D0254}"/>
                </a:ext>
              </a:extLst>
            </p:cNvPr>
            <p:cNvSpPr/>
            <p:nvPr/>
          </p:nvSpPr>
          <p:spPr>
            <a:xfrm>
              <a:off x="5807036" y="5468320"/>
              <a:ext cx="824248" cy="145914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모서리가 둥근 직사각형 49">
              <a:extLst>
                <a:ext uri="{FF2B5EF4-FFF2-40B4-BE49-F238E27FC236}">
                  <a16:creationId xmlns:a16="http://schemas.microsoft.com/office/drawing/2014/main" id="{6473DB6C-3996-790F-EA96-B28E1490BEE8}"/>
                </a:ext>
              </a:extLst>
            </p:cNvPr>
            <p:cNvSpPr/>
            <p:nvPr/>
          </p:nvSpPr>
          <p:spPr>
            <a:xfrm>
              <a:off x="6766954" y="5611228"/>
              <a:ext cx="824248" cy="145914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1" name="모서리가 둥근 직사각형 50">
              <a:extLst>
                <a:ext uri="{FF2B5EF4-FFF2-40B4-BE49-F238E27FC236}">
                  <a16:creationId xmlns:a16="http://schemas.microsoft.com/office/drawing/2014/main" id="{268F2969-BB9F-E1A8-E386-2F326EF68A54}"/>
                </a:ext>
              </a:extLst>
            </p:cNvPr>
            <p:cNvSpPr/>
            <p:nvPr/>
          </p:nvSpPr>
          <p:spPr>
            <a:xfrm>
              <a:off x="7555576" y="5760961"/>
              <a:ext cx="824248" cy="145914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85C2E566-85F0-7BA7-2278-7584C1A4AE96}"/>
              </a:ext>
            </a:extLst>
          </p:cNvPr>
          <p:cNvSpPr txBox="1"/>
          <p:nvPr/>
        </p:nvSpPr>
        <p:spPr>
          <a:xfrm>
            <a:off x="2096818" y="6271389"/>
            <a:ext cx="4996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&lt; </a:t>
            </a:r>
            <a:r>
              <a:rPr kumimoji="1" lang="ko-Kore-KR" altLang="en-US" dirty="0"/>
              <a:t>레퍼런스</a:t>
            </a:r>
            <a:r>
              <a:rPr kumimoji="1" lang="ko-KR" altLang="en-US" dirty="0"/>
              <a:t> 논문 </a:t>
            </a:r>
            <a:r>
              <a:rPr kumimoji="1" lang="en-US" altLang="ko-KR" dirty="0"/>
              <a:t>Gaussian Elimination </a:t>
            </a:r>
            <a:r>
              <a:rPr kumimoji="1" lang="ko-KR" altLang="en-US" dirty="0"/>
              <a:t>양자 회로</a:t>
            </a:r>
            <a:r>
              <a:rPr kumimoji="1" lang="en-US" altLang="ko-KR" dirty="0"/>
              <a:t> &gt;</a:t>
            </a:r>
            <a:endParaRPr kumimoji="1" lang="ko-Kore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31639E-D806-D8A5-55DA-43A0418FDE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65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054011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altLang="ko" b="1" dirty="0"/>
              <a:t>Quantum Information Set Decoding (QISD): Gaussian Elimination</a:t>
            </a:r>
            <a:endParaRPr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A5748E-3F3C-AAF5-8222-6512948A33FD}"/>
              </a:ext>
            </a:extLst>
          </p:cNvPr>
          <p:cNvSpPr txBox="1"/>
          <p:nvPr/>
        </p:nvSpPr>
        <p:spPr>
          <a:xfrm>
            <a:off x="211059" y="852392"/>
            <a:ext cx="11839451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300" dirty="0"/>
              <a:t>Control </a:t>
            </a:r>
            <a:r>
              <a:rPr lang="ko-KR" altLang="en-US" sz="2300" dirty="0" err="1"/>
              <a:t>큐빗을</a:t>
            </a:r>
            <a:r>
              <a:rPr lang="ko-KR" altLang="en-US" sz="2300" dirty="0"/>
              <a:t> </a:t>
            </a:r>
            <a:r>
              <a:rPr lang="ko-KR" altLang="en-US" sz="2300" b="1" dirty="0">
                <a:solidFill>
                  <a:schemeClr val="accent2"/>
                </a:solidFill>
              </a:rPr>
              <a:t>보조 큐비트</a:t>
            </a:r>
            <a:r>
              <a:rPr lang="en-US" altLang="ko-KR" sz="2300" b="1" dirty="0">
                <a:solidFill>
                  <a:schemeClr val="accent2"/>
                </a:solidFill>
              </a:rPr>
              <a:t> </a:t>
            </a:r>
            <a:r>
              <a:rPr lang="ko-KR" altLang="en-US" sz="2300" b="1" dirty="0">
                <a:solidFill>
                  <a:schemeClr val="accent2"/>
                </a:solidFill>
              </a:rPr>
              <a:t>할당 후 복사</a:t>
            </a:r>
            <a:r>
              <a:rPr lang="ko-KR" altLang="en-US" sz="2300" dirty="0"/>
              <a:t> 하여</a:t>
            </a:r>
            <a:r>
              <a:rPr lang="ko-KR" altLang="en-US" sz="2300" b="1" dirty="0">
                <a:solidFill>
                  <a:schemeClr val="accent1">
                    <a:lumMod val="75000"/>
                  </a:schemeClr>
                </a:solidFill>
              </a:rPr>
              <a:t> 병렬 구현 가능</a:t>
            </a:r>
            <a:endParaRPr lang="en-US" altLang="ko-KR" sz="23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200" dirty="0"/>
              <a:t>보조 큐비트는 사용 후</a:t>
            </a:r>
            <a:r>
              <a:rPr lang="en-US" altLang="ko-KR" sz="2200" dirty="0"/>
              <a:t>,</a:t>
            </a:r>
            <a:r>
              <a:rPr lang="ko-KR" altLang="en-US" sz="2200" dirty="0"/>
              <a:t> 쉽게 초기화되어 바로 다음부터 </a:t>
            </a:r>
            <a:r>
              <a:rPr lang="ko-KR" altLang="en-US" sz="2200" b="1" dirty="0">
                <a:solidFill>
                  <a:schemeClr val="accent1">
                    <a:lumMod val="75000"/>
                  </a:schemeClr>
                </a:solidFill>
              </a:rPr>
              <a:t>재사용 가능함</a:t>
            </a:r>
            <a:endParaRPr lang="en-US" altLang="ko-KR" sz="2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16D9241D-ADE9-8990-6D97-205ECD809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70" y="1956581"/>
            <a:ext cx="8549640" cy="451497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3732077-986F-F259-F08D-730F1947F5D5}"/>
              </a:ext>
            </a:extLst>
          </p:cNvPr>
          <p:cNvSpPr txBox="1"/>
          <p:nvPr/>
        </p:nvSpPr>
        <p:spPr>
          <a:xfrm>
            <a:off x="0" y="6606059"/>
            <a:ext cx="69236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sz="900" dirty="0"/>
              <a:t>[*] Perriello et al. “Improving the Efficiency of Quantum Circuits for Information Set Decoding”, </a:t>
            </a:r>
            <a:r>
              <a:rPr kumimoji="1" lang="en-US" altLang="ko-Kore-KR" sz="900" dirty="0"/>
              <a:t>ACM Transactions on Quantum Computing, 2023.</a:t>
            </a:r>
            <a:endParaRPr kumimoji="1" lang="ko-Kore-KR" altLang="en-US" sz="900" dirty="0"/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D36EAE0C-285D-2F7D-A6FB-59D2CCB1F570}"/>
              </a:ext>
            </a:extLst>
          </p:cNvPr>
          <p:cNvSpPr/>
          <p:nvPr/>
        </p:nvSpPr>
        <p:spPr>
          <a:xfrm>
            <a:off x="1451792" y="2343284"/>
            <a:ext cx="482665" cy="2668679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71CBB9-D96C-570B-3C23-A882BAEDB762}"/>
              </a:ext>
            </a:extLst>
          </p:cNvPr>
          <p:cNvSpPr txBox="1"/>
          <p:nvPr/>
        </p:nvSpPr>
        <p:spPr>
          <a:xfrm>
            <a:off x="1019354" y="4988874"/>
            <a:ext cx="66114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chemeClr val="accent2"/>
                </a:solidFill>
              </a:rPr>
              <a:t>Copy</a:t>
            </a:r>
            <a:endParaRPr kumimoji="1" lang="ko-Kore-KR" altLang="en-US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737EE5-80EC-D9A9-ADCC-D5EF25734BA4}"/>
              </a:ext>
            </a:extLst>
          </p:cNvPr>
          <p:cNvSpPr txBox="1"/>
          <p:nvPr/>
        </p:nvSpPr>
        <p:spPr>
          <a:xfrm>
            <a:off x="1251289" y="2072119"/>
            <a:ext cx="891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chemeClr val="accent1">
                    <a:lumMod val="75000"/>
                  </a:schemeClr>
                </a:solidFill>
              </a:rPr>
              <a:t>Parallel</a:t>
            </a:r>
            <a:endParaRPr kumimoji="1" lang="ko-Kore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4261686C-6486-FF6D-0439-9DAE3EFE98E7}"/>
              </a:ext>
            </a:extLst>
          </p:cNvPr>
          <p:cNvSpPr/>
          <p:nvPr/>
        </p:nvSpPr>
        <p:spPr>
          <a:xfrm>
            <a:off x="1251289" y="4796394"/>
            <a:ext cx="224781" cy="21556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3213F2-A66E-A7D4-D040-DDC34FD2149F}"/>
              </a:ext>
            </a:extLst>
          </p:cNvPr>
          <p:cNvSpPr txBox="1"/>
          <p:nvPr/>
        </p:nvSpPr>
        <p:spPr>
          <a:xfrm>
            <a:off x="1572313" y="5180445"/>
            <a:ext cx="853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chemeClr val="accent2"/>
                </a:solidFill>
              </a:rPr>
              <a:t>Copy</a:t>
            </a:r>
          </a:p>
          <a:p>
            <a:pPr algn="ctr"/>
            <a:r>
              <a:rPr kumimoji="1" lang="en-US" altLang="ko-Kore-KR" b="1" dirty="0">
                <a:solidFill>
                  <a:schemeClr val="accent2"/>
                </a:solidFill>
              </a:rPr>
              <a:t>(reuse)</a:t>
            </a:r>
            <a:endParaRPr kumimoji="1" lang="ko-Kore-KR" altLang="en-US" b="1" dirty="0">
              <a:solidFill>
                <a:schemeClr val="accent2"/>
              </a:solidFill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B881E0F3-28A5-C95A-B5A5-A69EA72F7EB3}"/>
              </a:ext>
            </a:extLst>
          </p:cNvPr>
          <p:cNvSpPr/>
          <p:nvPr/>
        </p:nvSpPr>
        <p:spPr>
          <a:xfrm>
            <a:off x="1908508" y="4964876"/>
            <a:ext cx="224781" cy="21556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BD88906-CBF5-A669-7397-B938DEBC0E7C}"/>
              </a:ext>
            </a:extLst>
          </p:cNvPr>
          <p:cNvSpPr/>
          <p:nvPr/>
        </p:nvSpPr>
        <p:spPr>
          <a:xfrm>
            <a:off x="2094812" y="2344693"/>
            <a:ext cx="482665" cy="2835752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17190D-1D79-02DF-240F-14C0C3F2289D}"/>
              </a:ext>
            </a:extLst>
          </p:cNvPr>
          <p:cNvSpPr txBox="1"/>
          <p:nvPr/>
        </p:nvSpPr>
        <p:spPr>
          <a:xfrm>
            <a:off x="1999193" y="2071612"/>
            <a:ext cx="891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chemeClr val="accent1">
                    <a:lumMod val="75000"/>
                  </a:schemeClr>
                </a:solidFill>
              </a:rPr>
              <a:t>Parallel</a:t>
            </a:r>
            <a:endParaRPr kumimoji="1" lang="ko-Kore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7D69B0-E0FC-DA55-E513-8066B7178F48}"/>
              </a:ext>
            </a:extLst>
          </p:cNvPr>
          <p:cNvSpPr txBox="1"/>
          <p:nvPr/>
        </p:nvSpPr>
        <p:spPr>
          <a:xfrm>
            <a:off x="2231693" y="5460451"/>
            <a:ext cx="1319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chemeClr val="accent2"/>
                </a:solidFill>
              </a:rPr>
              <a:t>Copy</a:t>
            </a:r>
          </a:p>
          <a:p>
            <a:pPr algn="ctr"/>
            <a:r>
              <a:rPr kumimoji="1" lang="en-US" altLang="ko-Kore-KR" b="1" dirty="0">
                <a:solidFill>
                  <a:schemeClr val="accent2"/>
                </a:solidFill>
              </a:rPr>
              <a:t>(reuse)</a:t>
            </a:r>
            <a:endParaRPr kumimoji="1" lang="ko-Kore-KR" altLang="en-US" b="1" dirty="0">
              <a:solidFill>
                <a:schemeClr val="accent2"/>
              </a:solidFill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E5B6083-1593-DF7E-F12C-6D5DBDA9987A}"/>
              </a:ext>
            </a:extLst>
          </p:cNvPr>
          <p:cNvSpPr/>
          <p:nvPr/>
        </p:nvSpPr>
        <p:spPr>
          <a:xfrm>
            <a:off x="2730487" y="5278999"/>
            <a:ext cx="176544" cy="20585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B2C4D38-47EA-A82B-95B4-242100DC222B}"/>
              </a:ext>
            </a:extLst>
          </p:cNvPr>
          <p:cNvSpPr/>
          <p:nvPr/>
        </p:nvSpPr>
        <p:spPr>
          <a:xfrm>
            <a:off x="2892515" y="2343283"/>
            <a:ext cx="746236" cy="3133063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9352E0-A117-B93F-FC94-9711104948FF}"/>
              </a:ext>
            </a:extLst>
          </p:cNvPr>
          <p:cNvSpPr txBox="1"/>
          <p:nvPr/>
        </p:nvSpPr>
        <p:spPr>
          <a:xfrm>
            <a:off x="2796895" y="2070203"/>
            <a:ext cx="1378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solidFill>
                  <a:schemeClr val="accent1">
                    <a:lumMod val="75000"/>
                  </a:schemeClr>
                </a:solidFill>
              </a:rPr>
              <a:t>Parallel</a:t>
            </a:r>
            <a:endParaRPr kumimoji="1" lang="ko-Kore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B74BAA75-78B9-09FB-6252-0ABBE582AA64}"/>
              </a:ext>
            </a:extLst>
          </p:cNvPr>
          <p:cNvSpPr/>
          <p:nvPr/>
        </p:nvSpPr>
        <p:spPr>
          <a:xfrm>
            <a:off x="4016970" y="3841755"/>
            <a:ext cx="995320" cy="169933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F02E6E-EE4A-A655-4D16-2B853CC20E6F}"/>
              </a:ext>
            </a:extLst>
          </p:cNvPr>
          <p:cNvSpPr txBox="1"/>
          <p:nvPr/>
        </p:nvSpPr>
        <p:spPr>
          <a:xfrm>
            <a:off x="4990694" y="5811972"/>
            <a:ext cx="1319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chemeClr val="accent2"/>
                </a:solidFill>
              </a:rPr>
              <a:t>Copy</a:t>
            </a:r>
          </a:p>
          <a:p>
            <a:pPr algn="ctr"/>
            <a:r>
              <a:rPr kumimoji="1" lang="en-US" altLang="ko-Kore-KR" b="1" dirty="0">
                <a:solidFill>
                  <a:schemeClr val="accent2"/>
                </a:solidFill>
              </a:rPr>
              <a:t>(reuse)</a:t>
            </a:r>
            <a:endParaRPr kumimoji="1" lang="ko-Kore-KR" altLang="en-US" b="1" dirty="0">
              <a:solidFill>
                <a:schemeClr val="accent2"/>
              </a:solidFill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CFBC6CB7-4C4F-68FE-0187-99081B99205F}"/>
              </a:ext>
            </a:extLst>
          </p:cNvPr>
          <p:cNvSpPr/>
          <p:nvPr/>
        </p:nvSpPr>
        <p:spPr>
          <a:xfrm>
            <a:off x="5564217" y="5604849"/>
            <a:ext cx="176544" cy="20585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0DC7DCF1-8DAD-B1DB-6580-85CC6FF0962E}"/>
              </a:ext>
            </a:extLst>
          </p:cNvPr>
          <p:cNvSpPr/>
          <p:nvPr/>
        </p:nvSpPr>
        <p:spPr>
          <a:xfrm>
            <a:off x="5717009" y="2327388"/>
            <a:ext cx="746236" cy="3471328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E43419-2C8C-8673-E836-FC302B2A4579}"/>
              </a:ext>
            </a:extLst>
          </p:cNvPr>
          <p:cNvSpPr txBox="1"/>
          <p:nvPr/>
        </p:nvSpPr>
        <p:spPr>
          <a:xfrm>
            <a:off x="5621389" y="2054308"/>
            <a:ext cx="1378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solidFill>
                  <a:schemeClr val="accent1">
                    <a:lumMod val="75000"/>
                  </a:schemeClr>
                </a:solidFill>
              </a:rPr>
              <a:t>Parallel</a:t>
            </a:r>
            <a:endParaRPr kumimoji="1" lang="ko-Kore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B43A943-E048-9C75-566E-7228762CA4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66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29414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">
            <a:extLst>
              <a:ext uri="{FF2B5EF4-FFF2-40B4-BE49-F238E27FC236}">
                <a16:creationId xmlns:a16="http://schemas.microsoft.com/office/drawing/2014/main" id="{83BE671C-ABC3-2E10-3C6C-1511F0D29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/>
          <a:p>
            <a:r>
              <a:rPr lang="en-US" altLang="ko" b="1" dirty="0"/>
              <a:t>Gaussian Elimination</a:t>
            </a:r>
            <a:r>
              <a:rPr lang="en-US" altLang="ko-KR" b="1" dirty="0"/>
              <a:t>: Parallelization</a:t>
            </a:r>
            <a:endParaRPr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DA4022-D4CD-0FCB-7CCC-6901C533277C}"/>
              </a:ext>
            </a:extLst>
          </p:cNvPr>
          <p:cNvSpPr txBox="1"/>
          <p:nvPr/>
        </p:nvSpPr>
        <p:spPr>
          <a:xfrm>
            <a:off x="84349" y="6597601"/>
            <a:ext cx="60960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6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K. Jang, H. Kim, H. </a:t>
            </a:r>
            <a:r>
              <a:rPr lang="en" altLang="ko-Kore-KR" sz="600" b="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Seo</a:t>
            </a:r>
            <a:r>
              <a:rPr lang="en" altLang="ko-Kore-KR" sz="6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, “Quantum Gauss-Jordan Elimination for Code in Quantum”, Platocon’22, 2022.</a:t>
            </a:r>
            <a:endParaRPr lang="ko-Kore-KR" altLang="en-US" sz="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C0B6FAF-9E2A-1ED2-E381-3D55F2C98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019" y="2582675"/>
            <a:ext cx="2094430" cy="26440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9915A6-780E-3216-78A6-F9169B7036F0}"/>
              </a:ext>
            </a:extLst>
          </p:cNvPr>
          <p:cNvSpPr txBox="1"/>
          <p:nvPr/>
        </p:nvSpPr>
        <p:spPr>
          <a:xfrm>
            <a:off x="0" y="1258115"/>
            <a:ext cx="120385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100" b="1" dirty="0"/>
              <a:t>Row </a:t>
            </a:r>
            <a:r>
              <a:rPr kumimoji="1" lang="ko-KR" altLang="en-US" sz="2100" b="1" dirty="0"/>
              <a:t>대상의 병렬화</a:t>
            </a:r>
            <a:r>
              <a:rPr kumimoji="1" lang="ko-KR" altLang="en-US" sz="2100" dirty="0"/>
              <a:t>에 대한 </a:t>
            </a:r>
            <a:r>
              <a:rPr kumimoji="1" lang="ko-KR" altLang="en-US" sz="2100" b="1" dirty="0">
                <a:solidFill>
                  <a:srgbClr val="C00000"/>
                </a:solidFill>
              </a:rPr>
              <a:t>성능은 좋지 않았음</a:t>
            </a:r>
            <a:r>
              <a:rPr kumimoji="1" lang="en-US" altLang="ko-KR" sz="2100" dirty="0"/>
              <a:t>, </a:t>
            </a:r>
            <a:r>
              <a:rPr kumimoji="1" lang="ko-KR" altLang="en-US" sz="2100" dirty="0"/>
              <a:t>반면</a:t>
            </a:r>
            <a:r>
              <a:rPr kumimoji="1" lang="en-US" altLang="ko-KR" sz="2100" dirty="0"/>
              <a:t>,</a:t>
            </a:r>
            <a:r>
              <a:rPr kumimoji="1" lang="en-US" altLang="ko-KR" sz="2100" b="1" dirty="0"/>
              <a:t> Column </a:t>
            </a:r>
            <a:r>
              <a:rPr kumimoji="1" lang="ko-KR" altLang="en-US" sz="2100" b="1" dirty="0"/>
              <a:t>대상의 병렬화</a:t>
            </a:r>
            <a:r>
              <a:rPr kumimoji="1" lang="ko-KR" altLang="en-US" sz="2100" dirty="0"/>
              <a:t>에 대한 </a:t>
            </a:r>
            <a:r>
              <a:rPr kumimoji="1" lang="ko-KR" altLang="en-US" sz="2100" b="1" dirty="0">
                <a:solidFill>
                  <a:schemeClr val="accent1">
                    <a:lumMod val="75000"/>
                  </a:schemeClr>
                </a:solidFill>
              </a:rPr>
              <a:t>성능은 우수</a:t>
            </a:r>
            <a:endParaRPr kumimoji="1" lang="en-US" altLang="ko-KR" sz="21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100" dirty="0">
                <a:sym typeface="Wingdings" pitchFamily="2" charset="2"/>
              </a:rPr>
              <a:t>Column</a:t>
            </a:r>
            <a:r>
              <a:rPr kumimoji="1" lang="ko-KR" altLang="en-US" sz="2100" dirty="0">
                <a:sym typeface="Wingdings" pitchFamily="2" charset="2"/>
              </a:rPr>
              <a:t>에 대한 병렬화</a:t>
            </a:r>
            <a:r>
              <a:rPr kumimoji="1" lang="ko-Kore-KR" altLang="en-US" sz="2100" dirty="0">
                <a:sym typeface="Wingdings" pitchFamily="2" charset="2"/>
              </a:rPr>
              <a:t>만 수행</a:t>
            </a:r>
            <a:r>
              <a:rPr kumimoji="1" lang="en-US" altLang="ko-KR" sz="2100" dirty="0">
                <a:sym typeface="Wingdings" pitchFamily="2" charset="2"/>
              </a:rPr>
              <a:t>  Row </a:t>
            </a:r>
            <a:r>
              <a:rPr kumimoji="1" lang="ko-KR" altLang="en-US" sz="2100" dirty="0">
                <a:sym typeface="Wingdings" pitchFamily="2" charset="2"/>
              </a:rPr>
              <a:t>대상은 추가 큐비트 대비</a:t>
            </a:r>
            <a:r>
              <a:rPr kumimoji="1" lang="en-US" altLang="ko-KR" sz="2100" dirty="0">
                <a:sym typeface="Wingdings" pitchFamily="2" charset="2"/>
              </a:rPr>
              <a:t>, Depth</a:t>
            </a:r>
            <a:r>
              <a:rPr kumimoji="1" lang="ko-KR" altLang="en-US" sz="2100" dirty="0">
                <a:sym typeface="Wingdings" pitchFamily="2" charset="2"/>
              </a:rPr>
              <a:t> 감소가 낮음</a:t>
            </a:r>
            <a:endParaRPr kumimoji="1" lang="en-US" altLang="ko-KR" sz="21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B8A87BD-67FC-8F95-A0E1-8867D0248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40" y="2582675"/>
            <a:ext cx="2094430" cy="264405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3962CE3-FB13-8118-2C5C-2433E98C3557}"/>
              </a:ext>
            </a:extLst>
          </p:cNvPr>
          <p:cNvSpPr/>
          <p:nvPr/>
        </p:nvSpPr>
        <p:spPr>
          <a:xfrm>
            <a:off x="1061004" y="3403417"/>
            <a:ext cx="111581" cy="192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A801D47-423D-FFDE-67F8-7DF782213F23}"/>
              </a:ext>
            </a:extLst>
          </p:cNvPr>
          <p:cNvSpPr/>
          <p:nvPr/>
        </p:nvSpPr>
        <p:spPr>
          <a:xfrm>
            <a:off x="1250226" y="3641735"/>
            <a:ext cx="111581" cy="192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C58B4A1-FF6E-D7E1-D31C-A484FE63C494}"/>
              </a:ext>
            </a:extLst>
          </p:cNvPr>
          <p:cNvSpPr/>
          <p:nvPr/>
        </p:nvSpPr>
        <p:spPr>
          <a:xfrm>
            <a:off x="1675164" y="4145979"/>
            <a:ext cx="111581" cy="192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22B522-3581-C488-BDA5-865D25154A6F}"/>
              </a:ext>
            </a:extLst>
          </p:cNvPr>
          <p:cNvSpPr/>
          <p:nvPr/>
        </p:nvSpPr>
        <p:spPr>
          <a:xfrm>
            <a:off x="2091452" y="4654320"/>
            <a:ext cx="111581" cy="192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7CAD751-ECC5-B24F-A543-B1C8DE2354DF}"/>
              </a:ext>
            </a:extLst>
          </p:cNvPr>
          <p:cNvSpPr/>
          <p:nvPr/>
        </p:nvSpPr>
        <p:spPr>
          <a:xfrm>
            <a:off x="1276015" y="4600475"/>
            <a:ext cx="111581" cy="192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89D749-A8DC-80DB-76B3-602A682C78EB}"/>
              </a:ext>
            </a:extLst>
          </p:cNvPr>
          <p:cNvSpPr/>
          <p:nvPr/>
        </p:nvSpPr>
        <p:spPr>
          <a:xfrm>
            <a:off x="1067871" y="4122343"/>
            <a:ext cx="111581" cy="192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0DD3774-D465-CA5D-3FEA-F1359F86A6F2}"/>
              </a:ext>
            </a:extLst>
          </p:cNvPr>
          <p:cNvSpPr/>
          <p:nvPr/>
        </p:nvSpPr>
        <p:spPr>
          <a:xfrm>
            <a:off x="1668688" y="4865461"/>
            <a:ext cx="111581" cy="192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5F077B0-FB23-6FA8-4844-A8F3617A949B}"/>
              </a:ext>
            </a:extLst>
          </p:cNvPr>
          <p:cNvSpPr/>
          <p:nvPr/>
        </p:nvSpPr>
        <p:spPr>
          <a:xfrm>
            <a:off x="868297" y="4623268"/>
            <a:ext cx="111581" cy="192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943C954-A311-E06C-806B-54DF1194D31D}"/>
              </a:ext>
            </a:extLst>
          </p:cNvPr>
          <p:cNvSpPr/>
          <p:nvPr/>
        </p:nvSpPr>
        <p:spPr>
          <a:xfrm>
            <a:off x="868296" y="3904702"/>
            <a:ext cx="111581" cy="192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470295A-B28B-7807-E124-2A9FAF640BC2}"/>
              </a:ext>
            </a:extLst>
          </p:cNvPr>
          <p:cNvSpPr/>
          <p:nvPr/>
        </p:nvSpPr>
        <p:spPr>
          <a:xfrm>
            <a:off x="1468691" y="4385018"/>
            <a:ext cx="111581" cy="192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4B6A8D-2FCD-42D4-61BC-C78F45CEFEB8}"/>
              </a:ext>
            </a:extLst>
          </p:cNvPr>
          <p:cNvSpPr txBox="1"/>
          <p:nvPr/>
        </p:nvSpPr>
        <p:spPr>
          <a:xfrm>
            <a:off x="1386238" y="4301389"/>
            <a:ext cx="29527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700" dirty="0"/>
              <a:t>1</a:t>
            </a:r>
            <a:endParaRPr kumimoji="1" lang="ko-Kore-KR" altLang="en-US" sz="17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ACD30E-F04B-8082-9AA1-31B7BDD17FFE}"/>
              </a:ext>
            </a:extLst>
          </p:cNvPr>
          <p:cNvSpPr txBox="1"/>
          <p:nvPr/>
        </p:nvSpPr>
        <p:spPr>
          <a:xfrm>
            <a:off x="1585750" y="4808460"/>
            <a:ext cx="29527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700" dirty="0"/>
              <a:t>1</a:t>
            </a:r>
            <a:endParaRPr kumimoji="1" lang="ko-Kore-KR" altLang="en-US" sz="17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3238B6-8202-6DFC-6CBA-C77F310EB359}"/>
              </a:ext>
            </a:extLst>
          </p:cNvPr>
          <p:cNvSpPr txBox="1"/>
          <p:nvPr/>
        </p:nvSpPr>
        <p:spPr>
          <a:xfrm>
            <a:off x="1179125" y="4547297"/>
            <a:ext cx="29527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700" dirty="0"/>
              <a:t>1</a:t>
            </a:r>
            <a:endParaRPr kumimoji="1" lang="ko-Kore-KR" altLang="en-US" sz="17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21B904-3430-C57B-B74F-9DA6FA03E366}"/>
              </a:ext>
            </a:extLst>
          </p:cNvPr>
          <p:cNvSpPr txBox="1"/>
          <p:nvPr/>
        </p:nvSpPr>
        <p:spPr>
          <a:xfrm>
            <a:off x="779866" y="4541160"/>
            <a:ext cx="29527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700" dirty="0"/>
              <a:t>1</a:t>
            </a:r>
            <a:endParaRPr kumimoji="1" lang="ko-Kore-KR" altLang="en-US" sz="17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4AB21E-C3B2-3058-0AAF-35D304A383BD}"/>
              </a:ext>
            </a:extLst>
          </p:cNvPr>
          <p:cNvSpPr txBox="1"/>
          <p:nvPr/>
        </p:nvSpPr>
        <p:spPr>
          <a:xfrm>
            <a:off x="971153" y="4040689"/>
            <a:ext cx="29527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700" dirty="0"/>
              <a:t>1</a:t>
            </a:r>
            <a:endParaRPr kumimoji="1" lang="ko-Kore-KR" altLang="en-US" sz="17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4BC9FF-1CD2-427D-06B5-F9B0E1F7402F}"/>
              </a:ext>
            </a:extLst>
          </p:cNvPr>
          <p:cNvSpPr txBox="1"/>
          <p:nvPr/>
        </p:nvSpPr>
        <p:spPr>
          <a:xfrm>
            <a:off x="779866" y="3808493"/>
            <a:ext cx="29527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700" dirty="0"/>
              <a:t>1</a:t>
            </a:r>
            <a:endParaRPr kumimoji="1" lang="ko-Kore-KR" altLang="en-US" sz="17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7C1874-2D84-33F2-2BB5-A8BDE45E19BA}"/>
              </a:ext>
            </a:extLst>
          </p:cNvPr>
          <p:cNvSpPr txBox="1"/>
          <p:nvPr/>
        </p:nvSpPr>
        <p:spPr>
          <a:xfrm>
            <a:off x="980741" y="3299778"/>
            <a:ext cx="29527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700" dirty="0"/>
              <a:t>0</a:t>
            </a:r>
            <a:endParaRPr kumimoji="1" lang="ko-Kore-KR" altLang="en-US" sz="17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E5FC9D-F272-867F-2049-0458A01D81C3}"/>
              </a:ext>
            </a:extLst>
          </p:cNvPr>
          <p:cNvSpPr txBox="1"/>
          <p:nvPr/>
        </p:nvSpPr>
        <p:spPr>
          <a:xfrm>
            <a:off x="1185691" y="3550891"/>
            <a:ext cx="29527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700" dirty="0"/>
              <a:t>0</a:t>
            </a:r>
            <a:endParaRPr kumimoji="1" lang="ko-Kore-KR" altLang="en-US" sz="17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9FE65F-8F3E-BF14-5B3D-59B2F0E3FF95}"/>
              </a:ext>
            </a:extLst>
          </p:cNvPr>
          <p:cNvSpPr txBox="1"/>
          <p:nvPr/>
        </p:nvSpPr>
        <p:spPr>
          <a:xfrm>
            <a:off x="1578388" y="4046624"/>
            <a:ext cx="29527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700" dirty="0"/>
              <a:t>0</a:t>
            </a:r>
            <a:endParaRPr kumimoji="1" lang="ko-Kore-KR" altLang="en-US" sz="17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787EBF7-BAED-BF5D-D73A-AA0B9F00C130}"/>
              </a:ext>
            </a:extLst>
          </p:cNvPr>
          <p:cNvSpPr txBox="1"/>
          <p:nvPr/>
        </p:nvSpPr>
        <p:spPr>
          <a:xfrm>
            <a:off x="1987917" y="4555302"/>
            <a:ext cx="29527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700" dirty="0"/>
              <a:t>0</a:t>
            </a:r>
            <a:endParaRPr kumimoji="1" lang="ko-Kore-KR" altLang="en-US" sz="17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6676B5C-80A5-9660-E0CF-BC60900A3D95}"/>
              </a:ext>
            </a:extLst>
          </p:cNvPr>
          <p:cNvSpPr/>
          <p:nvPr/>
        </p:nvSpPr>
        <p:spPr>
          <a:xfrm>
            <a:off x="3860415" y="3865710"/>
            <a:ext cx="111581" cy="192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F4473A-0E88-1D23-A72D-E8E8B7920B9D}"/>
              </a:ext>
            </a:extLst>
          </p:cNvPr>
          <p:cNvSpPr txBox="1"/>
          <p:nvPr/>
        </p:nvSpPr>
        <p:spPr>
          <a:xfrm>
            <a:off x="3777477" y="3808709"/>
            <a:ext cx="29527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700" dirty="0"/>
              <a:t>1</a:t>
            </a:r>
            <a:endParaRPr kumimoji="1" lang="ko-Kore-KR" altLang="en-US" sz="17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A02962C-6488-DD2D-11A6-10F52EC83815}"/>
              </a:ext>
            </a:extLst>
          </p:cNvPr>
          <p:cNvSpPr/>
          <p:nvPr/>
        </p:nvSpPr>
        <p:spPr>
          <a:xfrm>
            <a:off x="3866467" y="4591722"/>
            <a:ext cx="111581" cy="192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23B7EE3-DDD9-9523-56F6-EC8CD4E1CD27}"/>
              </a:ext>
            </a:extLst>
          </p:cNvPr>
          <p:cNvSpPr txBox="1"/>
          <p:nvPr/>
        </p:nvSpPr>
        <p:spPr>
          <a:xfrm>
            <a:off x="3783529" y="4534721"/>
            <a:ext cx="29527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700" dirty="0"/>
              <a:t>1</a:t>
            </a:r>
            <a:endParaRPr kumimoji="1" lang="ko-Kore-KR" altLang="en-US" sz="17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6BCF8D-6072-F77D-0B6E-3325BD688414}"/>
              </a:ext>
            </a:extLst>
          </p:cNvPr>
          <p:cNvSpPr/>
          <p:nvPr/>
        </p:nvSpPr>
        <p:spPr>
          <a:xfrm>
            <a:off x="4468448" y="4357378"/>
            <a:ext cx="111581" cy="192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7B6F9C9-68FA-39CA-3383-DDE57EBAB7F7}"/>
              </a:ext>
            </a:extLst>
          </p:cNvPr>
          <p:cNvSpPr txBox="1"/>
          <p:nvPr/>
        </p:nvSpPr>
        <p:spPr>
          <a:xfrm>
            <a:off x="4385510" y="4300377"/>
            <a:ext cx="29527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700" dirty="0"/>
              <a:t>1</a:t>
            </a:r>
            <a:endParaRPr kumimoji="1" lang="ko-Kore-KR" altLang="en-US" sz="17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C052A26-0297-A0AC-2C5C-8D5898602F5A}"/>
              </a:ext>
            </a:extLst>
          </p:cNvPr>
          <p:cNvSpPr/>
          <p:nvPr/>
        </p:nvSpPr>
        <p:spPr>
          <a:xfrm>
            <a:off x="2072966" y="4852583"/>
            <a:ext cx="111581" cy="192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DF3C21-25C7-4820-18F6-FC9EDCE4488D}"/>
              </a:ext>
            </a:extLst>
          </p:cNvPr>
          <p:cNvSpPr txBox="1"/>
          <p:nvPr/>
        </p:nvSpPr>
        <p:spPr>
          <a:xfrm>
            <a:off x="1990028" y="4795582"/>
            <a:ext cx="29527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700" dirty="0"/>
              <a:t>1</a:t>
            </a:r>
            <a:endParaRPr kumimoji="1" lang="ko-Kore-KR" altLang="en-US" sz="1700" dirty="0"/>
          </a:p>
        </p:txBody>
      </p:sp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1449C212-6F4A-FE53-D606-4B47D1207504}"/>
              </a:ext>
            </a:extLst>
          </p:cNvPr>
          <p:cNvSpPr/>
          <p:nvPr/>
        </p:nvSpPr>
        <p:spPr>
          <a:xfrm>
            <a:off x="2705622" y="3967519"/>
            <a:ext cx="511869" cy="1299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FA47E4-796E-563C-495F-C6DCD2F27065}"/>
              </a:ext>
            </a:extLst>
          </p:cNvPr>
          <p:cNvSpPr txBox="1"/>
          <p:nvPr/>
        </p:nvSpPr>
        <p:spPr>
          <a:xfrm>
            <a:off x="2503954" y="5307130"/>
            <a:ext cx="127201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300" b="1" dirty="0"/>
              <a:t>&lt; Swap &gt;</a:t>
            </a:r>
            <a:endParaRPr kumimoji="1" lang="ko-Kore-KR" altLang="en-US" sz="2300" b="1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543D6DE7-5613-D37E-93A2-AFF67F06A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983" y="2573913"/>
            <a:ext cx="2094430" cy="2644055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C51F5975-C69C-7A90-9CAB-CD5CFA53A10C}"/>
              </a:ext>
            </a:extLst>
          </p:cNvPr>
          <p:cNvSpPr/>
          <p:nvPr/>
        </p:nvSpPr>
        <p:spPr>
          <a:xfrm>
            <a:off x="6966379" y="3856948"/>
            <a:ext cx="111581" cy="192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523DB8-8CAA-EC20-BF6B-88627AE8753D}"/>
              </a:ext>
            </a:extLst>
          </p:cNvPr>
          <p:cNvSpPr txBox="1"/>
          <p:nvPr/>
        </p:nvSpPr>
        <p:spPr>
          <a:xfrm>
            <a:off x="6883441" y="3799947"/>
            <a:ext cx="29527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700" dirty="0"/>
              <a:t>1</a:t>
            </a:r>
            <a:endParaRPr kumimoji="1" lang="ko-Kore-KR" altLang="en-US" sz="17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3E724C4-876D-7BCD-24E8-2C5BF12496F3}"/>
              </a:ext>
            </a:extLst>
          </p:cNvPr>
          <p:cNvSpPr/>
          <p:nvPr/>
        </p:nvSpPr>
        <p:spPr>
          <a:xfrm>
            <a:off x="6972431" y="4582960"/>
            <a:ext cx="111581" cy="192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1C3AD6F-7C08-9888-87E7-538A9D360D2E}"/>
              </a:ext>
            </a:extLst>
          </p:cNvPr>
          <p:cNvSpPr txBox="1"/>
          <p:nvPr/>
        </p:nvSpPr>
        <p:spPr>
          <a:xfrm>
            <a:off x="6889493" y="4525959"/>
            <a:ext cx="29527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700" dirty="0"/>
              <a:t>1</a:t>
            </a:r>
            <a:endParaRPr kumimoji="1" lang="ko-Kore-KR" altLang="en-US" sz="17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3DC1529-806E-CB1D-17BB-3BEB9324B50A}"/>
              </a:ext>
            </a:extLst>
          </p:cNvPr>
          <p:cNvSpPr/>
          <p:nvPr/>
        </p:nvSpPr>
        <p:spPr>
          <a:xfrm>
            <a:off x="7574412" y="4348616"/>
            <a:ext cx="111581" cy="192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89B88FF-3F81-0B1F-CC8C-8516915FB9F9}"/>
              </a:ext>
            </a:extLst>
          </p:cNvPr>
          <p:cNvSpPr txBox="1"/>
          <p:nvPr/>
        </p:nvSpPr>
        <p:spPr>
          <a:xfrm>
            <a:off x="7491474" y="4291615"/>
            <a:ext cx="29527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700" dirty="0"/>
              <a:t>1</a:t>
            </a:r>
            <a:endParaRPr kumimoji="1" lang="ko-Kore-KR" altLang="en-US" sz="1700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A39012FC-C90C-4487-6411-CC4686A1E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0116" y="2571539"/>
            <a:ext cx="2094430" cy="2644055"/>
          </a:xfrm>
          <a:prstGeom prst="rect">
            <a:avLst/>
          </a:prstGeom>
        </p:spPr>
      </p:pic>
      <p:sp>
        <p:nvSpPr>
          <p:cNvPr id="53" name="오른쪽 화살표[R] 52">
            <a:extLst>
              <a:ext uri="{FF2B5EF4-FFF2-40B4-BE49-F238E27FC236}">
                <a16:creationId xmlns:a16="http://schemas.microsoft.com/office/drawing/2014/main" id="{E4AED8C0-CD76-E1CF-1488-4D427A0732D4}"/>
              </a:ext>
            </a:extLst>
          </p:cNvPr>
          <p:cNvSpPr/>
          <p:nvPr/>
        </p:nvSpPr>
        <p:spPr>
          <a:xfrm>
            <a:off x="8897524" y="3948840"/>
            <a:ext cx="511869" cy="1299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33D37BB-1D5A-56B2-C523-F5C16FCBB19C}"/>
              </a:ext>
            </a:extLst>
          </p:cNvPr>
          <p:cNvSpPr txBox="1"/>
          <p:nvPr/>
        </p:nvSpPr>
        <p:spPr>
          <a:xfrm>
            <a:off x="8404726" y="5295994"/>
            <a:ext cx="200933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300" b="1" dirty="0"/>
              <a:t>&lt; Elimination &gt;</a:t>
            </a:r>
            <a:endParaRPr kumimoji="1" lang="ko-Kore-KR" altLang="en-US" sz="2300" b="1" dirty="0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8D68633-8AE7-7F29-2C6C-75AA44A26723}"/>
              </a:ext>
            </a:extLst>
          </p:cNvPr>
          <p:cNvCxnSpPr>
            <a:cxnSpLocks/>
          </p:cNvCxnSpPr>
          <p:nvPr/>
        </p:nvCxnSpPr>
        <p:spPr>
          <a:xfrm>
            <a:off x="7134901" y="3299778"/>
            <a:ext cx="0" cy="184235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21F5AE5-F2A6-EC59-2A82-A74AE0254712}"/>
              </a:ext>
            </a:extLst>
          </p:cNvPr>
          <p:cNvCxnSpPr>
            <a:cxnSpLocks/>
          </p:cNvCxnSpPr>
          <p:nvPr/>
        </p:nvCxnSpPr>
        <p:spPr>
          <a:xfrm>
            <a:off x="7337869" y="3596147"/>
            <a:ext cx="0" cy="153523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FECCF06E-B377-791D-FD8E-88BED9D75303}"/>
              </a:ext>
            </a:extLst>
          </p:cNvPr>
          <p:cNvCxnSpPr>
            <a:cxnSpLocks/>
          </p:cNvCxnSpPr>
          <p:nvPr/>
        </p:nvCxnSpPr>
        <p:spPr>
          <a:xfrm>
            <a:off x="7533299" y="3865710"/>
            <a:ext cx="0" cy="127642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38C7472-48E5-8F48-991A-D316E80653B7}"/>
              </a:ext>
            </a:extLst>
          </p:cNvPr>
          <p:cNvCxnSpPr>
            <a:cxnSpLocks/>
          </p:cNvCxnSpPr>
          <p:nvPr/>
        </p:nvCxnSpPr>
        <p:spPr>
          <a:xfrm>
            <a:off x="7739488" y="4097432"/>
            <a:ext cx="0" cy="104470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4AE22733-3977-BCBB-2549-F82501679D75}"/>
              </a:ext>
            </a:extLst>
          </p:cNvPr>
          <p:cNvCxnSpPr>
            <a:cxnSpLocks/>
          </p:cNvCxnSpPr>
          <p:nvPr/>
        </p:nvCxnSpPr>
        <p:spPr>
          <a:xfrm>
            <a:off x="7945676" y="4357378"/>
            <a:ext cx="0" cy="78475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636D2071-1513-E34A-97F9-A04D5F1E05F9}"/>
              </a:ext>
            </a:extLst>
          </p:cNvPr>
          <p:cNvCxnSpPr>
            <a:cxnSpLocks/>
          </p:cNvCxnSpPr>
          <p:nvPr/>
        </p:nvCxnSpPr>
        <p:spPr>
          <a:xfrm>
            <a:off x="8151864" y="4591722"/>
            <a:ext cx="0" cy="55041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220004A-DDB2-51E0-1E55-87E306D4AE1F}"/>
              </a:ext>
            </a:extLst>
          </p:cNvPr>
          <p:cNvCxnSpPr>
            <a:cxnSpLocks/>
          </p:cNvCxnSpPr>
          <p:nvPr/>
        </p:nvCxnSpPr>
        <p:spPr>
          <a:xfrm>
            <a:off x="8347295" y="4847050"/>
            <a:ext cx="0" cy="2950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9A328177-1A23-85F3-142C-6FDB4060CDCE}"/>
              </a:ext>
            </a:extLst>
          </p:cNvPr>
          <p:cNvCxnSpPr>
            <a:cxnSpLocks/>
          </p:cNvCxnSpPr>
          <p:nvPr/>
        </p:nvCxnSpPr>
        <p:spPr>
          <a:xfrm flipH="1">
            <a:off x="1116794" y="3475736"/>
            <a:ext cx="161075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213CAA1E-6967-FA38-DF5A-4C39F0DFAA65}"/>
              </a:ext>
            </a:extLst>
          </p:cNvPr>
          <p:cNvCxnSpPr>
            <a:cxnSpLocks/>
          </p:cNvCxnSpPr>
          <p:nvPr/>
        </p:nvCxnSpPr>
        <p:spPr>
          <a:xfrm>
            <a:off x="1265321" y="3476750"/>
            <a:ext cx="0" cy="72871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E78A3B5B-2705-C55D-821B-D006F56DD11D}"/>
              </a:ext>
            </a:extLst>
          </p:cNvPr>
          <p:cNvCxnSpPr/>
          <p:nvPr/>
        </p:nvCxnSpPr>
        <p:spPr>
          <a:xfrm flipH="1">
            <a:off x="1324520" y="3712458"/>
            <a:ext cx="168993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865FF252-7601-C9C5-FDE4-CE0C9AA2BC0E}"/>
              </a:ext>
            </a:extLst>
          </p:cNvPr>
          <p:cNvCxnSpPr>
            <a:cxnSpLocks/>
          </p:cNvCxnSpPr>
          <p:nvPr/>
        </p:nvCxnSpPr>
        <p:spPr>
          <a:xfrm flipH="1">
            <a:off x="1474399" y="3724230"/>
            <a:ext cx="6566" cy="1010797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CE29EF5C-D41A-27A6-8B8B-6336F3925C6C}"/>
              </a:ext>
            </a:extLst>
          </p:cNvPr>
          <p:cNvCxnSpPr>
            <a:cxnSpLocks/>
          </p:cNvCxnSpPr>
          <p:nvPr/>
        </p:nvCxnSpPr>
        <p:spPr>
          <a:xfrm flipH="1">
            <a:off x="2254112" y="4697538"/>
            <a:ext cx="4103" cy="29140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F3D1ECE3-0553-D770-08B8-C7129B3FDA48}"/>
              </a:ext>
            </a:extLst>
          </p:cNvPr>
          <p:cNvCxnSpPr/>
          <p:nvPr/>
        </p:nvCxnSpPr>
        <p:spPr>
          <a:xfrm flipH="1">
            <a:off x="1722003" y="4218018"/>
            <a:ext cx="168993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직선 연결선[R] 106">
            <a:extLst>
              <a:ext uri="{FF2B5EF4-FFF2-40B4-BE49-F238E27FC236}">
                <a16:creationId xmlns:a16="http://schemas.microsoft.com/office/drawing/2014/main" id="{58EB7050-51EC-9167-D5CD-13CC94275742}"/>
              </a:ext>
            </a:extLst>
          </p:cNvPr>
          <p:cNvCxnSpPr>
            <a:cxnSpLocks/>
          </p:cNvCxnSpPr>
          <p:nvPr/>
        </p:nvCxnSpPr>
        <p:spPr>
          <a:xfrm flipH="1">
            <a:off x="1776364" y="4986949"/>
            <a:ext cx="10084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FD97A140-077C-2096-50A4-628C39E8BF4B}"/>
              </a:ext>
            </a:extLst>
          </p:cNvPr>
          <p:cNvCxnSpPr>
            <a:cxnSpLocks/>
          </p:cNvCxnSpPr>
          <p:nvPr/>
        </p:nvCxnSpPr>
        <p:spPr>
          <a:xfrm flipH="1">
            <a:off x="1369365" y="4741313"/>
            <a:ext cx="10084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연결선[R] 110">
            <a:extLst>
              <a:ext uri="{FF2B5EF4-FFF2-40B4-BE49-F238E27FC236}">
                <a16:creationId xmlns:a16="http://schemas.microsoft.com/office/drawing/2014/main" id="{F616F0F8-BD8A-E338-4491-1E2ADEED1146}"/>
              </a:ext>
            </a:extLst>
          </p:cNvPr>
          <p:cNvCxnSpPr>
            <a:cxnSpLocks/>
          </p:cNvCxnSpPr>
          <p:nvPr/>
        </p:nvCxnSpPr>
        <p:spPr>
          <a:xfrm flipH="1">
            <a:off x="1166762" y="4210569"/>
            <a:ext cx="10084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직선 연결선[R] 112">
            <a:extLst>
              <a:ext uri="{FF2B5EF4-FFF2-40B4-BE49-F238E27FC236}">
                <a16:creationId xmlns:a16="http://schemas.microsoft.com/office/drawing/2014/main" id="{A3A1139A-E629-FF8E-6888-2F1A40217C97}"/>
              </a:ext>
            </a:extLst>
          </p:cNvPr>
          <p:cNvCxnSpPr>
            <a:cxnSpLocks/>
          </p:cNvCxnSpPr>
          <p:nvPr/>
        </p:nvCxnSpPr>
        <p:spPr>
          <a:xfrm flipH="1">
            <a:off x="2163229" y="4986949"/>
            <a:ext cx="10084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52AD3606-F2D9-84F3-D044-2F6BD5D7083D}"/>
              </a:ext>
            </a:extLst>
          </p:cNvPr>
          <p:cNvCxnSpPr>
            <a:cxnSpLocks/>
          </p:cNvCxnSpPr>
          <p:nvPr/>
        </p:nvCxnSpPr>
        <p:spPr>
          <a:xfrm>
            <a:off x="1890996" y="4212909"/>
            <a:ext cx="0" cy="78424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3107BF2-5AC4-2B6B-C42A-BB8AC55BBBFC}"/>
              </a:ext>
            </a:extLst>
          </p:cNvPr>
          <p:cNvCxnSpPr/>
          <p:nvPr/>
        </p:nvCxnSpPr>
        <p:spPr>
          <a:xfrm flipH="1">
            <a:off x="2135211" y="4706407"/>
            <a:ext cx="126967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BC600EE6-FBD0-E9BD-ED09-2301E80D497C}"/>
              </a:ext>
            </a:extLst>
          </p:cNvPr>
          <p:cNvCxnSpPr>
            <a:cxnSpLocks/>
          </p:cNvCxnSpPr>
          <p:nvPr/>
        </p:nvCxnSpPr>
        <p:spPr>
          <a:xfrm>
            <a:off x="3888158" y="3229366"/>
            <a:ext cx="1533678" cy="183980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[R] 125">
            <a:extLst>
              <a:ext uri="{FF2B5EF4-FFF2-40B4-BE49-F238E27FC236}">
                <a16:creationId xmlns:a16="http://schemas.microsoft.com/office/drawing/2014/main" id="{D9E7EE6F-CB50-54DF-9296-BF3CF1227A59}"/>
              </a:ext>
            </a:extLst>
          </p:cNvPr>
          <p:cNvCxnSpPr>
            <a:cxnSpLocks/>
          </p:cNvCxnSpPr>
          <p:nvPr/>
        </p:nvCxnSpPr>
        <p:spPr>
          <a:xfrm flipH="1">
            <a:off x="6151774" y="2465020"/>
            <a:ext cx="28575" cy="3148324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슬라이드 번호 개체 틀 5">
            <a:extLst>
              <a:ext uri="{FF2B5EF4-FFF2-40B4-BE49-F238E27FC236}">
                <a16:creationId xmlns:a16="http://schemas.microsoft.com/office/drawing/2014/main" id="{FF55F531-B9FF-EF8A-F2FE-3989514AD77F}"/>
              </a:ext>
            </a:extLst>
          </p:cNvPr>
          <p:cNvSpPr txBox="1">
            <a:spLocks/>
          </p:cNvSpPr>
          <p:nvPr/>
        </p:nvSpPr>
        <p:spPr>
          <a:xfrm>
            <a:off x="11017827" y="6402954"/>
            <a:ext cx="371560" cy="365125"/>
          </a:xfrm>
          <a:prstGeom prst="rect">
            <a:avLst/>
          </a:prstGeom>
        </p:spPr>
        <p:txBody>
          <a:bodyPr/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852B28-D290-2A4B-A90A-47EAEF72A8E4}" type="slidenum">
              <a:rPr kumimoji="1" lang="ko-Kore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67</a:t>
            </a:fld>
            <a:endParaRPr kumimoji="1" lang="ko-Kore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아래쪽 화살표[D] 1">
            <a:extLst>
              <a:ext uri="{FF2B5EF4-FFF2-40B4-BE49-F238E27FC236}">
                <a16:creationId xmlns:a16="http://schemas.microsoft.com/office/drawing/2014/main" id="{02704EB7-7C02-4932-C8DE-BED2930998E5}"/>
              </a:ext>
            </a:extLst>
          </p:cNvPr>
          <p:cNvSpPr/>
          <p:nvPr/>
        </p:nvSpPr>
        <p:spPr>
          <a:xfrm>
            <a:off x="402711" y="3228287"/>
            <a:ext cx="192708" cy="192102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12DA1-2BD2-43CE-DF7A-CB13107A0734}"/>
              </a:ext>
            </a:extLst>
          </p:cNvPr>
          <p:cNvSpPr txBox="1"/>
          <p:nvPr/>
        </p:nvSpPr>
        <p:spPr>
          <a:xfrm>
            <a:off x="141744" y="2739225"/>
            <a:ext cx="675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</a:rPr>
              <a:t>Bad</a:t>
            </a:r>
            <a:endParaRPr kumimoji="1" lang="ko-Kore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89B42C-68A9-381C-34B0-2D2D106D715A}"/>
              </a:ext>
            </a:extLst>
          </p:cNvPr>
          <p:cNvSpPr txBox="1"/>
          <p:nvPr/>
        </p:nvSpPr>
        <p:spPr>
          <a:xfrm>
            <a:off x="1265321" y="2170179"/>
            <a:ext cx="875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solidFill>
                  <a:schemeClr val="accent1">
                    <a:lumMod val="75000"/>
                  </a:schemeClr>
                </a:solidFill>
              </a:rPr>
              <a:t>Good</a:t>
            </a:r>
            <a:endParaRPr kumimoji="1" lang="ko-Kore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B3DE18A-00A1-36BA-ACBF-9DD9ABD40919}"/>
              </a:ext>
            </a:extLst>
          </p:cNvPr>
          <p:cNvSpPr/>
          <p:nvPr/>
        </p:nvSpPr>
        <p:spPr>
          <a:xfrm>
            <a:off x="7282650" y="2551623"/>
            <a:ext cx="4054697" cy="2152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698623-D7B9-CA02-6A40-491AD533E768}"/>
              </a:ext>
            </a:extLst>
          </p:cNvPr>
          <p:cNvSpPr/>
          <p:nvPr/>
        </p:nvSpPr>
        <p:spPr>
          <a:xfrm>
            <a:off x="1075140" y="2563003"/>
            <a:ext cx="4054697" cy="2152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아래쪽 화살표[D] 5">
            <a:extLst>
              <a:ext uri="{FF2B5EF4-FFF2-40B4-BE49-F238E27FC236}">
                <a16:creationId xmlns:a16="http://schemas.microsoft.com/office/drawing/2014/main" id="{4AD4AE4B-72C0-18AB-DD57-FCF93E1DDB17}"/>
              </a:ext>
            </a:extLst>
          </p:cNvPr>
          <p:cNvSpPr/>
          <p:nvPr/>
        </p:nvSpPr>
        <p:spPr>
          <a:xfrm rot="16200000">
            <a:off x="1657065" y="1767591"/>
            <a:ext cx="199146" cy="1862543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25715FAA-1659-AF2F-8280-D0C4A22FD739}"/>
              </a:ext>
            </a:extLst>
          </p:cNvPr>
          <p:cNvSpPr/>
          <p:nvPr/>
        </p:nvSpPr>
        <p:spPr>
          <a:xfrm>
            <a:off x="6485057" y="3230068"/>
            <a:ext cx="192708" cy="192102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2D3212-BAE9-A94F-150C-17CDB4F50162}"/>
              </a:ext>
            </a:extLst>
          </p:cNvPr>
          <p:cNvSpPr txBox="1"/>
          <p:nvPr/>
        </p:nvSpPr>
        <p:spPr>
          <a:xfrm>
            <a:off x="6250985" y="2749971"/>
            <a:ext cx="675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</a:rPr>
              <a:t>Bad</a:t>
            </a:r>
            <a:endParaRPr kumimoji="1" lang="ko-Kore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88117C7-7688-D085-9669-E2B511936B45}"/>
              </a:ext>
            </a:extLst>
          </p:cNvPr>
          <p:cNvSpPr txBox="1"/>
          <p:nvPr/>
        </p:nvSpPr>
        <p:spPr>
          <a:xfrm>
            <a:off x="7347667" y="2180925"/>
            <a:ext cx="875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solidFill>
                  <a:schemeClr val="accent1">
                    <a:lumMod val="75000"/>
                  </a:schemeClr>
                </a:solidFill>
              </a:rPr>
              <a:t>Good</a:t>
            </a:r>
            <a:endParaRPr kumimoji="1" lang="ko-Kore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6" name="아래쪽 화살표[D] 55">
            <a:extLst>
              <a:ext uri="{FF2B5EF4-FFF2-40B4-BE49-F238E27FC236}">
                <a16:creationId xmlns:a16="http://schemas.microsoft.com/office/drawing/2014/main" id="{62B306E7-C7B3-3482-B406-B558AEB28FF2}"/>
              </a:ext>
            </a:extLst>
          </p:cNvPr>
          <p:cNvSpPr/>
          <p:nvPr/>
        </p:nvSpPr>
        <p:spPr>
          <a:xfrm rot="16200000">
            <a:off x="7739411" y="1778337"/>
            <a:ext cx="199146" cy="1862543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575551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BA29875-6073-73AB-69DF-952B0300B7FF}"/>
              </a:ext>
            </a:extLst>
          </p:cNvPr>
          <p:cNvSpPr txBox="1"/>
          <p:nvPr/>
        </p:nvSpPr>
        <p:spPr>
          <a:xfrm>
            <a:off x="22459" y="1094160"/>
            <a:ext cx="12192000" cy="749435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400" b="1" dirty="0"/>
              <a:t>Gauss-Jordan elimination </a:t>
            </a:r>
            <a:r>
              <a:rPr kumimoji="1" lang="ko-KR" altLang="en-US" sz="2400" b="1" dirty="0"/>
              <a:t>양자 회로 </a:t>
            </a:r>
            <a:r>
              <a:rPr kumimoji="1" lang="ko-Kore-KR" altLang="en-US" sz="2400" b="1" dirty="0"/>
              <a:t>병렬화</a:t>
            </a:r>
            <a:endParaRPr kumimoji="1" lang="en-US" altLang="ko-Kore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기존 구현 </a:t>
            </a:r>
            <a:r>
              <a:rPr kumimoji="1"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kumimoji="1"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kumimoji="1"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400" dirty="0"/>
          </a:p>
          <a:p>
            <a:endParaRPr kumimoji="1" lang="en-US" altLang="ko-Kore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2400" b="1" dirty="0"/>
          </a:p>
          <a:p>
            <a:pPr lvl="1"/>
            <a:endParaRPr kumimoji="1" lang="en-US" altLang="ko-Kore-KR" sz="2400" b="1" dirty="0"/>
          </a:p>
        </p:txBody>
      </p:sp>
      <p:sp>
        <p:nvSpPr>
          <p:cNvPr id="13" name="제목 3">
            <a:extLst>
              <a:ext uri="{FF2B5EF4-FFF2-40B4-BE49-F238E27FC236}">
                <a16:creationId xmlns:a16="http://schemas.microsoft.com/office/drawing/2014/main" id="{6F8BDEC6-00BD-23D0-D5BD-4C9F2CA3C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16456"/>
            <a:ext cx="11368160" cy="762163"/>
          </a:xfrm>
        </p:spPr>
        <p:txBody>
          <a:bodyPr/>
          <a:lstStyle/>
          <a:p>
            <a:r>
              <a:rPr lang="en-US" altLang="ko" b="1" dirty="0"/>
              <a:t>Gaussian Elimination</a:t>
            </a:r>
            <a:r>
              <a:rPr lang="en-US" altLang="ko-KR" b="1" dirty="0"/>
              <a:t>: Parallelization</a:t>
            </a:r>
            <a:endParaRPr lang="ko-Kore-KR" altLang="en-US" b="1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2243561-7D1A-DC6A-D2EB-FD538E0BF9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362875"/>
              </p:ext>
            </p:extLst>
          </p:nvPr>
        </p:nvGraphicFramePr>
        <p:xfrm>
          <a:off x="411919" y="2022404"/>
          <a:ext cx="1130618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277">
                  <a:extLst>
                    <a:ext uri="{9D8B030D-6E8A-4147-A177-3AD203B41FA5}">
                      <a16:colId xmlns:a16="http://schemas.microsoft.com/office/drawing/2014/main" val="2960314680"/>
                    </a:ext>
                  </a:extLst>
                </a:gridCol>
                <a:gridCol w="1503873">
                  <a:extLst>
                    <a:ext uri="{9D8B030D-6E8A-4147-A177-3AD203B41FA5}">
                      <a16:colId xmlns:a16="http://schemas.microsoft.com/office/drawing/2014/main" val="120991763"/>
                    </a:ext>
                  </a:extLst>
                </a:gridCol>
                <a:gridCol w="1114449">
                  <a:extLst>
                    <a:ext uri="{9D8B030D-6E8A-4147-A177-3AD203B41FA5}">
                      <a16:colId xmlns:a16="http://schemas.microsoft.com/office/drawing/2014/main" val="3374579767"/>
                    </a:ext>
                  </a:extLst>
                </a:gridCol>
                <a:gridCol w="931908">
                  <a:extLst>
                    <a:ext uri="{9D8B030D-6E8A-4147-A177-3AD203B41FA5}">
                      <a16:colId xmlns:a16="http://schemas.microsoft.com/office/drawing/2014/main" val="761767930"/>
                    </a:ext>
                  </a:extLst>
                </a:gridCol>
                <a:gridCol w="1217599">
                  <a:extLst>
                    <a:ext uri="{9D8B030D-6E8A-4147-A177-3AD203B41FA5}">
                      <a16:colId xmlns:a16="http://schemas.microsoft.com/office/drawing/2014/main" val="3477819340"/>
                    </a:ext>
                  </a:extLst>
                </a:gridCol>
                <a:gridCol w="1217599">
                  <a:extLst>
                    <a:ext uri="{9D8B030D-6E8A-4147-A177-3AD203B41FA5}">
                      <a16:colId xmlns:a16="http://schemas.microsoft.com/office/drawing/2014/main" val="3624024535"/>
                    </a:ext>
                  </a:extLst>
                </a:gridCol>
                <a:gridCol w="1014366">
                  <a:extLst>
                    <a:ext uri="{9D8B030D-6E8A-4147-A177-3AD203B41FA5}">
                      <a16:colId xmlns:a16="http://schemas.microsoft.com/office/drawing/2014/main" val="2683389931"/>
                    </a:ext>
                  </a:extLst>
                </a:gridCol>
                <a:gridCol w="2093751">
                  <a:extLst>
                    <a:ext uri="{9D8B030D-6E8A-4147-A177-3AD203B41FA5}">
                      <a16:colId xmlns:a16="http://schemas.microsoft.com/office/drawing/2014/main" val="3617357159"/>
                    </a:ext>
                  </a:extLst>
                </a:gridCol>
                <a:gridCol w="1238361">
                  <a:extLst>
                    <a:ext uri="{9D8B030D-6E8A-4147-A177-3AD203B41FA5}">
                      <a16:colId xmlns:a16="http://schemas.microsoft.com/office/drawing/2014/main" val="1741509662"/>
                    </a:ext>
                  </a:extLst>
                </a:gridCol>
              </a:tblGrid>
              <a:tr h="19413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/>
                        <a:t>Matrix size</a:t>
                      </a:r>
                      <a:endParaRPr lang="ko-Kore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Method</a:t>
                      </a:r>
                      <a:endParaRPr lang="ko-Kore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Qubits</a:t>
                      </a:r>
                      <a:endParaRPr lang="ko-Kore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X</a:t>
                      </a:r>
                      <a:endParaRPr lang="ko-Kore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CX (CNOT)</a:t>
                      </a:r>
                      <a:endParaRPr lang="ko-Kore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CCX </a:t>
                      </a:r>
                      <a:r>
                        <a:rPr lang="en-US" altLang="ko-KR" sz="1600" dirty="0"/>
                        <a:t>(Toffoli)</a:t>
                      </a:r>
                      <a:endParaRPr lang="ko-Kore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CCCX</a:t>
                      </a:r>
                      <a:endParaRPr lang="ko-Kore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/>
                        <a:t>Multi-Controlled Swap</a:t>
                      </a:r>
                      <a:endParaRPr lang="ko-Kore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Depth</a:t>
                      </a:r>
                      <a:endParaRPr lang="ko-Kore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7084367"/>
                  </a:ext>
                </a:extLst>
              </a:tr>
              <a:tr h="19413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32 x 32</a:t>
                      </a:r>
                      <a:endParaRPr lang="ko-Kore-KR" altLang="en-US" sz="1600" dirty="0"/>
                    </a:p>
                  </a:txBody>
                  <a:tcPr marL="100584" marR="1005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Gauss-Jordan Elimination</a:t>
                      </a:r>
                      <a:endParaRPr lang="ko-Kore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dirty="0"/>
                        <a:t>1,</a:t>
                      </a:r>
                      <a:r>
                        <a:rPr lang="en-US" altLang="ko-KR" sz="1600" dirty="0"/>
                        <a:t>120</a:t>
                      </a:r>
                      <a:endParaRPr lang="ko-Kore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9</a:t>
                      </a:r>
                      <a:r>
                        <a:rPr lang="en-US" altLang="ko-KR" sz="1600" dirty="0"/>
                        <a:t>92</a:t>
                      </a:r>
                      <a:endParaRPr lang="ko-Kore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/>
                        <a:t>1</a:t>
                      </a:r>
                      <a:r>
                        <a:rPr lang="en-US" altLang="ko-KR" sz="1600"/>
                        <a:t>,054</a:t>
                      </a:r>
                      <a:endParaRPr lang="ko-Kore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dirty="0"/>
                        <a:t>6</a:t>
                      </a:r>
                      <a:r>
                        <a:rPr lang="en-US" altLang="ko-KR" sz="1600" dirty="0"/>
                        <a:t>,448</a:t>
                      </a:r>
                      <a:endParaRPr lang="ko-Kore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/>
                        <a:t>1</a:t>
                      </a:r>
                      <a:r>
                        <a:rPr lang="en-US" altLang="ko-KR" sz="1600"/>
                        <a:t>33,672</a:t>
                      </a:r>
                      <a:endParaRPr lang="ko-Kore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2</a:t>
                      </a:r>
                      <a:r>
                        <a:rPr lang="en-US" altLang="ko-KR" sz="1600" dirty="0"/>
                        <a:t>44,035</a:t>
                      </a:r>
                      <a:endParaRPr lang="ko-Kore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288,238</a:t>
                      </a:r>
                      <a:endParaRPr lang="en-US" altLang="ko-Kore-K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291469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B688D37-E925-76C0-A870-044FA8249E36}"/>
              </a:ext>
            </a:extLst>
          </p:cNvPr>
          <p:cNvSpPr txBox="1"/>
          <p:nvPr/>
        </p:nvSpPr>
        <p:spPr>
          <a:xfrm>
            <a:off x="22459" y="6611779"/>
            <a:ext cx="65970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[</a:t>
            </a:r>
            <a:r>
              <a:rPr lang="ko-KR" altLang="en-US" sz="10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*</a:t>
            </a:r>
            <a:r>
              <a:rPr lang="en-US" altLang="ko-KR" sz="10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]</a:t>
            </a:r>
            <a:r>
              <a:rPr lang="ko-KR" altLang="en-US" sz="10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</a:t>
            </a:r>
            <a:r>
              <a:rPr lang="en" altLang="ko-Kore-KR" sz="10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K. Jang, H. Kim, H. </a:t>
            </a:r>
            <a:r>
              <a:rPr lang="en" altLang="ko-Kore-KR" sz="1000" b="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Seo</a:t>
            </a:r>
            <a:r>
              <a:rPr lang="en" altLang="ko-Kore-KR" sz="10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, “Quantum Gauss-Jordan Elimination for Code in Quantum”, Platocon’22, 2022.</a:t>
            </a:r>
            <a:endParaRPr lang="ko-Kore-KR" altLang="en-US" sz="1000"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1F5B2A85-521D-97FA-BCFF-48F373EDAEFE}"/>
              </a:ext>
            </a:extLst>
          </p:cNvPr>
          <p:cNvSpPr txBox="1">
            <a:spLocks/>
          </p:cNvSpPr>
          <p:nvPr/>
        </p:nvSpPr>
        <p:spPr>
          <a:xfrm>
            <a:off x="11017827" y="6402954"/>
            <a:ext cx="371560" cy="365125"/>
          </a:xfrm>
          <a:prstGeom prst="rect">
            <a:avLst/>
          </a:prstGeom>
        </p:spPr>
        <p:txBody>
          <a:bodyPr/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852B28-D290-2A4B-A90A-47EAEF72A8E4}" type="slidenum">
              <a:rPr kumimoji="1" lang="ko-Kore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68</a:t>
            </a:fld>
            <a:endParaRPr kumimoji="1" lang="ko-Kore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A3480D8-0820-1EA8-63D5-7EE78D925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998581"/>
              </p:ext>
            </p:extLst>
          </p:nvPr>
        </p:nvGraphicFramePr>
        <p:xfrm>
          <a:off x="411920" y="4280942"/>
          <a:ext cx="9252034" cy="16106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071">
                  <a:extLst>
                    <a:ext uri="{9D8B030D-6E8A-4147-A177-3AD203B41FA5}">
                      <a16:colId xmlns:a16="http://schemas.microsoft.com/office/drawing/2014/main" val="2960314680"/>
                    </a:ext>
                  </a:extLst>
                </a:gridCol>
                <a:gridCol w="1693413">
                  <a:extLst>
                    <a:ext uri="{9D8B030D-6E8A-4147-A177-3AD203B41FA5}">
                      <a16:colId xmlns:a16="http://schemas.microsoft.com/office/drawing/2014/main" val="120991763"/>
                    </a:ext>
                  </a:extLst>
                </a:gridCol>
                <a:gridCol w="1602493">
                  <a:extLst>
                    <a:ext uri="{9D8B030D-6E8A-4147-A177-3AD203B41FA5}">
                      <a16:colId xmlns:a16="http://schemas.microsoft.com/office/drawing/2014/main" val="3447334528"/>
                    </a:ext>
                  </a:extLst>
                </a:gridCol>
                <a:gridCol w="1254908">
                  <a:extLst>
                    <a:ext uri="{9D8B030D-6E8A-4147-A177-3AD203B41FA5}">
                      <a16:colId xmlns:a16="http://schemas.microsoft.com/office/drawing/2014/main" val="3374579767"/>
                    </a:ext>
                  </a:extLst>
                </a:gridCol>
                <a:gridCol w="1049361">
                  <a:extLst>
                    <a:ext uri="{9D8B030D-6E8A-4147-A177-3AD203B41FA5}">
                      <a16:colId xmlns:a16="http://schemas.microsoft.com/office/drawing/2014/main" val="761767930"/>
                    </a:ext>
                  </a:extLst>
                </a:gridCol>
                <a:gridCol w="1371059">
                  <a:extLst>
                    <a:ext uri="{9D8B030D-6E8A-4147-A177-3AD203B41FA5}">
                      <a16:colId xmlns:a16="http://schemas.microsoft.com/office/drawing/2014/main" val="3477819340"/>
                    </a:ext>
                  </a:extLst>
                </a:gridCol>
                <a:gridCol w="1183729">
                  <a:extLst>
                    <a:ext uri="{9D8B030D-6E8A-4147-A177-3AD203B41FA5}">
                      <a16:colId xmlns:a16="http://schemas.microsoft.com/office/drawing/2014/main" val="1741509662"/>
                    </a:ext>
                  </a:extLst>
                </a:gridCol>
              </a:tblGrid>
              <a:tr h="45242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/>
                        <a:t>Matrix size</a:t>
                      </a:r>
                      <a:endParaRPr lang="ko-Kore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Method</a:t>
                      </a:r>
                      <a:endParaRPr lang="ko-Kore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Source</a:t>
                      </a:r>
                      <a:endParaRPr lang="ko-Kore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Qubits</a:t>
                      </a:r>
                      <a:endParaRPr lang="ko-Kore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Clifford</a:t>
                      </a:r>
                      <a:endParaRPr lang="ko-Kore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T</a:t>
                      </a:r>
                      <a:endParaRPr lang="ko-Kore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Full depth</a:t>
                      </a:r>
                      <a:endParaRPr lang="ko-Kore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7084367"/>
                  </a:ext>
                </a:extLst>
              </a:tr>
              <a:tr h="57912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32 x 32</a:t>
                      </a:r>
                    </a:p>
                  </a:txBody>
                  <a:tcPr marL="100584" marR="100584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Gauss-Jordan Elimination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dirty="0">
                          <a:latin typeface="+mn-lt"/>
                        </a:rPr>
                        <a:t>신규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1,584</a:t>
                      </a:r>
                      <a:endParaRPr lang="ko-Kore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205,933</a:t>
                      </a:r>
                      <a:endParaRPr lang="ko-Kore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159,712</a:t>
                      </a:r>
                      <a:endParaRPr lang="ko-Kore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10,339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93770"/>
                  </a:ext>
                </a:extLst>
              </a:tr>
              <a:tr h="57912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100584" marR="100584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1" dirty="0">
                          <a:latin typeface="+mn-lt"/>
                        </a:rPr>
                        <a:t>신규 </a:t>
                      </a:r>
                      <a:r>
                        <a:rPr lang="en-US" altLang="ko-KR" sz="1600" b="1" dirty="0">
                          <a:latin typeface="+mn-lt"/>
                        </a:rPr>
                        <a:t>+ </a:t>
                      </a:r>
                      <a:r>
                        <a:rPr lang="ko-KR" altLang="en-US" sz="1600" b="1" dirty="0">
                          <a:latin typeface="+mn-lt"/>
                        </a:rPr>
                        <a:t>병렬화</a:t>
                      </a:r>
                      <a:endParaRPr lang="ko-Kore-KR" altLang="en-US" sz="16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dirty="0"/>
                        <a:t>2,110</a:t>
                      </a:r>
                      <a:endParaRPr lang="ko-Kore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249,550</a:t>
                      </a:r>
                      <a:endParaRPr lang="ko-Kore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159,712</a:t>
                      </a:r>
                      <a:endParaRPr lang="ko-Kore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6,144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000575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C403E27-B1E7-FFC0-AA38-DFCC6432EE1D}"/>
              </a:ext>
            </a:extLst>
          </p:cNvPr>
          <p:cNvSpPr txBox="1"/>
          <p:nvPr/>
        </p:nvSpPr>
        <p:spPr>
          <a:xfrm>
            <a:off x="22458" y="3491753"/>
            <a:ext cx="102959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b="1" dirty="0"/>
              <a:t>신규 구현</a:t>
            </a:r>
            <a:r>
              <a:rPr kumimoji="1" lang="en-US" altLang="ko-KR" sz="2000" b="1" dirty="0"/>
              <a:t>:</a:t>
            </a:r>
            <a:r>
              <a:rPr kumimoji="1" lang="ko-KR" altLang="en-US" sz="2000" b="1" dirty="0"/>
              <a:t> </a:t>
            </a:r>
            <a:r>
              <a:rPr kumimoji="1"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회로 복잡도 및 </a:t>
            </a:r>
            <a:r>
              <a:rPr kumimoji="1" lang="en-US" altLang="ko-KR" sz="2000" b="1" dirty="0">
                <a:solidFill>
                  <a:schemeClr val="accent1">
                    <a:lumMod val="75000"/>
                  </a:schemeClr>
                </a:solidFill>
              </a:rPr>
              <a:t>Depth </a:t>
            </a:r>
            <a:r>
              <a:rPr kumimoji="1"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대폭 감소 </a:t>
            </a:r>
            <a:endParaRPr kumimoji="1" lang="en-US" altLang="ko-KR" sz="2000" b="1" dirty="0">
              <a:solidFill>
                <a:schemeClr val="accent1">
                  <a:lumMod val="75000"/>
                </a:schemeClr>
              </a:solidFill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sz="2000" b="1" dirty="0">
                <a:sym typeface="Wingdings" pitchFamily="2" charset="2"/>
              </a:rPr>
              <a:t>병렬화를 통한 </a:t>
            </a:r>
            <a:r>
              <a:rPr kumimoji="1" lang="en-US" altLang="ko-KR" sz="2000" b="1" dirty="0">
                <a:sym typeface="Wingdings" pitchFamily="2" charset="2"/>
              </a:rPr>
              <a:t>2</a:t>
            </a:r>
            <a:r>
              <a:rPr kumimoji="1" lang="ko-KR" altLang="en-US" sz="2000" b="1" dirty="0">
                <a:sym typeface="Wingdings" pitchFamily="2" charset="2"/>
              </a:rPr>
              <a:t>차 개선</a:t>
            </a:r>
            <a:endParaRPr kumimoji="1" lang="en-US" altLang="ko-Kore-KR" sz="2000" b="1" dirty="0"/>
          </a:p>
        </p:txBody>
      </p:sp>
    </p:spTree>
    <p:extLst>
      <p:ext uri="{BB962C8B-B14F-4D97-AF65-F5344CB8AC3E}">
        <p14:creationId xmlns:p14="http://schemas.microsoft.com/office/powerpoint/2010/main" val="2426935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altLang="ko" b="1" dirty="0"/>
              <a:t>Quantum Information Set Decoding (QISD): Weight check</a:t>
            </a:r>
            <a:endParaRPr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Google Shape;214;p3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-59331" y="1144952"/>
                <a:ext cx="11839451" cy="38444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685800" lvl="1" indent="-266700">
                  <a:lnSpc>
                    <a:spcPct val="100000"/>
                  </a:lnSpc>
                  <a:spcBef>
                    <a:spcPts val="0"/>
                  </a:spcBef>
                  <a:buSzPts val="2400"/>
                </a:pPr>
                <a:r>
                  <a:rPr lang="en-US" altLang="ko" sz="2200" dirty="0"/>
                  <a:t>Gaussian Elimination</a:t>
                </a:r>
                <a:r>
                  <a:rPr lang="ko-KR" altLang="en-US" sz="2200" dirty="0" err="1"/>
                  <a:t>으로</a:t>
                </a:r>
                <a:r>
                  <a:rPr lang="ko-KR" altLang="en-US" sz="2200" dirty="0"/>
                  <a:t> 생성한</a:t>
                </a:r>
                <a:r>
                  <a:rPr lang="ko" altLang="en-US" sz="2200" dirty="0"/>
                  <a:t> </a:t>
                </a:r>
                <a:r>
                  <a:rPr lang="en-US" altLang="ko" sz="2200" dirty="0"/>
                  <a:t>Information set (inverse)</a:t>
                </a:r>
                <a:r>
                  <a:rPr lang="ko" altLang="en-US" sz="2200" dirty="0"/>
                  <a:t>를 암호문에</a:t>
                </a:r>
                <a:r>
                  <a:rPr lang="ko-KR" altLang="en-US" sz="2200" dirty="0"/>
                  <a:t> </a:t>
                </a:r>
                <a:r>
                  <a:rPr lang="ko" altLang="en-US" sz="2200" dirty="0"/>
                  <a:t>곱셈</a:t>
                </a:r>
                <a:endParaRPr lang="en-US" altLang="ko" sz="2200" dirty="0"/>
              </a:p>
              <a:p>
                <a:pPr marL="1143000" lvl="2" indent="-266700">
                  <a:lnSpc>
                    <a:spcPct val="100000"/>
                  </a:lnSpc>
                  <a:spcBef>
                    <a:spcPts val="0"/>
                  </a:spcBef>
                  <a:buSzPts val="2400"/>
                </a:pPr>
                <a:r>
                  <a:rPr lang="ko" altLang="en-US" sz="2100" dirty="0"/>
                  <a:t>생성된</a:t>
                </a:r>
                <a:r>
                  <a:rPr lang="ko-KR" altLang="en-US" sz="2100" dirty="0"/>
                  <a:t> 벡터의</a:t>
                </a:r>
                <a:r>
                  <a:rPr lang="en-US" altLang="ko" sz="2100" dirty="0"/>
                  <a:t> </a:t>
                </a:r>
                <a:r>
                  <a:rPr lang="en-US" altLang="ko-KR" sz="2100" b="1" dirty="0">
                    <a:solidFill>
                      <a:srgbClr val="C00000"/>
                    </a:solidFill>
                  </a:rPr>
                  <a:t>Weight (low)</a:t>
                </a:r>
                <a:r>
                  <a:rPr lang="ko-KR" altLang="en-US" sz="2100" b="1" dirty="0">
                    <a:solidFill>
                      <a:srgbClr val="C00000"/>
                    </a:solidFill>
                  </a:rPr>
                  <a:t>가 조건과 일치하는 경우</a:t>
                </a:r>
                <a:r>
                  <a:rPr lang="ko-KR" altLang="en-US" sz="2100" dirty="0"/>
                  <a:t> </a:t>
                </a:r>
                <a:r>
                  <a:rPr lang="en-US" altLang="ko-KR" sz="2100" dirty="0"/>
                  <a:t>Grover Oracle</a:t>
                </a:r>
                <a:r>
                  <a:rPr lang="ko-KR" altLang="en-US" sz="2100" dirty="0"/>
                  <a:t>은</a:t>
                </a:r>
                <a:r>
                  <a:rPr lang="ko-KR" altLang="en-US" sz="2100" b="1" dirty="0"/>
                  <a:t> </a:t>
                </a:r>
                <a:r>
                  <a:rPr lang="ko-KR" altLang="en-US" sz="2100" dirty="0"/>
                  <a:t>해당 </a:t>
                </a:r>
                <a:r>
                  <a:rPr lang="en-US" altLang="ko-KR" sz="2100" dirty="0"/>
                  <a:t>Information set</a:t>
                </a:r>
                <a:r>
                  <a:rPr lang="ko-KR" altLang="en-US" sz="2100" dirty="0"/>
                  <a:t>을</a:t>
                </a:r>
                <a:r>
                  <a:rPr lang="en-US" altLang="ko-KR" sz="2100" dirty="0"/>
                  <a:t> </a:t>
                </a:r>
                <a:r>
                  <a:rPr lang="ko-KR" altLang="en-US" sz="2100" dirty="0"/>
                  <a:t>구성한 벡터 </a:t>
                </a:r>
                <a:r>
                  <a:rPr lang="en-US" altLang="ko-Kore-KR" sz="2100" dirty="0">
                    <a:solidFill>
                      <a:schemeClr val="tx1"/>
                    </a:solidFill>
                    <a:sym typeface="Wingdings" pitchFamily="2" charset="2"/>
                  </a:rPr>
                  <a:t>I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altLang="ko-Kore-KR" sz="2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ore-KR" sz="2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SupPr>
                          <m:e>
                            <m:r>
                              <a:rPr lang="en-US" altLang="ko-Kore-KR" sz="2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ore-KR" sz="2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  <m:r>
                              <a:rPr lang="en-US" altLang="ko-Kore-KR" sz="2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−</m:t>
                            </m:r>
                            <m:r>
                              <a:rPr lang="en-US" altLang="ko-Kore-KR" sz="2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ko-Kore-KR" sz="2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sup>
                        </m:sSubSup>
                      </m:e>
                    </m:d>
                    <m:r>
                      <a:rPr lang="en-US" altLang="ko-Kore-KR" sz="2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ko-KR" altLang="en-US" sz="2100" dirty="0"/>
                  <a:t>를 솔루션으로 반환</a:t>
                </a:r>
                <a:endParaRPr lang="en-US" altLang="ko" sz="2100" dirty="0"/>
              </a:p>
            </p:txBody>
          </p:sp>
        </mc:Choice>
        <mc:Fallback xmlns="">
          <p:sp>
            <p:nvSpPr>
              <p:cNvPr id="214" name="Google Shape;214;p3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-59331" y="1144952"/>
                <a:ext cx="11839451" cy="3844419"/>
              </a:xfrm>
              <a:prstGeom prst="rect">
                <a:avLst/>
              </a:prstGeom>
              <a:blipFill>
                <a:blip r:embed="rId3"/>
                <a:stretch>
                  <a:fillRect t="-16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B42BAA-138A-4FA3-A93B-86DFA23DC2D6}"/>
                  </a:ext>
                </a:extLst>
              </p:cNvPr>
              <p:cNvSpPr txBox="1"/>
              <p:nvPr/>
            </p:nvSpPr>
            <p:spPr>
              <a:xfrm>
                <a:off x="7985867" y="3600739"/>
                <a:ext cx="4460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×</m:t>
                      </m:r>
                    </m:oMath>
                  </m:oMathPara>
                </a14:m>
                <a:endParaRPr lang="ko-Kore-KR" alt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B42BAA-138A-4FA3-A93B-86DFA23DC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5867" y="3600739"/>
                <a:ext cx="44605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양쪽 대괄호 13">
            <a:extLst>
              <a:ext uri="{FF2B5EF4-FFF2-40B4-BE49-F238E27FC236}">
                <a16:creationId xmlns:a16="http://schemas.microsoft.com/office/drawing/2014/main" id="{80DE46D8-7F48-D0F0-75DE-485AE4A832EE}"/>
              </a:ext>
            </a:extLst>
          </p:cNvPr>
          <p:cNvSpPr/>
          <p:nvPr/>
        </p:nvSpPr>
        <p:spPr>
          <a:xfrm>
            <a:off x="8539240" y="2343045"/>
            <a:ext cx="446050" cy="3154028"/>
          </a:xfrm>
          <a:prstGeom prst="bracketPair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6C7643-0AB4-757B-F609-414FDAE6EB7C}"/>
                  </a:ext>
                </a:extLst>
              </p:cNvPr>
              <p:cNvSpPr txBox="1"/>
              <p:nvPr/>
            </p:nvSpPr>
            <p:spPr>
              <a:xfrm>
                <a:off x="5472731" y="3525683"/>
                <a:ext cx="6556916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ko-Kore-KR" altLang="en-US" sz="250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6C7643-0AB4-757B-F609-414FDAE6E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731" y="3525683"/>
                <a:ext cx="6556916" cy="477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그룹 21">
            <a:extLst>
              <a:ext uri="{FF2B5EF4-FFF2-40B4-BE49-F238E27FC236}">
                <a16:creationId xmlns:a16="http://schemas.microsoft.com/office/drawing/2014/main" id="{08AD7646-E9D7-0159-D03E-2C0E1552F7B6}"/>
              </a:ext>
            </a:extLst>
          </p:cNvPr>
          <p:cNvGrpSpPr/>
          <p:nvPr/>
        </p:nvGrpSpPr>
        <p:grpSpPr>
          <a:xfrm>
            <a:off x="275130" y="2648926"/>
            <a:ext cx="4468839" cy="2472739"/>
            <a:chOff x="411920" y="2973567"/>
            <a:chExt cx="6433599" cy="3559899"/>
          </a:xfrm>
        </p:grpSpPr>
        <p:pic>
          <p:nvPicPr>
            <p:cNvPr id="216" name="Google Shape;216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11920" y="2973567"/>
              <a:ext cx="6433599" cy="3083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56532CE-F823-CBAA-2679-30DFDA24DB89}"/>
                </a:ext>
              </a:extLst>
            </p:cNvPr>
            <p:cNvSpPr txBox="1"/>
            <p:nvPr/>
          </p:nvSpPr>
          <p:spPr>
            <a:xfrm>
              <a:off x="3256901" y="6001754"/>
              <a:ext cx="2743996" cy="531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b="1">
                  <a:solidFill>
                    <a:schemeClr val="accent1">
                      <a:lumMod val="75000"/>
                    </a:schemeClr>
                  </a:solidFill>
                </a:rPr>
                <a:t>Information set</a:t>
              </a:r>
              <a:endParaRPr kumimoji="1" lang="ko-Kore-KR" altLang="en-US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D90BBB5C-3AF3-DB4A-9D18-D1F02DFD1872}"/>
                </a:ext>
              </a:extLst>
            </p:cNvPr>
            <p:cNvSpPr/>
            <p:nvPr/>
          </p:nvSpPr>
          <p:spPr>
            <a:xfrm>
              <a:off x="3155795" y="3342276"/>
              <a:ext cx="2743997" cy="2567870"/>
            </a:xfrm>
            <a:prstGeom prst="roundRect">
              <a:avLst/>
            </a:prstGeom>
            <a:noFill/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7C3A82-1403-8B25-6625-5F5802A162B5}"/>
                  </a:ext>
                </a:extLst>
              </p:cNvPr>
              <p:cNvSpPr txBox="1"/>
              <p:nvPr/>
            </p:nvSpPr>
            <p:spPr>
              <a:xfrm>
                <a:off x="8985290" y="3515771"/>
                <a:ext cx="495649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ko-Kore-KR" altLang="en-US" sz="25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7C3A82-1403-8B25-6625-5F5802A16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5290" y="3515771"/>
                <a:ext cx="495649" cy="4770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양쪽 대괄호 20">
            <a:extLst>
              <a:ext uri="{FF2B5EF4-FFF2-40B4-BE49-F238E27FC236}">
                <a16:creationId xmlns:a16="http://schemas.microsoft.com/office/drawing/2014/main" id="{ED32A6F5-54D8-1C5C-376B-E62BD46136FD}"/>
              </a:ext>
            </a:extLst>
          </p:cNvPr>
          <p:cNvSpPr/>
          <p:nvPr/>
        </p:nvSpPr>
        <p:spPr>
          <a:xfrm>
            <a:off x="9630553" y="3608360"/>
            <a:ext cx="1998799" cy="311699"/>
          </a:xfrm>
          <a:prstGeom prst="bracketPair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575B91CC-CB7D-161A-FC99-0BF6CFA85F40}"/>
              </a:ext>
            </a:extLst>
          </p:cNvPr>
          <p:cNvSpPr/>
          <p:nvPr/>
        </p:nvSpPr>
        <p:spPr>
          <a:xfrm>
            <a:off x="5905195" y="2837481"/>
            <a:ext cx="1906006" cy="1783666"/>
          </a:xfrm>
          <a:prstGeom prst="round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15F8AF-0653-3454-381E-4ACEC25C3B58}"/>
              </a:ext>
            </a:extLst>
          </p:cNvPr>
          <p:cNvSpPr txBox="1"/>
          <p:nvPr/>
        </p:nvSpPr>
        <p:spPr>
          <a:xfrm>
            <a:off x="5629573" y="4699564"/>
            <a:ext cx="3458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>
                <a:solidFill>
                  <a:schemeClr val="accent1">
                    <a:lumMod val="75000"/>
                  </a:schemeClr>
                </a:solidFill>
              </a:rPr>
              <a:t>Information set (inverse)</a:t>
            </a:r>
            <a:endParaRPr kumimoji="1" lang="ko-Kore-KR" alt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207E07-F413-CB8E-A432-330F4A98C714}"/>
                  </a:ext>
                </a:extLst>
              </p:cNvPr>
              <p:cNvSpPr txBox="1"/>
              <p:nvPr/>
            </p:nvSpPr>
            <p:spPr>
              <a:xfrm>
                <a:off x="7632999" y="2605608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kumimoji="1" lang="ko-Kore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207E07-F413-CB8E-A432-330F4A98C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999" y="2605608"/>
                <a:ext cx="53893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위쪽 화살표[U] 6">
            <a:extLst>
              <a:ext uri="{FF2B5EF4-FFF2-40B4-BE49-F238E27FC236}">
                <a16:creationId xmlns:a16="http://schemas.microsoft.com/office/drawing/2014/main" id="{EFF4F582-088F-D82E-331E-A540C4FDDA50}"/>
              </a:ext>
            </a:extLst>
          </p:cNvPr>
          <p:cNvSpPr/>
          <p:nvPr/>
        </p:nvSpPr>
        <p:spPr>
          <a:xfrm rot="5400000">
            <a:off x="5195928" y="3590283"/>
            <a:ext cx="161273" cy="638859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511AD3-8A20-02FE-3CA7-9A8EBCCD55AE}"/>
              </a:ext>
            </a:extLst>
          </p:cNvPr>
          <p:cNvSpPr txBox="1"/>
          <p:nvPr/>
        </p:nvSpPr>
        <p:spPr>
          <a:xfrm>
            <a:off x="4647921" y="3115992"/>
            <a:ext cx="1270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/>
              <a:t>Gaussian</a:t>
            </a:r>
          </a:p>
          <a:p>
            <a:pPr algn="ctr"/>
            <a:r>
              <a:rPr kumimoji="1" lang="en-US" altLang="ko-Kore-KR" b="1" dirty="0"/>
              <a:t>Elimination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D83335-E178-0BB4-5C19-7BDEF572D9DA}"/>
              </a:ext>
            </a:extLst>
          </p:cNvPr>
          <p:cNvSpPr txBox="1"/>
          <p:nvPr/>
        </p:nvSpPr>
        <p:spPr>
          <a:xfrm>
            <a:off x="9818454" y="4013127"/>
            <a:ext cx="1535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>
                <a:solidFill>
                  <a:srgbClr val="C00000"/>
                </a:solidFill>
              </a:rPr>
              <a:t>Weight Check</a:t>
            </a:r>
          </a:p>
          <a:p>
            <a:pPr algn="ctr"/>
            <a:r>
              <a:rPr kumimoji="1" lang="en-US" altLang="ko-KR" b="1">
                <a:solidFill>
                  <a:srgbClr val="C00000"/>
                </a:solidFill>
              </a:rPr>
              <a:t>(</a:t>
            </a:r>
            <a:r>
              <a:rPr kumimoji="1" lang="ko-KR" altLang="en-US" b="1">
                <a:solidFill>
                  <a:srgbClr val="C00000"/>
                </a:solidFill>
              </a:rPr>
              <a:t>덧셈 기반</a:t>
            </a:r>
            <a:r>
              <a:rPr kumimoji="1" lang="en-US" altLang="ko-KR" b="1">
                <a:solidFill>
                  <a:srgbClr val="C00000"/>
                </a:solidFill>
              </a:rPr>
              <a:t>)</a:t>
            </a:r>
            <a:endParaRPr kumimoji="1" lang="en-US" altLang="ko-Kore-KR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3F539F-99D2-88D9-6D8C-36E291549271}"/>
                  </a:ext>
                </a:extLst>
              </p:cNvPr>
              <p:cNvSpPr txBox="1"/>
              <p:nvPr/>
            </p:nvSpPr>
            <p:spPr>
              <a:xfrm>
                <a:off x="7343191" y="3477299"/>
                <a:ext cx="6486524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ko-Kore-KR" altLang="en-US" sz="3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3F539F-99D2-88D9-6D8C-36E291549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191" y="3477299"/>
                <a:ext cx="6486524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9BE09B84-997A-1141-6093-A90F61EC89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69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56599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10EC41BD-3A71-3BA0-BAC4-91B59BD345EE}"/>
              </a:ext>
            </a:extLst>
          </p:cNvPr>
          <p:cNvSpPr txBox="1">
            <a:spLocks/>
          </p:cNvSpPr>
          <p:nvPr/>
        </p:nvSpPr>
        <p:spPr>
          <a:xfrm>
            <a:off x="103701" y="1115625"/>
            <a:ext cx="12075954" cy="27307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2100" dirty="0">
                <a:solidFill>
                  <a:prstClr val="black"/>
                </a:solidFill>
                <a:latin typeface="+mn-ea"/>
              </a:rPr>
              <a:t>반면</a:t>
            </a:r>
            <a:r>
              <a:rPr lang="en-US" altLang="ko-KR" sz="2100" dirty="0">
                <a:solidFill>
                  <a:prstClr val="black"/>
                </a:solidFill>
                <a:latin typeface="+mn-ea"/>
              </a:rPr>
              <a:t>,</a:t>
            </a:r>
            <a:r>
              <a:rPr lang="ko-KR" altLang="en-US" sz="2100" b="1" dirty="0">
                <a:solidFill>
                  <a:prstClr val="black"/>
                </a:solidFill>
                <a:latin typeface="+mn-ea"/>
              </a:rPr>
              <a:t> 코드기반암호</a:t>
            </a:r>
            <a:r>
              <a:rPr lang="ko-KR" altLang="en-US" sz="2100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sz="2100" b="1" dirty="0">
                <a:solidFill>
                  <a:prstClr val="black"/>
                </a:solidFill>
                <a:latin typeface="+mn-ea"/>
              </a:rPr>
              <a:t>Classic McEliece</a:t>
            </a:r>
            <a:r>
              <a:rPr lang="ko-KR" altLang="en-US" sz="2100" dirty="0">
                <a:solidFill>
                  <a:prstClr val="black"/>
                </a:solidFill>
                <a:latin typeface="+mn-ea"/>
              </a:rPr>
              <a:t>는 </a:t>
            </a:r>
            <a:r>
              <a:rPr lang="en-US" altLang="ko-KR" sz="2100" dirty="0">
                <a:solidFill>
                  <a:prstClr val="black"/>
                </a:solidFill>
                <a:latin typeface="+mn-ea"/>
              </a:rPr>
              <a:t>40</a:t>
            </a:r>
            <a:r>
              <a:rPr lang="ko-KR" altLang="en-US" sz="2100" dirty="0">
                <a:solidFill>
                  <a:prstClr val="black"/>
                </a:solidFill>
                <a:latin typeface="+mn-ea"/>
              </a:rPr>
              <a:t>년 역사 </a:t>
            </a:r>
            <a:r>
              <a:rPr lang="en-US" altLang="ko-KR" sz="21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21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높은 보안강도</a:t>
            </a:r>
            <a:r>
              <a:rPr lang="en-US" altLang="ko-KR" sz="21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)</a:t>
            </a:r>
            <a:r>
              <a:rPr lang="ko-KR" altLang="en-US" sz="2100" dirty="0">
                <a:solidFill>
                  <a:prstClr val="black"/>
                </a:solidFill>
                <a:latin typeface="+mn-ea"/>
              </a:rPr>
              <a:t>의</a:t>
            </a:r>
            <a:r>
              <a:rPr lang="ko-KR" altLang="en-US" sz="2100" b="1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sz="2100" b="1" dirty="0" err="1">
                <a:solidFill>
                  <a:prstClr val="black"/>
                </a:solidFill>
                <a:latin typeface="+mn-ea"/>
              </a:rPr>
              <a:t>Goppa</a:t>
            </a:r>
            <a:r>
              <a:rPr lang="en-US" altLang="ko-KR" sz="2100" b="1" dirty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2100" b="1" dirty="0">
                <a:solidFill>
                  <a:prstClr val="black"/>
                </a:solidFill>
                <a:latin typeface="+mn-ea"/>
              </a:rPr>
              <a:t>코드</a:t>
            </a:r>
            <a:r>
              <a:rPr lang="ko-KR" altLang="en-US" sz="2100" dirty="0">
                <a:solidFill>
                  <a:prstClr val="black"/>
                </a:solidFill>
                <a:latin typeface="+mn-ea"/>
              </a:rPr>
              <a:t>를 그대로 사용</a:t>
            </a:r>
            <a:endParaRPr lang="en-US" altLang="ko-KR" sz="2100" dirty="0">
              <a:solidFill>
                <a:prstClr val="black"/>
              </a:solidFill>
              <a:latin typeface="+mn-ea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ko-KR" altLang="en-US" sz="2000" b="1" dirty="0">
                <a:solidFill>
                  <a:srgbClr val="C00000"/>
                </a:solidFill>
                <a:latin typeface="+mn-ea"/>
              </a:rPr>
              <a:t>키 크기가 매우 크다는 </a:t>
            </a:r>
            <a:r>
              <a:rPr lang="ko-KR" altLang="en-US" sz="2000" b="1" dirty="0">
                <a:solidFill>
                  <a:prstClr val="black"/>
                </a:solidFill>
                <a:latin typeface="+mn-ea"/>
              </a:rPr>
              <a:t>단점이 있음</a:t>
            </a:r>
            <a:endParaRPr lang="en-US" altLang="ko-KR" sz="1800" dirty="0">
              <a:solidFill>
                <a:prstClr val="black"/>
              </a:solidFill>
              <a:latin typeface="+mn-ea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2200" dirty="0">
              <a:solidFill>
                <a:prstClr val="black"/>
              </a:solidFill>
              <a:latin typeface="+mn-ea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40A7427F-23B6-77F7-0C42-EA15DC7DB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R" b="1"/>
              <a:t>Classic McEliece: Round 4 Candidate (Code-based)</a:t>
            </a:r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868004-B4B4-CA84-6DC3-AFB90DEB4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682" y="1938107"/>
            <a:ext cx="4387317" cy="11849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FA210A-47BB-793D-9705-74F618604FEB}"/>
              </a:ext>
            </a:extLst>
          </p:cNvPr>
          <p:cNvSpPr txBox="1"/>
          <p:nvPr/>
        </p:nvSpPr>
        <p:spPr>
          <a:xfrm>
            <a:off x="28124" y="3283700"/>
            <a:ext cx="12075954" cy="1205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300" b="1"/>
              <a:t>가장 작은 </a:t>
            </a:r>
            <a:r>
              <a:rPr lang="en" altLang="ko" sz="2300" b="1"/>
              <a:t>mceliece348864</a:t>
            </a:r>
            <a:r>
              <a:rPr lang="ko-KR" altLang="en-US" sz="2300" b="1"/>
              <a:t>의 </a:t>
            </a:r>
            <a:r>
              <a:rPr lang="en-US" altLang="ko-KR" sz="2300" b="1" err="1"/>
              <a:t>Goppa</a:t>
            </a:r>
            <a:r>
              <a:rPr lang="en-US" altLang="ko-KR" sz="2300" b="1"/>
              <a:t> code</a:t>
            </a:r>
            <a:r>
              <a:rPr lang="ko-KR" altLang="en-US" sz="2300" b="1"/>
              <a:t> → </a:t>
            </a:r>
            <a:r>
              <a:rPr lang="en-US" altLang="ko-KR" sz="2300" b="1"/>
              <a:t>(768</a:t>
            </a:r>
            <a:r>
              <a:rPr lang="ko-KR" altLang="en-US" sz="2300" b="1"/>
              <a:t> </a:t>
            </a:r>
            <a:r>
              <a:rPr lang="en" altLang="ko" sz="2300" b="1"/>
              <a:t>X 3488) </a:t>
            </a:r>
            <a:r>
              <a:rPr lang="ko-KR" altLang="en-US" sz="2300" b="1"/>
              <a:t>크기의 행렬</a:t>
            </a:r>
            <a:endParaRPr lang="en-US" altLang="ko-KR" sz="2300" b="1"/>
          </a:p>
          <a:p>
            <a:pPr marL="800100" lvl="1" indent="-342900" latinLnBrk="1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1" lang="ko-KR" altLang="en-US" sz="2000"/>
              <a:t>키 크기를 줄이기 위해 </a:t>
            </a:r>
            <a:r>
              <a:rPr kumimoji="1" lang="en-US" altLang="ko-KR" sz="2000" b="1"/>
              <a:t>Gaussian Elimination</a:t>
            </a:r>
            <a:r>
              <a:rPr kumimoji="1" lang="en-US" altLang="ko-KR" sz="2000"/>
              <a:t> </a:t>
            </a:r>
            <a:r>
              <a:rPr kumimoji="1" lang="ko-KR" altLang="en-US" sz="2000"/>
              <a:t>적용 </a:t>
            </a:r>
            <a:r>
              <a:rPr kumimoji="1" lang="en-US" altLang="ko-KR" sz="2000">
                <a:sym typeface="Wingdings" pitchFamily="2" charset="2"/>
              </a:rPr>
              <a:t></a:t>
            </a:r>
            <a:r>
              <a:rPr kumimoji="1" lang="ko-KR" altLang="en-US" sz="2000">
                <a:sym typeface="Wingdings" pitchFamily="2" charset="2"/>
              </a:rPr>
              <a:t> </a:t>
            </a:r>
            <a:r>
              <a:rPr kumimoji="1" lang="en-US" altLang="ko-KR" sz="2000"/>
              <a:t>Systematic</a:t>
            </a:r>
            <a:r>
              <a:rPr kumimoji="1" lang="ko-KR" altLang="en-US" sz="2000"/>
              <a:t> 구조 형성 후</a:t>
            </a:r>
            <a:r>
              <a:rPr kumimoji="1" lang="en-US" altLang="ko-KR" sz="2000"/>
              <a:t>,</a:t>
            </a:r>
            <a:r>
              <a:rPr kumimoji="1" lang="ko-KR" altLang="en-US" sz="2000"/>
              <a:t> </a:t>
            </a:r>
            <a:r>
              <a:rPr kumimoji="1" lang="en-US" altLang="ko-KR" sz="2000" b="1">
                <a:solidFill>
                  <a:schemeClr val="accent1">
                    <a:lumMod val="75000"/>
                  </a:schemeClr>
                </a:solidFill>
              </a:rPr>
              <a:t>Identity</a:t>
            </a:r>
            <a:r>
              <a:rPr kumimoji="1" lang="ko-KR" altLang="en-US" sz="2000" b="1">
                <a:solidFill>
                  <a:schemeClr val="accent1">
                    <a:lumMod val="75000"/>
                  </a:schemeClr>
                </a:solidFill>
              </a:rPr>
              <a:t> 행렬 제외</a:t>
            </a:r>
            <a:endParaRPr kumimoji="1" lang="en-US" altLang="ko-KR" sz="2000" b="1">
              <a:solidFill>
                <a:schemeClr val="accent1">
                  <a:lumMod val="75000"/>
                </a:schemeClr>
              </a:solidFill>
            </a:endParaRPr>
          </a:p>
          <a:p>
            <a:pPr marL="1257300" lvl="2" indent="-342900" latinLnBrk="1">
              <a:buFont typeface="Arial" panose="020B0604020202020204" pitchFamily="34" charset="0"/>
              <a:buChar char="•"/>
              <a:defRPr/>
            </a:pPr>
            <a:r>
              <a:rPr kumimoji="1" lang="ko-KR" altLang="en-US" sz="2000"/>
              <a:t>하지만 여전히 큼</a:t>
            </a:r>
            <a:r>
              <a:rPr kumimoji="1" lang="en-US" altLang="ko-KR" sz="2000"/>
              <a:t>,</a:t>
            </a:r>
            <a:r>
              <a:rPr kumimoji="1" lang="ko-KR" altLang="en-US" sz="2000"/>
              <a:t> </a:t>
            </a:r>
            <a:r>
              <a:rPr kumimoji="1" lang="en-US" altLang="ko-KR" sz="2000"/>
              <a:t>(768 X 2720)</a:t>
            </a:r>
            <a:r>
              <a:rPr kumimoji="1" lang="ko-KR" altLang="en-US" sz="2000"/>
              <a:t> 행렬의 공개키</a:t>
            </a:r>
            <a:endParaRPr kumimoji="1" lang="en-US" altLang="ko-KR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D3C03CB-78CC-97C9-E9AB-087869EA4889}"/>
                  </a:ext>
                </a:extLst>
              </p:cNvPr>
              <p:cNvSpPr txBox="1"/>
              <p:nvPr/>
            </p:nvSpPr>
            <p:spPr>
              <a:xfrm>
                <a:off x="772272" y="2282172"/>
                <a:ext cx="9364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40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ko-Kore-KR" sz="2400" i="1" smtClean="0">
                          <a:latin typeface="Cambria Math" panose="02040503050406030204" pitchFamily="18" charset="0"/>
                        </a:rPr>
                        <m:t> = </m:t>
                      </m:r>
                    </m:oMath>
                  </m:oMathPara>
                </a14:m>
                <a:endParaRPr kumimoji="1" lang="ko-Kore-KR" altLang="en-US" sz="24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D3C03CB-78CC-97C9-E9AB-087869EA4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72" y="2282172"/>
                <a:ext cx="936410" cy="461665"/>
              </a:xfrm>
              <a:prstGeom prst="rect">
                <a:avLst/>
              </a:prstGeom>
              <a:blipFill>
                <a:blip r:embed="rId4"/>
                <a:stretch>
                  <a:fillRect r="-2667" b="-1842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C0D0BE-5F6F-892E-A1E2-2ED468A68658}"/>
                  </a:ext>
                </a:extLst>
              </p:cNvPr>
              <p:cNvSpPr txBox="1"/>
              <p:nvPr/>
            </p:nvSpPr>
            <p:spPr>
              <a:xfrm>
                <a:off x="772272" y="5388779"/>
                <a:ext cx="9364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40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ko-Kore-KR" sz="2400" i="1" smtClean="0">
                          <a:latin typeface="Cambria Math" panose="02040503050406030204" pitchFamily="18" charset="0"/>
                        </a:rPr>
                        <m:t> = </m:t>
                      </m:r>
                    </m:oMath>
                  </m:oMathPara>
                </a14:m>
                <a:endParaRPr kumimoji="1" lang="ko-Kore-KR" altLang="en-US" sz="24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C0D0BE-5F6F-892E-A1E2-2ED468A68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72" y="5388779"/>
                <a:ext cx="936410" cy="461665"/>
              </a:xfrm>
              <a:prstGeom prst="rect">
                <a:avLst/>
              </a:prstGeom>
              <a:blipFill>
                <a:blip r:embed="rId5"/>
                <a:stretch>
                  <a:fillRect r="-2667" b="-2162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왼쪽 대괄호[L] 14">
            <a:extLst>
              <a:ext uri="{FF2B5EF4-FFF2-40B4-BE49-F238E27FC236}">
                <a16:creationId xmlns:a16="http://schemas.microsoft.com/office/drawing/2014/main" id="{AD101DF2-A458-E9D3-795F-6228C0CC11DB}"/>
              </a:ext>
            </a:extLst>
          </p:cNvPr>
          <p:cNvSpPr/>
          <p:nvPr/>
        </p:nvSpPr>
        <p:spPr>
          <a:xfrm>
            <a:off x="1811218" y="5022052"/>
            <a:ext cx="79130" cy="1336431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왼쪽 대괄호[L] 15">
            <a:extLst>
              <a:ext uri="{FF2B5EF4-FFF2-40B4-BE49-F238E27FC236}">
                <a16:creationId xmlns:a16="http://schemas.microsoft.com/office/drawing/2014/main" id="{F119D72B-2F8B-6D49-4710-504557980FFE}"/>
              </a:ext>
            </a:extLst>
          </p:cNvPr>
          <p:cNvSpPr/>
          <p:nvPr/>
        </p:nvSpPr>
        <p:spPr>
          <a:xfrm flipH="1">
            <a:off x="5715874" y="4960187"/>
            <a:ext cx="79129" cy="1336431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AE456B2-D354-25BC-D75D-DF3061984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2884" y="4976537"/>
            <a:ext cx="1487086" cy="1392292"/>
          </a:xfrm>
          <a:prstGeom prst="rect">
            <a:avLst/>
          </a:prstGeom>
        </p:spPr>
      </p:pic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73E35728-4B3D-E80D-B0EC-422E3126EFCE}"/>
              </a:ext>
            </a:extLst>
          </p:cNvPr>
          <p:cNvCxnSpPr/>
          <p:nvPr/>
        </p:nvCxnSpPr>
        <p:spPr>
          <a:xfrm>
            <a:off x="3657600" y="5013260"/>
            <a:ext cx="0" cy="13364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FFC1A31-46C5-2396-17AB-2317E2D0F707}"/>
                  </a:ext>
                </a:extLst>
              </p:cNvPr>
              <p:cNvSpPr txBox="1"/>
              <p:nvPr/>
            </p:nvSpPr>
            <p:spPr>
              <a:xfrm>
                <a:off x="4003631" y="5496489"/>
                <a:ext cx="1359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𝑃𝑢𝑏𝑙𝑖𝑐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𝐾𝑒𝑦</m:t>
                      </m:r>
                    </m:oMath>
                  </m:oMathPara>
                </a14:m>
                <a:endParaRPr kumimoji="1" lang="ko-Kore-KR" altLang="en-US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FFC1A31-46C5-2396-17AB-2317E2D0F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631" y="5496489"/>
                <a:ext cx="1359731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E8CD1E6A-4AE5-01D0-8694-83D31260C6F1}"/>
              </a:ext>
            </a:extLst>
          </p:cNvPr>
          <p:cNvSpPr txBox="1"/>
          <p:nvPr/>
        </p:nvSpPr>
        <p:spPr>
          <a:xfrm>
            <a:off x="1929716" y="6372098"/>
            <a:ext cx="1578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Identity Matrix</a:t>
            </a:r>
            <a:endParaRPr kumimoji="1" lang="ko-Kore-KR" altLang="en-US"/>
          </a:p>
        </p:txBody>
      </p:sp>
      <p:sp>
        <p:nvSpPr>
          <p:cNvPr id="35" name="아래로 구부러진 화살표[C] 34">
            <a:extLst>
              <a:ext uri="{FF2B5EF4-FFF2-40B4-BE49-F238E27FC236}">
                <a16:creationId xmlns:a16="http://schemas.microsoft.com/office/drawing/2014/main" id="{49F97013-0978-5B67-493F-2F612F5C1A6B}"/>
              </a:ext>
            </a:extLst>
          </p:cNvPr>
          <p:cNvSpPr/>
          <p:nvPr/>
        </p:nvSpPr>
        <p:spPr>
          <a:xfrm flipH="1">
            <a:off x="1415407" y="4531988"/>
            <a:ext cx="1107834" cy="734410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D53B809-64FB-1A93-B5AF-AEBE99BC1FE7}"/>
              </a:ext>
            </a:extLst>
          </p:cNvPr>
          <p:cNvSpPr txBox="1"/>
          <p:nvPr/>
        </p:nvSpPr>
        <p:spPr>
          <a:xfrm>
            <a:off x="2395676" y="457295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>
                <a:solidFill>
                  <a:schemeClr val="accent1">
                    <a:lumMod val="75000"/>
                  </a:schemeClr>
                </a:solidFill>
              </a:rPr>
              <a:t>제외</a:t>
            </a:r>
            <a:r>
              <a:rPr kumimoji="1" lang="ko-KR" altLang="en-US" b="1">
                <a:solidFill>
                  <a:schemeClr val="accent1">
                    <a:lumMod val="75000"/>
                  </a:schemeClr>
                </a:solidFill>
              </a:rPr>
              <a:t> 가능</a:t>
            </a:r>
            <a:endParaRPr kumimoji="1" lang="ko-Kore-KR" alt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8565B826-351B-32A0-2888-F2F8CBD02AB2}"/>
              </a:ext>
            </a:extLst>
          </p:cNvPr>
          <p:cNvSpPr txBox="1">
            <a:spLocks/>
          </p:cNvSpPr>
          <p:nvPr/>
        </p:nvSpPr>
        <p:spPr>
          <a:xfrm>
            <a:off x="11090655" y="6411046"/>
            <a:ext cx="371560" cy="365125"/>
          </a:xfrm>
          <a:prstGeom prst="rect">
            <a:avLst/>
          </a:prstGeom>
        </p:spPr>
        <p:txBody>
          <a:bodyPr/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852B28-D290-2A4B-A90A-47EAEF72A8E4}" type="slidenum">
              <a:rPr kumimoji="1" lang="ko-Kore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7</a:t>
            </a:fld>
            <a:endParaRPr kumimoji="1" lang="ko-Kore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3996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altLang="ko" b="1" dirty="0"/>
              <a:t>Quantum Information Set Decoding (QISD): Weight check</a:t>
            </a:r>
            <a:endParaRPr b="1" dirty="0"/>
          </a:p>
        </p:txBody>
      </p:sp>
      <p:sp>
        <p:nvSpPr>
          <p:cNvPr id="214" name="Google Shape;214;p31"/>
          <p:cNvSpPr txBox="1">
            <a:spLocks noGrp="1"/>
          </p:cNvSpPr>
          <p:nvPr>
            <p:ph type="body" idx="1"/>
          </p:nvPr>
        </p:nvSpPr>
        <p:spPr>
          <a:xfrm>
            <a:off x="-280124" y="1271877"/>
            <a:ext cx="12809999" cy="3844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lvl="1" indent="-2667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ko" altLang="en-US" sz="2100" dirty="0"/>
              <a:t>양자</a:t>
            </a:r>
            <a:r>
              <a:rPr lang="ko-KR" altLang="en-US" sz="2100" dirty="0"/>
              <a:t> </a:t>
            </a:r>
            <a:r>
              <a:rPr lang="ko" altLang="en-US" sz="2100" dirty="0"/>
              <a:t>덧셈</a:t>
            </a:r>
            <a:r>
              <a:rPr lang="ko-KR" altLang="en-US" sz="2100" dirty="0"/>
              <a:t>기를 </a:t>
            </a:r>
            <a:r>
              <a:rPr lang="ko-KR" altLang="en-US" sz="2100" b="1" dirty="0"/>
              <a:t>트리 형식</a:t>
            </a:r>
            <a:r>
              <a:rPr lang="ko-KR" altLang="en-US" sz="2100" dirty="0"/>
              <a:t>으로 활용</a:t>
            </a:r>
            <a:r>
              <a:rPr lang="en-US" altLang="ko-KR" sz="2100" dirty="0"/>
              <a:t>,</a:t>
            </a:r>
            <a:r>
              <a:rPr lang="ko-KR" altLang="en-US" sz="2100" dirty="0"/>
              <a:t> </a:t>
            </a:r>
            <a:r>
              <a:rPr lang="ko" altLang="en-US" sz="2100" dirty="0"/>
              <a:t>생성된</a:t>
            </a:r>
            <a:r>
              <a:rPr lang="ko-KR" altLang="en-US" sz="2100" dirty="0"/>
              <a:t> 벡터 </a:t>
            </a:r>
            <a:r>
              <a:rPr lang="en-US" altLang="ko-KR" sz="2100" dirty="0"/>
              <a:t>e</a:t>
            </a:r>
            <a:r>
              <a:rPr lang="ko-KR" altLang="en-US" sz="2100" dirty="0"/>
              <a:t>의 </a:t>
            </a:r>
            <a:r>
              <a:rPr lang="en-US" altLang="ko-KR" sz="2100" dirty="0"/>
              <a:t>Hamming weight </a:t>
            </a:r>
            <a:r>
              <a:rPr lang="ko-KR" altLang="en-US" sz="2100" dirty="0"/>
              <a:t>측정 </a:t>
            </a:r>
            <a:r>
              <a:rPr lang="en-US" altLang="ko-KR" sz="2100" dirty="0"/>
              <a:t>Weight </a:t>
            </a:r>
            <a:r>
              <a:rPr lang="ko-KR" altLang="en-US" sz="2100" dirty="0"/>
              <a:t>일치 시 솔루션 반환</a:t>
            </a:r>
            <a:endParaRPr lang="en-US" altLang="ko-KR" sz="2100" dirty="0"/>
          </a:p>
          <a:p>
            <a:pPr marL="685800" lvl="1" indent="-266700">
              <a:lnSpc>
                <a:spcPct val="100000"/>
              </a:lnSpc>
              <a:spcBef>
                <a:spcPts val="0"/>
              </a:spcBef>
              <a:buSzPts val="2400"/>
            </a:pPr>
            <a:endParaRPr lang="en-US" altLang="ko" sz="2200" dirty="0"/>
          </a:p>
          <a:p>
            <a:pPr marL="685800" lvl="1" indent="-266700">
              <a:lnSpc>
                <a:spcPct val="100000"/>
              </a:lnSpc>
              <a:spcBef>
                <a:spcPts val="0"/>
              </a:spcBef>
              <a:buSzPts val="2400"/>
            </a:pPr>
            <a:endParaRPr lang="en-US" altLang="ko" sz="2200" dirty="0"/>
          </a:p>
          <a:p>
            <a:pPr marL="685800" lvl="1" indent="-266700">
              <a:lnSpc>
                <a:spcPct val="100000"/>
              </a:lnSpc>
              <a:spcBef>
                <a:spcPts val="0"/>
              </a:spcBef>
              <a:buSzPts val="2400"/>
            </a:pPr>
            <a:endParaRPr lang="en-US" altLang="ko" sz="2200" dirty="0"/>
          </a:p>
          <a:p>
            <a:pPr marL="685800" lvl="1" indent="-266700">
              <a:lnSpc>
                <a:spcPct val="100000"/>
              </a:lnSpc>
              <a:spcBef>
                <a:spcPts val="0"/>
              </a:spcBef>
              <a:buSzPts val="2400"/>
            </a:pPr>
            <a:endParaRPr lang="en-US" altLang="ko" sz="2200" dirty="0"/>
          </a:p>
          <a:p>
            <a:pPr marL="685800" lvl="1" indent="-266700">
              <a:lnSpc>
                <a:spcPct val="100000"/>
              </a:lnSpc>
              <a:spcBef>
                <a:spcPts val="0"/>
              </a:spcBef>
              <a:buSzPts val="2400"/>
            </a:pPr>
            <a:endParaRPr lang="en-US" altLang="ko" sz="2200" dirty="0"/>
          </a:p>
          <a:p>
            <a:pPr marL="685800" lvl="1" indent="-266700">
              <a:lnSpc>
                <a:spcPct val="100000"/>
              </a:lnSpc>
              <a:spcBef>
                <a:spcPts val="0"/>
              </a:spcBef>
              <a:buSzPts val="2400"/>
            </a:pPr>
            <a:endParaRPr lang="en-US" altLang="ko" sz="2200" dirty="0"/>
          </a:p>
          <a:p>
            <a:pPr marL="685800" lvl="1" indent="-266700">
              <a:lnSpc>
                <a:spcPct val="100000"/>
              </a:lnSpc>
              <a:spcBef>
                <a:spcPts val="0"/>
              </a:spcBef>
              <a:buSzPts val="2400"/>
            </a:pPr>
            <a:endParaRPr lang="en-US" altLang="ko" sz="2200" dirty="0"/>
          </a:p>
          <a:p>
            <a:pPr marL="685800" lvl="1" indent="-266700">
              <a:lnSpc>
                <a:spcPct val="100000"/>
              </a:lnSpc>
              <a:spcBef>
                <a:spcPts val="0"/>
              </a:spcBef>
              <a:buSzPts val="2400"/>
            </a:pPr>
            <a:endParaRPr lang="en-US" altLang="ko" sz="2200" dirty="0"/>
          </a:p>
          <a:p>
            <a:pPr marL="685800" lvl="1" indent="-266700">
              <a:lnSpc>
                <a:spcPct val="100000"/>
              </a:lnSpc>
              <a:spcBef>
                <a:spcPts val="0"/>
              </a:spcBef>
              <a:buSzPts val="2400"/>
            </a:pPr>
            <a:endParaRPr lang="en-US" altLang="ko" sz="2200" dirty="0"/>
          </a:p>
          <a:p>
            <a:pPr marL="876300" lvl="2" indent="0">
              <a:lnSpc>
                <a:spcPct val="100000"/>
              </a:lnSpc>
              <a:spcBef>
                <a:spcPts val="0"/>
              </a:spcBef>
              <a:buSzPts val="2400"/>
              <a:buNone/>
            </a:pPr>
            <a:endParaRPr lang="en-US" altLang="ko-KR" sz="1800" dirty="0"/>
          </a:p>
          <a:p>
            <a:pPr marL="685800" lvl="1" indent="-266700">
              <a:lnSpc>
                <a:spcPct val="100000"/>
              </a:lnSpc>
              <a:spcBef>
                <a:spcPts val="0"/>
              </a:spcBef>
              <a:buSzPts val="2400"/>
            </a:pPr>
            <a:endParaRPr lang="en-US" altLang="ko" sz="2100" dirty="0"/>
          </a:p>
          <a:p>
            <a:pPr marL="685800" lvl="1" indent="-266700">
              <a:lnSpc>
                <a:spcPct val="100000"/>
              </a:lnSpc>
              <a:spcBef>
                <a:spcPts val="0"/>
              </a:spcBef>
              <a:buSzPts val="2400"/>
            </a:pPr>
            <a:endParaRPr lang="en-US" altLang="ko" sz="2100" dirty="0"/>
          </a:p>
        </p:txBody>
      </p:sp>
      <p:sp>
        <p:nvSpPr>
          <p:cNvPr id="21" name="양쪽 대괄호 20">
            <a:extLst>
              <a:ext uri="{FF2B5EF4-FFF2-40B4-BE49-F238E27FC236}">
                <a16:creationId xmlns:a16="http://schemas.microsoft.com/office/drawing/2014/main" id="{ED32A6F5-54D8-1C5C-376B-E62BD46136FD}"/>
              </a:ext>
            </a:extLst>
          </p:cNvPr>
          <p:cNvSpPr/>
          <p:nvPr/>
        </p:nvSpPr>
        <p:spPr>
          <a:xfrm>
            <a:off x="2183907" y="1958408"/>
            <a:ext cx="2502589" cy="311699"/>
          </a:xfrm>
          <a:prstGeom prst="bracketPair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3F539F-99D2-88D9-6D8C-36E291549271}"/>
                  </a:ext>
                </a:extLst>
              </p:cNvPr>
              <p:cNvSpPr txBox="1"/>
              <p:nvPr/>
            </p:nvSpPr>
            <p:spPr>
              <a:xfrm>
                <a:off x="1271117" y="1863384"/>
                <a:ext cx="997897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5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ko-KR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ore-KR" alt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3F539F-99D2-88D9-6D8C-36E291549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117" y="1863384"/>
                <a:ext cx="997897" cy="477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4FAED11-4C73-6B2D-9AB3-0463E6871253}"/>
              </a:ext>
            </a:extLst>
          </p:cNvPr>
          <p:cNvSpPr txBox="1"/>
          <p:nvPr/>
        </p:nvSpPr>
        <p:spPr>
          <a:xfrm>
            <a:off x="947403" y="1880735"/>
            <a:ext cx="51488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100" dirty="0"/>
              <a:t>Ex)</a:t>
            </a:r>
            <a:endParaRPr kumimoji="1" lang="ko-Kore-KR" altLang="en-US" sz="2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62DE11-2D1E-9E22-6EB4-CC4BB721DC62}"/>
              </a:ext>
            </a:extLst>
          </p:cNvPr>
          <p:cNvSpPr txBox="1"/>
          <p:nvPr/>
        </p:nvSpPr>
        <p:spPr>
          <a:xfrm>
            <a:off x="2226675" y="1911574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/>
              <a:t>1   1   1   0   1   1   </a:t>
            </a:r>
            <a:r>
              <a:rPr kumimoji="1" lang="en-US" altLang="ko-KR" sz="2000" dirty="0"/>
              <a:t>1</a:t>
            </a:r>
            <a:r>
              <a:rPr kumimoji="1" lang="en-US" altLang="ko-Kore-KR" sz="2000" dirty="0"/>
              <a:t>   1</a:t>
            </a:r>
            <a:endParaRPr kumimoji="1" lang="ko-Kore-KR" altLang="en-US" sz="2000" dirty="0"/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A3D14E1-B461-D17A-7D41-39D2B16BF2DA}"/>
              </a:ext>
            </a:extLst>
          </p:cNvPr>
          <p:cNvSpPr/>
          <p:nvPr/>
        </p:nvSpPr>
        <p:spPr>
          <a:xfrm rot="5400000">
            <a:off x="2411114" y="2186604"/>
            <a:ext cx="192139" cy="357051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sz="2000"/>
          </a:p>
        </p:txBody>
      </p:sp>
      <p:sp>
        <p:nvSpPr>
          <p:cNvPr id="10" name="오른쪽 대괄호[R] 9">
            <a:extLst>
              <a:ext uri="{FF2B5EF4-FFF2-40B4-BE49-F238E27FC236}">
                <a16:creationId xmlns:a16="http://schemas.microsoft.com/office/drawing/2014/main" id="{D3E6EF9F-861D-0417-4B85-7BD1B0583706}"/>
              </a:ext>
            </a:extLst>
          </p:cNvPr>
          <p:cNvSpPr/>
          <p:nvPr/>
        </p:nvSpPr>
        <p:spPr>
          <a:xfrm rot="5400000">
            <a:off x="3042485" y="2193803"/>
            <a:ext cx="192139" cy="357051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sz="2000"/>
          </a:p>
        </p:txBody>
      </p:sp>
      <p:sp>
        <p:nvSpPr>
          <p:cNvPr id="11" name="오른쪽 대괄호[R] 10">
            <a:extLst>
              <a:ext uri="{FF2B5EF4-FFF2-40B4-BE49-F238E27FC236}">
                <a16:creationId xmlns:a16="http://schemas.microsoft.com/office/drawing/2014/main" id="{99AEE632-0D78-B005-A8EC-F9A45BFD852D}"/>
              </a:ext>
            </a:extLst>
          </p:cNvPr>
          <p:cNvSpPr/>
          <p:nvPr/>
        </p:nvSpPr>
        <p:spPr>
          <a:xfrm rot="5400000">
            <a:off x="3621607" y="2195111"/>
            <a:ext cx="192139" cy="357051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sz="20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9CC2C168-C544-0AA5-8A4D-60E1A7B23C5B}"/>
              </a:ext>
            </a:extLst>
          </p:cNvPr>
          <p:cNvSpPr/>
          <p:nvPr/>
        </p:nvSpPr>
        <p:spPr>
          <a:xfrm rot="5400000">
            <a:off x="4237726" y="2201263"/>
            <a:ext cx="192139" cy="357051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sz="2000"/>
          </a:p>
        </p:txBody>
      </p:sp>
      <p:sp>
        <p:nvSpPr>
          <p:cNvPr id="15" name="오른쪽 대괄호[R] 14">
            <a:extLst>
              <a:ext uri="{FF2B5EF4-FFF2-40B4-BE49-F238E27FC236}">
                <a16:creationId xmlns:a16="http://schemas.microsoft.com/office/drawing/2014/main" id="{F5E4DB9D-D7C3-CD8E-77DC-CE2D948BC253}"/>
              </a:ext>
            </a:extLst>
          </p:cNvPr>
          <p:cNvSpPr/>
          <p:nvPr/>
        </p:nvSpPr>
        <p:spPr>
          <a:xfrm rot="5400000">
            <a:off x="2781233" y="2551209"/>
            <a:ext cx="192139" cy="632539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sz="2000"/>
          </a:p>
        </p:txBody>
      </p:sp>
      <p:sp>
        <p:nvSpPr>
          <p:cNvPr id="16" name="오른쪽 대괄호[R] 15">
            <a:extLst>
              <a:ext uri="{FF2B5EF4-FFF2-40B4-BE49-F238E27FC236}">
                <a16:creationId xmlns:a16="http://schemas.microsoft.com/office/drawing/2014/main" id="{CA9513BF-7A65-CD33-9C00-66956B1BEAAC}"/>
              </a:ext>
            </a:extLst>
          </p:cNvPr>
          <p:cNvSpPr/>
          <p:nvPr/>
        </p:nvSpPr>
        <p:spPr>
          <a:xfrm rot="5400000">
            <a:off x="3946584" y="2543499"/>
            <a:ext cx="192139" cy="632539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sz="2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4B8D2E-4FF9-3488-DDA7-961FB9DE0CAE}"/>
              </a:ext>
            </a:extLst>
          </p:cNvPr>
          <p:cNvSpPr txBox="1"/>
          <p:nvPr/>
        </p:nvSpPr>
        <p:spPr>
          <a:xfrm>
            <a:off x="2309814" y="2425807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10</a:t>
            </a:r>
            <a:endParaRPr kumimoji="1" lang="ko-Kore-KR" altLang="en-US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74C2FD-0D3F-F22A-D686-62E39853EB59}"/>
              </a:ext>
            </a:extLst>
          </p:cNvPr>
          <p:cNvSpPr txBox="1"/>
          <p:nvPr/>
        </p:nvSpPr>
        <p:spPr>
          <a:xfrm>
            <a:off x="2945753" y="2425807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01</a:t>
            </a:r>
            <a:endParaRPr kumimoji="1" lang="ko-Kore-KR" altLang="en-US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7D0648-4529-7981-9449-7D690D1CA08D}"/>
              </a:ext>
            </a:extLst>
          </p:cNvPr>
          <p:cNvSpPr txBox="1"/>
          <p:nvPr/>
        </p:nvSpPr>
        <p:spPr>
          <a:xfrm>
            <a:off x="4120219" y="2424124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10</a:t>
            </a:r>
            <a:endParaRPr kumimoji="1" lang="ko-Kore-KR" altLang="en-US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C81C26-455D-96B0-8BF1-AC667443669D}"/>
              </a:ext>
            </a:extLst>
          </p:cNvPr>
          <p:cNvSpPr txBox="1"/>
          <p:nvPr/>
        </p:nvSpPr>
        <p:spPr>
          <a:xfrm>
            <a:off x="3548033" y="2428028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10</a:t>
            </a:r>
            <a:endParaRPr kumimoji="1" lang="ko-Kore-KR" altLang="en-US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75A72A-59ED-706C-E424-BA4DB748240A}"/>
              </a:ext>
            </a:extLst>
          </p:cNvPr>
          <p:cNvSpPr txBox="1"/>
          <p:nvPr/>
        </p:nvSpPr>
        <p:spPr>
          <a:xfrm>
            <a:off x="2667950" y="2996646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/>
              <a:t>1</a:t>
            </a:r>
            <a:r>
              <a:rPr kumimoji="1" lang="en-US" altLang="ko-KR" sz="2000" dirty="0"/>
              <a:t>1</a:t>
            </a:r>
            <a:endParaRPr kumimoji="1" lang="ko-Kore-KR" altLang="en-US" sz="2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75F399-7A5E-4641-0341-AE95865250D2}"/>
              </a:ext>
            </a:extLst>
          </p:cNvPr>
          <p:cNvSpPr txBox="1"/>
          <p:nvPr/>
        </p:nvSpPr>
        <p:spPr>
          <a:xfrm>
            <a:off x="3774791" y="2987937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/>
              <a:t>1</a:t>
            </a:r>
            <a:r>
              <a:rPr kumimoji="1" lang="en-US" altLang="ko-KR" sz="2000" dirty="0"/>
              <a:t>00</a:t>
            </a:r>
            <a:endParaRPr kumimoji="1" lang="ko-Kore-KR" altLang="en-US" sz="2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753B0E-50FD-EA1E-E25A-0429BD1FCD44}"/>
              </a:ext>
            </a:extLst>
          </p:cNvPr>
          <p:cNvSpPr txBox="1"/>
          <p:nvPr/>
        </p:nvSpPr>
        <p:spPr>
          <a:xfrm>
            <a:off x="4623257" y="2288197"/>
            <a:ext cx="118173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1-qubit</a:t>
            </a:r>
            <a:r>
              <a:rPr kumimoji="1" lang="ko-KR" alt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덧셈</a:t>
            </a:r>
            <a:endParaRPr kumimoji="1" lang="ko-Kore-KR" altLang="en-US" sz="15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9FB09E-6362-8195-D625-31BF754C5163}"/>
              </a:ext>
            </a:extLst>
          </p:cNvPr>
          <p:cNvSpPr txBox="1"/>
          <p:nvPr/>
        </p:nvSpPr>
        <p:spPr>
          <a:xfrm>
            <a:off x="4623257" y="2747200"/>
            <a:ext cx="118173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2-qubit</a:t>
            </a:r>
            <a:r>
              <a:rPr kumimoji="1" lang="ko-KR" alt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덧셈</a:t>
            </a:r>
            <a:endParaRPr kumimoji="1" lang="ko-Kore-KR" altLang="en-US" sz="15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오른쪽 대괄호[R] 32">
            <a:extLst>
              <a:ext uri="{FF2B5EF4-FFF2-40B4-BE49-F238E27FC236}">
                <a16:creationId xmlns:a16="http://schemas.microsoft.com/office/drawing/2014/main" id="{27D96A9E-87DC-32C8-2E8C-3F2C2536BEDD}"/>
              </a:ext>
            </a:extLst>
          </p:cNvPr>
          <p:cNvSpPr/>
          <p:nvPr/>
        </p:nvSpPr>
        <p:spPr>
          <a:xfrm rot="5400000">
            <a:off x="3445601" y="2796255"/>
            <a:ext cx="101724" cy="1230093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sz="2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215DD6-2ADB-AEBD-3E96-898F96268732}"/>
              </a:ext>
            </a:extLst>
          </p:cNvPr>
          <p:cNvSpPr txBox="1"/>
          <p:nvPr/>
        </p:nvSpPr>
        <p:spPr>
          <a:xfrm>
            <a:off x="4623257" y="3222961"/>
            <a:ext cx="118173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3-qubit</a:t>
            </a:r>
            <a:r>
              <a:rPr kumimoji="1" lang="ko-KR" alt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덧셈</a:t>
            </a:r>
            <a:endParaRPr kumimoji="1" lang="ko-Kore-KR" altLang="en-US" sz="15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7A9E33-53AC-6D7B-BD58-8559A3459883}"/>
              </a:ext>
            </a:extLst>
          </p:cNvPr>
          <p:cNvSpPr txBox="1"/>
          <p:nvPr/>
        </p:nvSpPr>
        <p:spPr>
          <a:xfrm>
            <a:off x="3091023" y="3503958"/>
            <a:ext cx="2029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dirty="0"/>
              <a:t>1</a:t>
            </a:r>
            <a:r>
              <a:rPr kumimoji="1" lang="en-US" altLang="ko-KR" sz="2000" dirty="0"/>
              <a:t>11 (weight = 7)</a:t>
            </a:r>
            <a:endParaRPr kumimoji="1" lang="ko-Kore-KR" altLang="en-US" sz="2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A5748E-3F3C-AAF5-8222-6512948A33FD}"/>
              </a:ext>
            </a:extLst>
          </p:cNvPr>
          <p:cNvSpPr txBox="1"/>
          <p:nvPr/>
        </p:nvSpPr>
        <p:spPr>
          <a:xfrm>
            <a:off x="115708" y="3844983"/>
            <a:ext cx="1183945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300" b="1" dirty="0">
                <a:solidFill>
                  <a:schemeClr val="accent1">
                    <a:lumMod val="75000"/>
                  </a:schemeClr>
                </a:solidFill>
              </a:rPr>
              <a:t>개선 방향</a:t>
            </a:r>
            <a:endParaRPr lang="en-US" altLang="ko-KR" sz="23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200" dirty="0"/>
              <a:t>현재 </a:t>
            </a:r>
            <a:r>
              <a:rPr lang="en-US" altLang="ko-KR" sz="2200" dirty="0"/>
              <a:t>In-place </a:t>
            </a:r>
            <a:r>
              <a:rPr lang="ko-KR" altLang="en-US" sz="2200" dirty="0"/>
              <a:t>방식의 </a:t>
            </a:r>
            <a:r>
              <a:rPr lang="en-US" altLang="ko-KR" sz="2200" dirty="0"/>
              <a:t>CDKM</a:t>
            </a:r>
            <a:r>
              <a:rPr lang="ko-KR" altLang="en-US" sz="2200" dirty="0"/>
              <a:t> 덧셈기를 사용하고 있음</a:t>
            </a:r>
            <a:r>
              <a:rPr lang="en-US" altLang="ko-KR" sz="2200" dirty="0"/>
              <a:t>,</a:t>
            </a:r>
            <a:r>
              <a:rPr lang="ko-KR" altLang="en-US" sz="2200" dirty="0"/>
              <a:t> 하지만 </a:t>
            </a:r>
            <a:r>
              <a:rPr lang="en-US" altLang="ko-KR" sz="2200" dirty="0"/>
              <a:t>Gaussian Elimination </a:t>
            </a:r>
            <a:r>
              <a:rPr lang="ko-KR" altLang="en-US" sz="2200" dirty="0"/>
              <a:t>양자 회로 수행 후</a:t>
            </a:r>
            <a:r>
              <a:rPr lang="en-US" altLang="ko-KR" sz="2200" dirty="0"/>
              <a:t>,</a:t>
            </a:r>
            <a:r>
              <a:rPr lang="ko-KR" altLang="en-US" sz="2200" dirty="0"/>
              <a:t> </a:t>
            </a:r>
            <a:r>
              <a:rPr lang="ko-KR" altLang="en-US" sz="2200" b="1" dirty="0"/>
              <a:t>대량의 보조 큐비트들이 여유 상태</a:t>
            </a:r>
            <a:endParaRPr lang="en-US" altLang="ko-KR" sz="2200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2200" dirty="0"/>
              <a:t>보조 큐비트를 많이 사용하는 양자 덧셈기로 교체 </a:t>
            </a:r>
            <a:r>
              <a:rPr lang="en-US" altLang="ko-KR" sz="2200" dirty="0"/>
              <a:t>(Ex, </a:t>
            </a:r>
            <a:r>
              <a:rPr lang="en-US" altLang="ko-KR" sz="2200" b="1" dirty="0"/>
              <a:t>Draper out-of-place</a:t>
            </a:r>
            <a:r>
              <a:rPr lang="ko-KR" altLang="en-US" sz="2200" dirty="0"/>
              <a:t> 버전</a:t>
            </a:r>
            <a:r>
              <a:rPr lang="en-US" altLang="ko-KR" sz="2200" dirty="0"/>
              <a:t>)</a:t>
            </a:r>
            <a:r>
              <a:rPr lang="ko-KR" altLang="en-US" sz="2200" dirty="0"/>
              <a:t> </a:t>
            </a:r>
            <a:endParaRPr lang="en-US" altLang="ko-KR" sz="2200" dirty="0"/>
          </a:p>
          <a:p>
            <a:pPr lvl="2"/>
            <a:r>
              <a:rPr lang="ko-KR" altLang="en-US" sz="2200" dirty="0"/>
              <a:t>     </a:t>
            </a:r>
            <a:r>
              <a:rPr lang="en-US" altLang="ko-KR" sz="2200" dirty="0">
                <a:sym typeface="Wingdings" pitchFamily="2" charset="2"/>
              </a:rPr>
              <a:t></a:t>
            </a:r>
            <a:r>
              <a:rPr lang="ko-KR" altLang="en-US" sz="2200" dirty="0">
                <a:sym typeface="Wingdings" pitchFamily="2" charset="2"/>
              </a:rPr>
              <a:t>  앞선 여유 상태의 </a:t>
            </a:r>
            <a:r>
              <a:rPr lang="ko-KR" altLang="en-US" sz="2200" b="1" dirty="0">
                <a:sym typeface="Wingdings" pitchFamily="2" charset="2"/>
              </a:rPr>
              <a:t>큐비트들을 재사용</a:t>
            </a:r>
            <a:r>
              <a:rPr lang="ko-KR" altLang="en-US" sz="2200" dirty="0">
                <a:sym typeface="Wingdings" pitchFamily="2" charset="2"/>
              </a:rPr>
              <a:t>하여 </a:t>
            </a:r>
            <a:r>
              <a:rPr lang="ko-KR" altLang="en-US" sz="2200" b="1" dirty="0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낮은 게이트</a:t>
            </a:r>
            <a:r>
              <a:rPr lang="en-US" altLang="ko-KR" sz="2200" b="1" dirty="0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,</a:t>
            </a:r>
            <a:r>
              <a:rPr lang="ko-KR" altLang="en-US" sz="2200" b="1" dirty="0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 </a:t>
            </a:r>
            <a:r>
              <a:rPr lang="en-US" altLang="ko-KR" sz="2200" b="1" dirty="0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Depth</a:t>
            </a:r>
            <a:r>
              <a:rPr lang="ko-KR" altLang="en-US" sz="2200" b="1" dirty="0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의 덧셈 수행 가능</a:t>
            </a:r>
            <a:endParaRPr lang="en-US" altLang="ko-KR" sz="2200" b="1" dirty="0">
              <a:solidFill>
                <a:schemeClr val="accent1">
                  <a:lumMod val="75000"/>
                </a:schemeClr>
              </a:solidFill>
              <a:sym typeface="Wingdings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500" b="1" dirty="0">
              <a:sym typeface="Wingdings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200" b="1" dirty="0">
                <a:sym typeface="Wingdings" pitchFamily="2" charset="2"/>
              </a:rPr>
              <a:t>Carry-save adder</a:t>
            </a:r>
            <a:r>
              <a:rPr lang="ko-KR" altLang="en-US" sz="2200" b="1" dirty="0">
                <a:sym typeface="Wingdings" pitchFamily="2" charset="2"/>
              </a:rPr>
              <a:t> 사용 또한 </a:t>
            </a:r>
            <a:r>
              <a:rPr lang="ko-KR" altLang="en-US" sz="2200" b="1" dirty="0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좋은 옵션</a:t>
            </a:r>
            <a:endParaRPr lang="en-US" altLang="ko-KR" sz="2200" b="1" dirty="0">
              <a:solidFill>
                <a:schemeClr val="accent1">
                  <a:lumMod val="75000"/>
                </a:schemeClr>
              </a:solidFill>
              <a:sym typeface="Wingdings" pitchFamily="2" charset="2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F5F42B3-7E65-FA5E-B9B7-9E49665417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70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15889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8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b="1"/>
              <a:t>Quantum Attack on Code-based Cryptography</a:t>
            </a:r>
            <a:endParaRPr b="1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27BE7745-5C52-037A-2D9D-1E51AADF7F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12032929"/>
                  </p:ext>
                </p:extLst>
              </p:nvPr>
            </p:nvGraphicFramePr>
            <p:xfrm>
              <a:off x="1034220" y="2850985"/>
              <a:ext cx="9735993" cy="366980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22184">
                      <a:extLst>
                        <a:ext uri="{9D8B030D-6E8A-4147-A177-3AD203B41FA5}">
                          <a16:colId xmlns:a16="http://schemas.microsoft.com/office/drawing/2014/main" val="2365819620"/>
                        </a:ext>
                      </a:extLst>
                    </a:gridCol>
                    <a:gridCol w="1794788">
                      <a:extLst>
                        <a:ext uri="{9D8B030D-6E8A-4147-A177-3AD203B41FA5}">
                          <a16:colId xmlns:a16="http://schemas.microsoft.com/office/drawing/2014/main" val="705269879"/>
                        </a:ext>
                      </a:extLst>
                    </a:gridCol>
                    <a:gridCol w="1504940">
                      <a:extLst>
                        <a:ext uri="{9D8B030D-6E8A-4147-A177-3AD203B41FA5}">
                          <a16:colId xmlns:a16="http://schemas.microsoft.com/office/drawing/2014/main" val="1902811689"/>
                        </a:ext>
                      </a:extLst>
                    </a:gridCol>
                    <a:gridCol w="1568724">
                      <a:extLst>
                        <a:ext uri="{9D8B030D-6E8A-4147-A177-3AD203B41FA5}">
                          <a16:colId xmlns:a16="http://schemas.microsoft.com/office/drawing/2014/main" val="3152881791"/>
                        </a:ext>
                      </a:extLst>
                    </a:gridCol>
                    <a:gridCol w="2345357">
                      <a:extLst>
                        <a:ext uri="{9D8B030D-6E8A-4147-A177-3AD203B41FA5}">
                          <a16:colId xmlns:a16="http://schemas.microsoft.com/office/drawing/2014/main" val="3861369696"/>
                        </a:ext>
                      </a:extLst>
                    </a:gridCol>
                  </a:tblGrid>
                  <a:tr h="4686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700"/>
                            <a:t>Sec. Level</a:t>
                          </a:r>
                          <a:endParaRPr lang="ko-Kore-KR" altLang="en-US" sz="17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700"/>
                            <a:t>Primitive</a:t>
                          </a:r>
                          <a:endParaRPr lang="ko-Kore-KR" altLang="en-US" sz="17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700"/>
                            <a:t>Qubits</a:t>
                          </a:r>
                          <a:endParaRPr lang="ko-Kore-KR" altLang="en-US" sz="17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700" dirty="0"/>
                            <a:t>Total gates</a:t>
                          </a:r>
                          <a:endParaRPr lang="ko-Kore-KR" altLang="en-US" sz="17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700" dirty="0"/>
                            <a:t>Total depth</a:t>
                          </a:r>
                          <a:endParaRPr lang="ko-Kore-KR" altLang="en-US" sz="17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70559112"/>
                      </a:ext>
                    </a:extLst>
                  </a:tr>
                  <a:tr h="298906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700"/>
                            <a:t>AES-128</a:t>
                          </a:r>
                        </a:p>
                        <a:p>
                          <a:pPr algn="ctr"/>
                          <a:r>
                            <a:rPr lang="en-US" altLang="ko-Kore-KR" sz="1700"/>
                            <a:t>(Level-1)</a:t>
                          </a:r>
                          <a:endParaRPr lang="ko-Kore-KR" altLang="en-US" sz="1700"/>
                        </a:p>
                      </a:txBody>
                      <a:tcPr marL="100584" marR="100584"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700"/>
                            <a:t>AES [*]</a:t>
                          </a:r>
                          <a:endParaRPr lang="ko-Kore-KR" altLang="en-US" sz="17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ore-KR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ore-KR" sz="17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ko-Kore-KR" sz="17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ore-KR" altLang="en-US" sz="17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ore-KR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ore-KR" sz="17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ko-Kore-KR" sz="1700" b="0" i="1" smtClean="0">
                                        <a:latin typeface="Cambria Math" panose="02040503050406030204" pitchFamily="18" charset="0"/>
                                      </a:rPr>
                                      <m:t>79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ore-KR" altLang="en-US" sz="17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ore-KR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ore-KR" sz="17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ko-Kore-KR" sz="17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  <m:r>
                                      <a:rPr lang="en-US" altLang="ko-KR" sz="17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ore-KR" altLang="en-US" sz="17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32616436"/>
                      </a:ext>
                    </a:extLst>
                  </a:tr>
                  <a:tr h="298906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sz="1700" dirty="0"/>
                        </a:p>
                      </a:txBody>
                      <a:tcPr marL="100584" marR="10058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700" b="0"/>
                            <a:t>BIKE</a:t>
                          </a:r>
                          <a:endParaRPr lang="ko-Kore-KR" altLang="en-US" sz="1700" b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ore-KR" sz="17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ore-KR" sz="17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n-US" altLang="ko-KR" sz="17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ore-KR" altLang="en-US" sz="17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ore-KR" sz="17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ore-KR" sz="17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n-US" altLang="ko-Kore-KR" sz="17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𝟏𝟎𝟒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ore-KR" altLang="en-US" sz="17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ore-KR" sz="17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ore-KR" sz="17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n-US" altLang="ko-Kore-KR" sz="17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ore-KR" altLang="en-US" sz="17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R w="12700" cmpd="sng">
                          <a:noFill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594998061"/>
                      </a:ext>
                    </a:extLst>
                  </a:tr>
                  <a:tr h="298906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sz="1700" dirty="0"/>
                        </a:p>
                      </a:txBody>
                      <a:tcPr marL="100584" marR="10058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700" b="0"/>
                            <a:t>Classic McEliece</a:t>
                          </a:r>
                          <a:endParaRPr lang="ko-Kore-KR" altLang="en-US" sz="1700" b="0"/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ore-KR" sz="17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ore-KR" sz="17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n-US" altLang="ko-Kore-KR" sz="17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ore-KR" altLang="en-US" sz="17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ore-KR" sz="17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ore-KR" sz="17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n-US" altLang="ko-Kore-KR" sz="17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𝟏𝟎𝟐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ore-KR" altLang="en-US" sz="17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ore-KR" sz="17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ore-KR" sz="17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n-US" altLang="ko-Kore-KR" sz="17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𝟗𝟐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ore-KR" altLang="en-US" sz="17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R w="12700" cmpd="sng">
                          <a:noFill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53189550"/>
                      </a:ext>
                    </a:extLst>
                  </a:tr>
                  <a:tr h="298906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700" dirty="0"/>
                            <a:t>AES-192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700" dirty="0"/>
                            <a:t>(Level-3)</a:t>
                          </a:r>
                          <a:endParaRPr lang="ko-Kore-KR" altLang="en-US" sz="1700" dirty="0"/>
                        </a:p>
                      </a:txBody>
                      <a:tcPr marL="100584" marR="100584"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700"/>
                            <a:t>AES [*]</a:t>
                          </a:r>
                          <a:endParaRPr lang="ko-Kore-KR" altLang="en-US" sz="1700"/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ore-KR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ore-KR" sz="17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ko-Kore-KR" sz="17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ore-KR" altLang="en-US" sz="1700"/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ore-KR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ore-KR" sz="17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ko-Kore-KR" sz="1700" b="0" i="1" smtClean="0">
                                        <a:latin typeface="Cambria Math" panose="02040503050406030204" pitchFamily="18" charset="0"/>
                                      </a:rPr>
                                      <m:t>112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ore-KR" altLang="en-US" sz="1700"/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ore-KR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ore-KR" sz="17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ko-Kore-KR" sz="1700" b="0" i="1" smtClean="0">
                                        <a:latin typeface="Cambria Math" panose="02040503050406030204" pitchFamily="18" charset="0"/>
                                      </a:rPr>
                                      <m:t>102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ore-KR" altLang="en-US" sz="1700"/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26891866"/>
                      </a:ext>
                    </a:extLst>
                  </a:tr>
                  <a:tr h="298906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sz="1700" dirty="0"/>
                        </a:p>
                      </a:txBody>
                      <a:tcPr marL="100584" marR="10058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700" b="0"/>
                            <a:t>BIKE</a:t>
                          </a:r>
                          <a:endParaRPr lang="ko-Kore-KR" altLang="en-US" sz="1700" b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ore-KR" sz="17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ore-KR" sz="17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n-US" altLang="ko-Kore-KR" sz="17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altLang="ko-KR" sz="17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ore-KR" altLang="en-US" sz="17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ore-KR" sz="17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ore-KR" sz="17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n-US" altLang="ko-Kore-KR" sz="17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𝟏𝟑𝟗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ore-KR" altLang="en-US" sz="17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ore-KR" sz="17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ore-KR" sz="17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n-US" altLang="ko-Kore-KR" sz="17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𝟏𝟐𝟑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ore-KR" altLang="en-US" sz="17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7246793"/>
                      </a:ext>
                    </a:extLst>
                  </a:tr>
                  <a:tr h="298906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sz="1700" dirty="0"/>
                        </a:p>
                      </a:txBody>
                      <a:tcPr marL="100584" marR="10058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700" b="0"/>
                            <a:t>Classic McEliece</a:t>
                          </a:r>
                          <a:endParaRPr lang="ko-Kore-KR" altLang="en-US" sz="1700" b="0"/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ore-KR" sz="17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ore-KR" sz="17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n-US" altLang="ko-Kore-KR" sz="17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𝟐𝟑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ore-KR" altLang="en-US" sz="17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ore-KR" sz="17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ore-KR" sz="17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n-US" altLang="ko-Kore-KR" sz="17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𝟏𝟐𝟓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ore-KR" altLang="en-US" sz="17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ore-KR" sz="17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ore-KR" sz="17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n-US" altLang="ko-Kore-KR" sz="17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𝟏𝟏𝟓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ore-KR" altLang="en-US" sz="17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01441894"/>
                      </a:ext>
                    </a:extLst>
                  </a:tr>
                  <a:tr h="298906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700" dirty="0"/>
                            <a:t>AES-256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700" dirty="0"/>
                            <a:t>(Level-5)</a:t>
                          </a:r>
                          <a:endParaRPr lang="ko-Kore-KR" altLang="en-US" sz="1700" dirty="0"/>
                        </a:p>
                      </a:txBody>
                      <a:tcPr marL="100584" marR="100584"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700"/>
                            <a:t>AES [*]</a:t>
                          </a:r>
                          <a:endParaRPr lang="ko-Kore-KR" altLang="en-US" sz="1700"/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ore-KR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ore-KR" sz="17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ko-Kore-KR" sz="17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ore-KR" altLang="en-US" sz="1700"/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ore-KR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ore-KR" sz="17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ko-Kore-KR" sz="1700" b="0" i="1" smtClean="0">
                                        <a:latin typeface="Cambria Math" panose="02040503050406030204" pitchFamily="18" charset="0"/>
                                      </a:rPr>
                                      <m:t>144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ore-KR" altLang="en-US" sz="1700"/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ore-KR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ore-KR" sz="17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ko-Kore-KR" sz="1700" b="0" i="1" smtClean="0">
                                        <a:latin typeface="Cambria Math" panose="02040503050406030204" pitchFamily="18" charset="0"/>
                                      </a:rPr>
                                      <m:t>134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ore-KR" altLang="en-US" sz="1700"/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996309114"/>
                      </a:ext>
                    </a:extLst>
                  </a:tr>
                  <a:tr h="298906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sz="1700" dirty="0"/>
                        </a:p>
                      </a:txBody>
                      <a:tcPr marL="100584" marR="10058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700" b="0"/>
                            <a:t>BIKE</a:t>
                          </a:r>
                          <a:endParaRPr lang="ko-Kore-KR" altLang="en-US" sz="1700" b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ore-KR" sz="17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ore-KR" sz="17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n-US" altLang="ko-Kore-KR" sz="17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altLang="ko-KR" sz="17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ore-KR" altLang="en-US" sz="17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ore-KR" sz="17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ore-KR" sz="17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n-US" altLang="ko-Kore-KR" sz="17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𝟏𝟕𝟑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ore-KR" altLang="en-US" sz="17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ore-KR" sz="17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ore-KR" sz="17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n-US" altLang="ko-Kore-KR" sz="17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altLang="ko-KR" sz="17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𝟓𝟕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ore-KR" altLang="en-US" sz="17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69360107"/>
                      </a:ext>
                    </a:extLst>
                  </a:tr>
                  <a:tr h="298906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sz="1700" dirty="0"/>
                        </a:p>
                      </a:txBody>
                      <a:tcPr marL="100584" marR="10058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700" b="0"/>
                            <a:t>Classic McEliece</a:t>
                          </a:r>
                          <a:endParaRPr lang="ko-Kore-KR" altLang="en-US" sz="1700" b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ore-KR" sz="17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ore-KR" sz="17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n-US" altLang="ko-Kore-KR" sz="17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𝟐𝟒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ore-KR" altLang="en-US" sz="17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ore-KR" sz="17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ore-KR" sz="17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n-US" altLang="ko-Kore-KR" sz="17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𝟏𝟔𝟓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ore-KR" altLang="en-US" sz="17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ore-KR" sz="17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ore-KR" sz="17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n-US" altLang="ko-Kore-KR" sz="17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𝟏𝟓𝟒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ore-KR" altLang="en-US" sz="17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92981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27BE7745-5C52-037A-2D9D-1E51AADF7F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12032929"/>
                  </p:ext>
                </p:extLst>
              </p:nvPr>
            </p:nvGraphicFramePr>
            <p:xfrm>
              <a:off x="1034220" y="2850985"/>
              <a:ext cx="9735993" cy="366980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22184">
                      <a:extLst>
                        <a:ext uri="{9D8B030D-6E8A-4147-A177-3AD203B41FA5}">
                          <a16:colId xmlns:a16="http://schemas.microsoft.com/office/drawing/2014/main" val="2365819620"/>
                        </a:ext>
                      </a:extLst>
                    </a:gridCol>
                    <a:gridCol w="1794788">
                      <a:extLst>
                        <a:ext uri="{9D8B030D-6E8A-4147-A177-3AD203B41FA5}">
                          <a16:colId xmlns:a16="http://schemas.microsoft.com/office/drawing/2014/main" val="705269879"/>
                        </a:ext>
                      </a:extLst>
                    </a:gridCol>
                    <a:gridCol w="1504940">
                      <a:extLst>
                        <a:ext uri="{9D8B030D-6E8A-4147-A177-3AD203B41FA5}">
                          <a16:colId xmlns:a16="http://schemas.microsoft.com/office/drawing/2014/main" val="1902811689"/>
                        </a:ext>
                      </a:extLst>
                    </a:gridCol>
                    <a:gridCol w="1568724">
                      <a:extLst>
                        <a:ext uri="{9D8B030D-6E8A-4147-A177-3AD203B41FA5}">
                          <a16:colId xmlns:a16="http://schemas.microsoft.com/office/drawing/2014/main" val="3152881791"/>
                        </a:ext>
                      </a:extLst>
                    </a:gridCol>
                    <a:gridCol w="2345357">
                      <a:extLst>
                        <a:ext uri="{9D8B030D-6E8A-4147-A177-3AD203B41FA5}">
                          <a16:colId xmlns:a16="http://schemas.microsoft.com/office/drawing/2014/main" val="3861369696"/>
                        </a:ext>
                      </a:extLst>
                    </a:gridCol>
                  </a:tblGrid>
                  <a:tr h="4686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700"/>
                            <a:t>Sec. Level</a:t>
                          </a:r>
                          <a:endParaRPr lang="ko-Kore-KR" altLang="en-US" sz="17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700"/>
                            <a:t>Primitive</a:t>
                          </a:r>
                          <a:endParaRPr lang="ko-Kore-KR" altLang="en-US" sz="17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700"/>
                            <a:t>Qubits</a:t>
                          </a:r>
                          <a:endParaRPr lang="ko-Kore-KR" altLang="en-US" sz="17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700" dirty="0"/>
                            <a:t>Total gates</a:t>
                          </a:r>
                          <a:endParaRPr lang="ko-Kore-KR" altLang="en-US" sz="17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700" dirty="0"/>
                            <a:t>Total depth</a:t>
                          </a:r>
                          <a:endParaRPr lang="ko-Kore-KR" altLang="en-US" sz="17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70559112"/>
                      </a:ext>
                    </a:extLst>
                  </a:tr>
                  <a:tr h="350520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700"/>
                            <a:t>AES-128</a:t>
                          </a:r>
                        </a:p>
                        <a:p>
                          <a:pPr algn="ctr"/>
                          <a:r>
                            <a:rPr lang="en-US" altLang="ko-Kore-KR" sz="1700"/>
                            <a:t>(Level-1)</a:t>
                          </a:r>
                          <a:endParaRPr lang="ko-Kore-KR" altLang="en-US" sz="1700"/>
                        </a:p>
                      </a:txBody>
                      <a:tcPr marL="100584" marR="100584"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700"/>
                            <a:t>AES [*]</a:t>
                          </a:r>
                          <a:endParaRPr lang="ko-Kore-KR" altLang="en-US" sz="17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89831" t="-135714" r="-263559" b="-8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70968" t="-135714" r="-150806" b="-8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5676" t="-135714" r="-1081" b="-8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2616436"/>
                      </a:ext>
                    </a:extLst>
                  </a:tr>
                  <a:tr h="356362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sz="1700" dirty="0"/>
                        </a:p>
                      </a:txBody>
                      <a:tcPr marL="100584" marR="10058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700" b="0"/>
                            <a:t>BIKE</a:t>
                          </a:r>
                          <a:endParaRPr lang="ko-Kore-KR" altLang="en-US" sz="1700" b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89831" t="-235714" r="-263559" b="-7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70968" t="-235714" r="-150806" b="-7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lnR w="12700" cmpd="sng">
                          <a:noFill/>
                        </a:lnR>
                        <a:blipFill>
                          <a:blip r:embed="rId3"/>
                          <a:stretch>
                            <a:fillRect l="-315676" t="-235714" r="-1081" b="-7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4998061"/>
                      </a:ext>
                    </a:extLst>
                  </a:tr>
                  <a:tr h="356362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sz="1700" dirty="0"/>
                        </a:p>
                      </a:txBody>
                      <a:tcPr marL="100584" marR="10058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700" b="0"/>
                            <a:t>Classic McEliece</a:t>
                          </a:r>
                          <a:endParaRPr lang="ko-Kore-KR" altLang="en-US" sz="1700" b="0"/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9831" t="-335714" r="-263559" b="-6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70968" t="-335714" r="-150806" b="-6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lnR w="12700" cmpd="sng">
                          <a:noFill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15676" t="-335714" r="-1081" b="-6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3189550"/>
                      </a:ext>
                    </a:extLst>
                  </a:tr>
                  <a:tr h="350520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700" dirty="0"/>
                            <a:t>AES-192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700" dirty="0"/>
                            <a:t>(Level-3)</a:t>
                          </a:r>
                          <a:endParaRPr lang="ko-Kore-KR" altLang="en-US" sz="1700" dirty="0"/>
                        </a:p>
                      </a:txBody>
                      <a:tcPr marL="100584" marR="100584"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700"/>
                            <a:t>AES [*]</a:t>
                          </a:r>
                          <a:endParaRPr lang="ko-Kore-KR" altLang="en-US" sz="1700"/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289831" t="-435714" r="-263559" b="-5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370968" t="-435714" r="-150806" b="-5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315676" t="-435714" r="-1081" b="-5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891866"/>
                      </a:ext>
                    </a:extLst>
                  </a:tr>
                  <a:tr h="356362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sz="1700" dirty="0"/>
                        </a:p>
                      </a:txBody>
                      <a:tcPr marL="100584" marR="10058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700" b="0"/>
                            <a:t>BIKE</a:t>
                          </a:r>
                          <a:endParaRPr lang="ko-Kore-KR" altLang="en-US" sz="1700" b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89831" t="-535714" r="-263559" b="-4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70968" t="-535714" r="-150806" b="-4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5676" t="-535714" r="-1081" b="-4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7246793"/>
                      </a:ext>
                    </a:extLst>
                  </a:tr>
                  <a:tr h="360172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sz="1700" dirty="0"/>
                        </a:p>
                      </a:txBody>
                      <a:tcPr marL="100584" marR="10058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700" b="0"/>
                            <a:t>Classic McEliece</a:t>
                          </a:r>
                          <a:endParaRPr lang="ko-Kore-KR" altLang="en-US" sz="1700" b="0"/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9831" t="-635714" r="-263559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70968" t="-635714" r="-150806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15676" t="-635714" r="-1081" b="-3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1441894"/>
                      </a:ext>
                    </a:extLst>
                  </a:tr>
                  <a:tr h="350520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700" dirty="0"/>
                            <a:t>AES-256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700" dirty="0"/>
                            <a:t>(Level-5)</a:t>
                          </a:r>
                          <a:endParaRPr lang="ko-Kore-KR" altLang="en-US" sz="1700" dirty="0"/>
                        </a:p>
                      </a:txBody>
                      <a:tcPr marL="100584" marR="100584"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700"/>
                            <a:t>AES [*]</a:t>
                          </a:r>
                          <a:endParaRPr lang="ko-Kore-KR" altLang="en-US" sz="1700"/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289831" t="-735714" r="-263559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370968" t="-735714" r="-150806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315676" t="-735714" r="-1081" b="-2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6309114"/>
                      </a:ext>
                    </a:extLst>
                  </a:tr>
                  <a:tr h="360172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sz="1700" dirty="0"/>
                        </a:p>
                      </a:txBody>
                      <a:tcPr marL="100584" marR="10058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700" b="0"/>
                            <a:t>BIKE</a:t>
                          </a:r>
                          <a:endParaRPr lang="ko-Kore-KR" altLang="en-US" sz="1700" b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89831" t="-806897" r="-263559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70968" t="-806897" r="-150806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5676" t="-806897" r="-1081" b="-1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9360107"/>
                      </a:ext>
                    </a:extLst>
                  </a:tr>
                  <a:tr h="360172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sz="1700" dirty="0"/>
                        </a:p>
                      </a:txBody>
                      <a:tcPr marL="100584" marR="10058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700" b="0"/>
                            <a:t>Classic McEliece</a:t>
                          </a:r>
                          <a:endParaRPr lang="ko-Kore-KR" altLang="en-US" sz="1700" b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89831" t="-939286" r="-263559" b="-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70968" t="-939286" r="-150806" b="-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5676" t="-939286" r="-1081" b="-2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7929811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2CAB358-0217-6E5A-3242-184FD0FA9DBA}"/>
              </a:ext>
            </a:extLst>
          </p:cNvPr>
          <p:cNvSpPr txBox="1"/>
          <p:nvPr/>
        </p:nvSpPr>
        <p:spPr>
          <a:xfrm>
            <a:off x="199636" y="1046516"/>
            <a:ext cx="10796545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400" dirty="0"/>
              <a:t>Classic McEliece, BIKE</a:t>
            </a:r>
            <a:r>
              <a:rPr kumimoji="1" lang="ko-Kore-KR" altLang="en-US" sz="2400" dirty="0"/>
              <a:t>에 대한 </a:t>
            </a:r>
            <a:r>
              <a:rPr kumimoji="1" lang="en-US" altLang="ko-Kore-KR" sz="2400" dirty="0"/>
              <a:t>Quantum ISD </a:t>
            </a:r>
            <a:r>
              <a:rPr kumimoji="1" lang="ko-Kore-KR" altLang="en-US" sz="2400" dirty="0"/>
              <a:t>공격 비용 추정</a:t>
            </a:r>
            <a:r>
              <a:rPr kumimoji="1" lang="en-US" altLang="ko-Kore-KR" sz="2400" dirty="0"/>
              <a:t> </a:t>
            </a:r>
            <a:r>
              <a:rPr kumimoji="1" lang="ko-Kore-KR" altLang="en-US" sz="2400" dirty="0"/>
              <a:t>논문 </a:t>
            </a:r>
            <a:r>
              <a:rPr kumimoji="1" lang="en-US" altLang="ko-Kore-KR" sz="2400" dirty="0"/>
              <a:t>(</a:t>
            </a:r>
            <a:r>
              <a:rPr kumimoji="1" lang="en-US" altLang="ko-KR" sz="2400" dirty="0"/>
              <a:t>2023)</a:t>
            </a:r>
            <a:endParaRPr kumimoji="1" lang="en-US" altLang="ko-Kore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sz="2000" dirty="0"/>
              <a:t>S. </a:t>
            </a:r>
            <a:r>
              <a:rPr kumimoji="1" lang="en" altLang="ko-Kore-KR" sz="2000" dirty="0"/>
              <a:t>Perriello et al., “Improving the Efficiency of Quantum Circuits for Information Set Decoding”, </a:t>
            </a:r>
          </a:p>
          <a:p>
            <a:pPr lvl="1"/>
            <a:r>
              <a:rPr kumimoji="1" lang="ko-KR" altLang="en-US" sz="2000" dirty="0"/>
              <a:t>     </a:t>
            </a:r>
            <a:r>
              <a:rPr kumimoji="1" lang="en-US" altLang="ko-Kore-KR" sz="2000" dirty="0"/>
              <a:t>ACM Transactions on Quantum Computing, 2023.</a:t>
            </a:r>
            <a:r>
              <a:rPr kumimoji="1" lang="ko-KR" altLang="en-US" sz="2000" dirty="0"/>
              <a:t> </a:t>
            </a:r>
            <a:r>
              <a:rPr kumimoji="1" lang="en-US" altLang="ko-KR" sz="2000" b="1" dirty="0">
                <a:sym typeface="Wingdings" pitchFamily="2" charset="2"/>
              </a:rPr>
              <a:t></a:t>
            </a:r>
            <a:r>
              <a:rPr kumimoji="1" lang="ko-KR" altLang="en-US" sz="2000" b="1" dirty="0">
                <a:sym typeface="Wingdings" pitchFamily="2" charset="2"/>
              </a:rPr>
              <a:t> 레퍼런스 </a:t>
            </a:r>
            <a:endParaRPr kumimoji="1" lang="en-US" altLang="ko-Kore-KR" sz="2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Grover </a:t>
            </a:r>
            <a:r>
              <a:rPr kumimoji="1" lang="ko-KR" altLang="en-US" sz="2000" dirty="0"/>
              <a:t>공격 회로 구현 후</a:t>
            </a:r>
            <a:r>
              <a:rPr kumimoji="1" lang="en-US" altLang="ko-KR" sz="2000" dirty="0"/>
              <a:t>,</a:t>
            </a:r>
            <a:r>
              <a:rPr kumimoji="1" lang="ko-KR" altLang="en-US" sz="2000" b="1" dirty="0"/>
              <a:t> 자체적인 공격 비용 제시 </a:t>
            </a:r>
            <a:r>
              <a:rPr kumimoji="1" lang="en-US" altLang="ko-KR" sz="2000" b="1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kumimoji="1"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목표는 개선</a:t>
            </a:r>
            <a:r>
              <a:rPr kumimoji="1" lang="en-US" altLang="ko-KR" sz="2000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kumimoji="1" lang="en-US" altLang="ko-Kore-KR" sz="5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ko-Kore-KR" sz="2200" b="1" dirty="0">
                <a:solidFill>
                  <a:srgbClr val="C00000"/>
                </a:solidFill>
              </a:rPr>
              <a:t>AES</a:t>
            </a:r>
            <a:r>
              <a:rPr kumimoji="1" lang="ko-Kore-KR" altLang="en-US" sz="2200" b="1" dirty="0">
                <a:solidFill>
                  <a:srgbClr val="C00000"/>
                </a:solidFill>
              </a:rPr>
              <a:t>보다</a:t>
            </a:r>
            <a:r>
              <a:rPr kumimoji="1" lang="ko-Kore-KR" altLang="en-US" sz="2200" dirty="0"/>
              <a:t> </a:t>
            </a:r>
            <a:r>
              <a:rPr kumimoji="1" lang="ko-Kore-KR" altLang="en-US" sz="2200" b="1" dirty="0">
                <a:solidFill>
                  <a:srgbClr val="C00000"/>
                </a:solidFill>
              </a:rPr>
              <a:t>훨씬 높은 공격 비용</a:t>
            </a:r>
            <a:r>
              <a:rPr kumimoji="1" lang="ko-Kore-KR" altLang="en-US" sz="2200" dirty="0"/>
              <a:t>이 요구 될</a:t>
            </a:r>
            <a:r>
              <a:rPr kumimoji="1" lang="ko-KR" altLang="en-US" sz="2200" dirty="0"/>
              <a:t> 것</a:t>
            </a:r>
            <a:r>
              <a:rPr kumimoji="1" lang="en-US" altLang="ko-Kore-KR" sz="2200" dirty="0"/>
              <a:t> </a:t>
            </a:r>
            <a:r>
              <a:rPr kumimoji="1" lang="en-US" altLang="ko-Kore-KR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(AES</a:t>
            </a:r>
            <a:r>
              <a:rPr kumimoji="1" lang="ko-Kore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는</a:t>
            </a:r>
            <a:r>
              <a:rPr kumimoji="1"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분해 후</a:t>
            </a:r>
            <a:r>
              <a:rPr kumimoji="1"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BIKE,</a:t>
            </a:r>
            <a:r>
              <a:rPr kumimoji="1"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CM</a:t>
            </a:r>
            <a:r>
              <a:rPr kumimoji="1"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은 분해 전 비용</a:t>
            </a:r>
            <a:r>
              <a:rPr kumimoji="1"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kumimoji="1" lang="en" altLang="ko-Kore-KR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88D726-E849-1B7E-0CC2-069C0EE77C98}"/>
              </a:ext>
            </a:extLst>
          </p:cNvPr>
          <p:cNvSpPr txBox="1"/>
          <p:nvPr/>
        </p:nvSpPr>
        <p:spPr>
          <a:xfrm>
            <a:off x="-9625" y="6608868"/>
            <a:ext cx="106009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/>
              <a:t>[*] </a:t>
            </a:r>
            <a:r>
              <a:rPr kumimoji="1" lang="en-US" altLang="ko-Kore-KR" sz="1000" err="1"/>
              <a:t>Kyungbae</a:t>
            </a:r>
            <a:r>
              <a:rPr kumimoji="1" lang="en-US" altLang="ko-Kore-KR" sz="1000"/>
              <a:t> Jang , </a:t>
            </a:r>
            <a:r>
              <a:rPr kumimoji="1" lang="en-US" altLang="ko-Kore-KR" sz="1000" err="1"/>
              <a:t>Anubhab</a:t>
            </a:r>
            <a:r>
              <a:rPr kumimoji="1" lang="en-US" altLang="ko-Kore-KR" sz="1000"/>
              <a:t> Baksi , </a:t>
            </a:r>
            <a:r>
              <a:rPr kumimoji="1" lang="en-US" altLang="ko-Kore-KR" sz="1000" err="1"/>
              <a:t>Hyunji</a:t>
            </a:r>
            <a:r>
              <a:rPr kumimoji="1" lang="en-US" altLang="ko-Kore-KR" sz="1000"/>
              <a:t> Kim , </a:t>
            </a:r>
            <a:r>
              <a:rPr kumimoji="1" lang="en-US" altLang="ko-Kore-KR" sz="1000" err="1"/>
              <a:t>Gyeongju</a:t>
            </a:r>
            <a:r>
              <a:rPr kumimoji="1" lang="en-US" altLang="ko-Kore-KR" sz="1000"/>
              <a:t> Song , Hwajeong </a:t>
            </a:r>
            <a:r>
              <a:rPr kumimoji="1" lang="en-US" altLang="ko-Kore-KR" sz="1000" err="1"/>
              <a:t>Seo</a:t>
            </a:r>
            <a:r>
              <a:rPr kumimoji="1" lang="en-US" altLang="ko-Kore-KR" sz="1000"/>
              <a:t> , and Anupam </a:t>
            </a:r>
            <a:r>
              <a:rPr kumimoji="1" lang="en-US" altLang="ko-Kore-KR" sz="1000" err="1"/>
              <a:t>Chattopadhyayl</a:t>
            </a:r>
            <a:r>
              <a:rPr kumimoji="1" lang="en-US" altLang="ko-Kore-KR" sz="1000"/>
              <a:t>. “Quantum Analysis of AES: Lowering Limit of Quantum Attack Complexity”, </a:t>
            </a:r>
            <a:r>
              <a:rPr kumimoji="1" lang="en-US" altLang="ko-Kore-KR" sz="1000" err="1"/>
              <a:t>ePrint</a:t>
            </a:r>
            <a:r>
              <a:rPr kumimoji="1" lang="en-US" altLang="ko-Kore-KR" sz="1000"/>
              <a:t>, 2022.</a:t>
            </a:r>
            <a:endParaRPr kumimoji="1" lang="ko-Kore-KR" altLang="en-US" sz="100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FE269A5-6163-0E65-94A2-A406CA690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71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460535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7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altLang="ko" b="1"/>
              <a:t>Quantum Attack on Code-based Cryptography</a:t>
            </a:r>
            <a:endParaRPr b="1"/>
          </a:p>
        </p:txBody>
      </p:sp>
      <p:sp>
        <p:nvSpPr>
          <p:cNvPr id="475" name="Google Shape;475;p47"/>
          <p:cNvSpPr txBox="1">
            <a:spLocks noGrp="1"/>
          </p:cNvSpPr>
          <p:nvPr>
            <p:ph type="body" idx="1"/>
          </p:nvPr>
        </p:nvSpPr>
        <p:spPr>
          <a:xfrm>
            <a:off x="173255" y="1309978"/>
            <a:ext cx="12343372" cy="56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-228600">
              <a:spcBef>
                <a:spcPts val="0"/>
              </a:spcBef>
              <a:buSzPts val="2800"/>
            </a:pPr>
            <a:r>
              <a:rPr lang="ko" altLang="ko-Kore-KR" sz="2600" b="1" dirty="0">
                <a:solidFill>
                  <a:schemeClr val="accent1">
                    <a:lumMod val="75000"/>
                  </a:schemeClr>
                </a:solidFill>
              </a:rPr>
              <a:t>Code 기반 암호</a:t>
            </a:r>
            <a:r>
              <a:rPr lang="ko" altLang="en-US" sz="2600" b="1" dirty="0">
                <a:solidFill>
                  <a:schemeClr val="accent1">
                    <a:lumMod val="75000"/>
                  </a:schemeClr>
                </a:solidFill>
              </a:rPr>
              <a:t>에</a:t>
            </a:r>
            <a:r>
              <a:rPr lang="ko-KR" altLang="en-US" sz="2600" b="1" dirty="0">
                <a:solidFill>
                  <a:schemeClr val="accent1">
                    <a:lumMod val="75000"/>
                  </a:schemeClr>
                </a:solidFill>
              </a:rPr>
              <a:t> 대한 안전성 분석</a:t>
            </a:r>
            <a:r>
              <a:rPr lang="ko-KR" altLang="en-US" sz="2600" dirty="0"/>
              <a:t>은 </a:t>
            </a:r>
            <a:r>
              <a:rPr lang="en-US" altLang="ko-KR" sz="2600" b="1" dirty="0"/>
              <a:t>ISD </a:t>
            </a:r>
            <a:r>
              <a:rPr lang="ko-KR" altLang="en-US" sz="2600" b="1" dirty="0"/>
              <a:t>알고리즘이 메인 </a:t>
            </a:r>
            <a:endParaRPr lang="en-US" altLang="ko-KR" sz="2500" b="1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r>
              <a:rPr lang="ko-KR" altLang="en-US" sz="2200" dirty="0">
                <a:sym typeface="Wingdings" pitchFamily="2" charset="2"/>
              </a:rPr>
              <a:t> </a:t>
            </a:r>
            <a:r>
              <a:rPr lang="en-US" altLang="ko-KR" sz="2300" dirty="0">
                <a:sym typeface="Wingdings" pitchFamily="2" charset="2"/>
              </a:rPr>
              <a:t></a:t>
            </a:r>
            <a:r>
              <a:rPr lang="ko-KR" altLang="en-US" sz="2300" dirty="0">
                <a:sym typeface="Wingdings" pitchFamily="2" charset="2"/>
              </a:rPr>
              <a:t>  </a:t>
            </a:r>
            <a:r>
              <a:rPr lang="en-US" altLang="ko-KR" sz="2300" dirty="0"/>
              <a:t>Classical, Quantum </a:t>
            </a:r>
            <a:r>
              <a:rPr lang="ko-KR" altLang="en-US" sz="2300" dirty="0"/>
              <a:t>동일</a:t>
            </a:r>
            <a:endParaRPr lang="en-US" altLang="ko-KR" sz="2300" dirty="0"/>
          </a:p>
          <a:p>
            <a:pPr marL="228600" indent="-228600">
              <a:spcBef>
                <a:spcPts val="0"/>
              </a:spcBef>
              <a:buSzPts val="2800"/>
            </a:pPr>
            <a:endParaRPr lang="en-US" altLang="ko" sz="3000" b="1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" altLang="en-US" sz="2600" dirty="0"/>
              <a:t>대규모</a:t>
            </a:r>
            <a:r>
              <a:rPr lang="ko-KR" altLang="en-US" sz="2600" dirty="0"/>
              <a:t> 행렬 사용</a:t>
            </a:r>
            <a:r>
              <a:rPr lang="ko" sz="2600" dirty="0"/>
              <a:t> </a:t>
            </a:r>
            <a:r>
              <a:rPr lang="ko-KR" altLang="en-US" sz="2600" dirty="0"/>
              <a:t>특징으로 인해</a:t>
            </a:r>
            <a:r>
              <a:rPr lang="en-US" altLang="ko" sz="2600" dirty="0"/>
              <a:t> </a:t>
            </a:r>
            <a:r>
              <a:rPr lang="ko" sz="2600" dirty="0"/>
              <a:t>양자 컴퓨터의 공격으로부터의 </a:t>
            </a:r>
            <a:r>
              <a:rPr lang="ko" sz="2600" b="1" dirty="0">
                <a:solidFill>
                  <a:schemeClr val="accent1">
                    <a:lumMod val="75000"/>
                  </a:schemeClr>
                </a:solidFill>
              </a:rPr>
              <a:t>안전성 </a:t>
            </a:r>
            <a:r>
              <a:rPr lang="ko-KR" altLang="en-US" sz="2600" b="1" dirty="0">
                <a:solidFill>
                  <a:schemeClr val="accent1">
                    <a:lumMod val="75000"/>
                  </a:schemeClr>
                </a:solidFill>
              </a:rPr>
              <a:t>확보</a:t>
            </a:r>
            <a:r>
              <a:rPr lang="ko" sz="2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altLang="ko" sz="2600" dirty="0">
              <a:solidFill>
                <a:schemeClr val="accent1">
                  <a:lumMod val="75000"/>
                </a:schemeClr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sz="300" dirty="0"/>
          </a:p>
          <a:p>
            <a:pPr marL="685800" lvl="1" indent="-266700">
              <a:spcBef>
                <a:spcPts val="0"/>
              </a:spcBef>
              <a:buSzPts val="2400"/>
            </a:pPr>
            <a:r>
              <a:rPr lang="ko" sz="2200" dirty="0"/>
              <a:t>Code 기반 암호의 단점</a:t>
            </a:r>
            <a:r>
              <a:rPr lang="en-US" altLang="ko" sz="2200" dirty="0">
                <a:solidFill>
                  <a:srgbClr val="C00000"/>
                </a:solidFill>
              </a:rPr>
              <a:t> </a:t>
            </a:r>
            <a:r>
              <a:rPr lang="ko" altLang="ko-KR" b="1" dirty="0">
                <a:solidFill>
                  <a:schemeClr val="dk1"/>
                </a:solidFill>
              </a:rPr>
              <a:t>→</a:t>
            </a:r>
            <a:r>
              <a:rPr lang="ko" sz="2200" dirty="0"/>
              <a:t> </a:t>
            </a:r>
            <a:r>
              <a:rPr lang="ko" sz="2200" b="1" dirty="0">
                <a:solidFill>
                  <a:srgbClr val="C00000"/>
                </a:solidFill>
              </a:rPr>
              <a:t>키 사이즈가 매우 큼</a:t>
            </a:r>
            <a:r>
              <a:rPr lang="ko" sz="2200" b="1" dirty="0"/>
              <a:t> </a:t>
            </a:r>
            <a:r>
              <a:rPr lang="ko" sz="2000" dirty="0"/>
              <a:t>(매우 큰 메모리 용량)</a:t>
            </a:r>
            <a:endParaRPr lang="en-US" altLang="ko" sz="2000" dirty="0"/>
          </a:p>
          <a:p>
            <a:pPr marL="685800" lvl="1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endParaRPr sz="300" b="1" dirty="0"/>
          </a:p>
          <a:p>
            <a:pPr marL="685800" lvl="1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ko" sz="2200" b="1" dirty="0"/>
              <a:t>이는 양자 컴퓨터를 사용한 공격 시, 매우 큰 메모리가 요구됨 </a:t>
            </a:r>
            <a:r>
              <a:rPr lang="en-US" altLang="ko" sz="2000" b="1" dirty="0"/>
              <a:t> </a:t>
            </a:r>
            <a:r>
              <a:rPr lang="en-US" altLang="ko" sz="2200" b="1" dirty="0">
                <a:sym typeface="Wingdings" pitchFamily="2" charset="2"/>
              </a:rPr>
              <a:t> </a:t>
            </a:r>
            <a:r>
              <a:rPr lang="ko" sz="2200" b="1" dirty="0">
                <a:solidFill>
                  <a:srgbClr val="C00000"/>
                </a:solidFill>
              </a:rPr>
              <a:t>대</a:t>
            </a:r>
            <a:r>
              <a:rPr lang="ko" altLang="en-US" sz="2200" b="1" dirty="0">
                <a:solidFill>
                  <a:srgbClr val="C00000"/>
                </a:solidFill>
              </a:rPr>
              <a:t>규모</a:t>
            </a:r>
            <a:r>
              <a:rPr lang="ko" sz="2200" b="1" dirty="0">
                <a:solidFill>
                  <a:srgbClr val="C00000"/>
                </a:solidFill>
              </a:rPr>
              <a:t> 큐비트</a:t>
            </a:r>
            <a:endParaRPr sz="2200" b="1" dirty="0">
              <a:solidFill>
                <a:srgbClr val="C00000"/>
              </a:solidFill>
            </a:endParaRPr>
          </a:p>
          <a:p>
            <a:pPr marL="1143000" lvl="2" indent="-2540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ko" sz="2200" dirty="0"/>
              <a:t>부가적으로 Gaussian Elimination, </a:t>
            </a:r>
            <a:r>
              <a:rPr lang="en-US" altLang="ko" sz="2200" dirty="0"/>
              <a:t>W</a:t>
            </a:r>
            <a:r>
              <a:rPr lang="ko" sz="2200" dirty="0"/>
              <a:t>eight check등에 추가 큐비트가 필요 </a:t>
            </a:r>
            <a:endParaRPr sz="2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ko" sz="2600" dirty="0"/>
              <a:t>Code 기반 암호는 </a:t>
            </a:r>
            <a:r>
              <a:rPr lang="ko" sz="2600" b="1" dirty="0">
                <a:solidFill>
                  <a:schemeClr val="accent1">
                    <a:lumMod val="75000"/>
                  </a:schemeClr>
                </a:solidFill>
              </a:rPr>
              <a:t>양자 컴퓨터에대한 내성이 충분</a:t>
            </a:r>
            <a:endParaRPr lang="en-US" altLang="ko" sz="26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685800" lvl="1" indent="-228600">
              <a:spcBef>
                <a:spcPts val="0"/>
              </a:spcBef>
              <a:buSzPts val="2800"/>
            </a:pPr>
            <a:r>
              <a:rPr lang="en-US" altLang="ko-KR" sz="2300" dirty="0"/>
              <a:t>NIST </a:t>
            </a:r>
            <a:r>
              <a:rPr lang="ko-KR" altLang="en-US" sz="2300" dirty="0"/>
              <a:t>기준이 되는 </a:t>
            </a:r>
            <a:r>
              <a:rPr lang="en-US" altLang="ko-KR" sz="2300" b="1" dirty="0"/>
              <a:t>AES</a:t>
            </a:r>
            <a:r>
              <a:rPr lang="ko-KR" altLang="en-US" sz="2300" b="1" dirty="0"/>
              <a:t> 보다 훨씬 높은 공격 비용</a:t>
            </a:r>
            <a:endParaRPr sz="2300" b="1" dirty="0"/>
          </a:p>
          <a:p>
            <a:pPr marL="685800" lvl="1" indent="-2667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ko" sz="2300" dirty="0"/>
              <a:t>ISD가 아닌 새로운 공격 알고리즘이 나오는 것이 아</a:t>
            </a:r>
            <a:r>
              <a:rPr lang="ko-KR" altLang="en-US" sz="2300" dirty="0" err="1"/>
              <a:t>닌</a:t>
            </a:r>
            <a:r>
              <a:rPr lang="ko-KR" altLang="en-US" sz="2300" dirty="0"/>
              <a:t> 이상</a:t>
            </a:r>
            <a:r>
              <a:rPr lang="en-US" altLang="ko-KR" sz="2300" dirty="0"/>
              <a:t>,</a:t>
            </a:r>
            <a:r>
              <a:rPr lang="ko-KR" altLang="en-US" sz="2300" dirty="0"/>
              <a:t> 현실적인 해킹 불가능</a:t>
            </a:r>
            <a:endParaRPr sz="23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066C58-49DD-123C-7844-2F4B4FDB83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72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249773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/>
          <p:nvPr/>
        </p:nvSpPr>
        <p:spPr>
          <a:xfrm>
            <a:off x="309150" y="176650"/>
            <a:ext cx="11526600" cy="87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7"/>
          <p:cNvSpPr txBox="1"/>
          <p:nvPr/>
        </p:nvSpPr>
        <p:spPr>
          <a:xfrm>
            <a:off x="-12071" y="2913489"/>
            <a:ext cx="12204071" cy="1031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/>
              <a:t>BIKE </a:t>
            </a:r>
            <a:r>
              <a:rPr lang="en-US" altLang="ko-KR" sz="5500" dirty="0"/>
              <a:t>&amp; HQC</a:t>
            </a:r>
            <a:endParaRPr sz="55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95638D-7A07-6D0D-7CE4-7ADF861CE9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73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472765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7;p28">
            <a:extLst>
              <a:ext uri="{FF2B5EF4-FFF2-40B4-BE49-F238E27FC236}">
                <a16:creationId xmlns:a16="http://schemas.microsoft.com/office/drawing/2014/main" id="{4F76ECF9-2EC6-A801-453F-5472BD8D99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kumimoji="0" lang="en-US" altLang="ko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+mj-cs"/>
              </a:rPr>
              <a:t>Code</a:t>
            </a:r>
            <a:r>
              <a:rPr kumimoji="0" lang="ko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+mj-cs"/>
              </a:rPr>
              <a:t> 기반 </a:t>
            </a:r>
            <a:r>
              <a:rPr kumimoji="0" lang="en-US" altLang="ko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+mj-cs"/>
              </a:rPr>
              <a:t>PQC</a:t>
            </a:r>
            <a:r>
              <a:rPr kumimoji="0" lang="ko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+mj-cs"/>
              </a:rPr>
              <a:t> 양자 구현</a:t>
            </a:r>
            <a:r>
              <a:rPr kumimoji="0" lang="en-US" altLang="ko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+mj-cs"/>
              </a:rPr>
              <a:t>: </a:t>
            </a:r>
            <a:r>
              <a:rPr kumimoji="0" lang="en-US" altLang="ko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+mj-cs"/>
              </a:rPr>
              <a:t>BIKE</a:t>
            </a:r>
            <a:endParaRPr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1DD96-82FB-953D-8A6F-F5BEB29F2A52}"/>
              </a:ext>
            </a:extLst>
          </p:cNvPr>
          <p:cNvSpPr txBox="1"/>
          <p:nvPr/>
        </p:nvSpPr>
        <p:spPr>
          <a:xfrm>
            <a:off x="213445" y="1171794"/>
            <a:ext cx="124959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BIKE</a:t>
            </a:r>
            <a:r>
              <a:rPr kumimoji="1" lang="ko-Kore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핵심 연산자</a:t>
            </a:r>
            <a:r>
              <a:rPr kumimoji="1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양자 회로</a:t>
            </a:r>
            <a:endParaRPr kumimoji="1" lang="en-US" altLang="ko-Kore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kumimoji="1" lang="ko-KR" altLang="en-US" sz="2400" dirty="0">
                <a:solidFill>
                  <a:prstClr val="black"/>
                </a:solidFill>
                <a:latin typeface="Calibri" panose="020F0502020204030204"/>
              </a:rPr>
              <a:t>앞서 구현된 </a:t>
            </a: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Binary Field</a:t>
            </a:r>
            <a:r>
              <a: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산술</a:t>
            </a: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Matrix </a:t>
            </a:r>
            <a:r>
              <a:rPr kumimoji="1" lang="ko-KR" altLang="en-US" sz="2400" dirty="0">
                <a:solidFill>
                  <a:prstClr val="black"/>
                </a:solidFill>
                <a:latin typeface="Calibri" panose="020F0502020204030204"/>
              </a:rPr>
              <a:t>연산</a:t>
            </a:r>
            <a:r>
              <a: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들을 그대로 사용할 수 있음</a:t>
            </a: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1"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t>(HQC</a:t>
            </a:r>
            <a:r>
              <a:rPr kumimoji="1"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t>도 마찬가지</a:t>
            </a:r>
            <a:r>
              <a:rPr kumimoji="1"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kumimoji="1" lang="ko-KR" altLang="en-US" sz="2400" dirty="0">
                <a:solidFill>
                  <a:prstClr val="black"/>
                </a:solidFill>
                <a:latin typeface="Calibri" panose="020F0502020204030204"/>
              </a:rPr>
              <a:t>디코딩에 사용하는 알고리즘만이 차이가 있음</a:t>
            </a:r>
            <a:endParaRPr kumimoji="1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9B1F4E-5222-1A47-9D34-D29327626C57}"/>
                  </a:ext>
                </a:extLst>
              </p:cNvPr>
              <p:cNvSpPr txBox="1"/>
              <p:nvPr/>
            </p:nvSpPr>
            <p:spPr>
              <a:xfrm>
                <a:off x="789078" y="2583018"/>
                <a:ext cx="5947526" cy="807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lvl="0" indent="-285750">
                  <a:buClrTx/>
                  <a:buFont typeface="Arial" panose="020B0604020202020204" pitchFamily="34" charset="0"/>
                  <a:buChar char="•"/>
                </a:pPr>
                <a:r>
                  <a:rPr kumimoji="1" lang="en-US" altLang="ko-Kore-KR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Binary Field </a:t>
                </a:r>
                <a:r>
                  <a:rPr kumimoji="1" lang="ko-Kore-KR" altLang="en-US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산술 </a:t>
                </a:r>
                <a:r>
                  <a:rPr kumimoji="1" lang="en-US" altLang="ko-Kore-KR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sSup>
                          <m:sSup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12323</m:t>
                            </m:r>
                          </m:sup>
                        </m:sSup>
                      </m:sub>
                    </m:sSub>
                    <m:r>
                      <m:rPr>
                        <m:nor/>
                      </m:rPr>
                      <a:rPr lang="en-US" altLang="ko-KR" sz="2400" dirty="0">
                        <a:latin typeface="+mn-ea"/>
                      </a:rPr>
                      <m:t>, 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sSup>
                          <m:sSup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24659</m:t>
                            </m:r>
                          </m:sup>
                        </m:sSup>
                      </m:sub>
                    </m:sSub>
                    <m:r>
                      <m:rPr>
                        <m:nor/>
                      </m:rPr>
                      <a:rPr lang="en-US" altLang="ko-KR" sz="2400" dirty="0">
                        <a:latin typeface="+mn-ea"/>
                      </a:rPr>
                      <m:t>, 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sSup>
                          <m:sSup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40973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1" lang="en-US" altLang="ko-KR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)</a:t>
                </a:r>
                <a:endParaRPr kumimoji="1" lang="en-US" altLang="ko-Kore-KR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7429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1" lang="en-US" altLang="ko-Kore-KR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Multiplication, Inversion</a:t>
                </a:r>
                <a:endParaRPr kumimoji="1" lang="ko-Kore-KR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9B1F4E-5222-1A47-9D34-D29327626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78" y="2583018"/>
                <a:ext cx="5947526" cy="807016"/>
              </a:xfrm>
              <a:prstGeom prst="rect">
                <a:avLst/>
              </a:prstGeom>
              <a:blipFill>
                <a:blip r:embed="rId2"/>
                <a:stretch>
                  <a:fillRect l="-1064" t="-9375" b="-1406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오른쪽 중괄호[R] 10">
            <a:extLst>
              <a:ext uri="{FF2B5EF4-FFF2-40B4-BE49-F238E27FC236}">
                <a16:creationId xmlns:a16="http://schemas.microsoft.com/office/drawing/2014/main" id="{2F9B967B-857B-DD49-6F3A-DEB988C3711F}"/>
              </a:ext>
            </a:extLst>
          </p:cNvPr>
          <p:cNvSpPr/>
          <p:nvPr/>
        </p:nvSpPr>
        <p:spPr>
          <a:xfrm>
            <a:off x="6897802" y="2685800"/>
            <a:ext cx="344444" cy="630865"/>
          </a:xfrm>
          <a:prstGeom prst="rightBrac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C7323E-FACF-54BB-2688-AA8C0A8D70F6}"/>
              </a:ext>
            </a:extLst>
          </p:cNvPr>
          <p:cNvSpPr txBox="1"/>
          <p:nvPr/>
        </p:nvSpPr>
        <p:spPr>
          <a:xfrm>
            <a:off x="7412367" y="2785788"/>
            <a:ext cx="11252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 Pair</a:t>
            </a:r>
            <a:endParaRPr kumimoji="1" lang="ko-Kore-KR" altLang="en-US" sz="22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A1422C-65A9-9C93-DA67-BBB8F407BFD1}"/>
              </a:ext>
            </a:extLst>
          </p:cNvPr>
          <p:cNvSpPr/>
          <p:nvPr/>
        </p:nvSpPr>
        <p:spPr>
          <a:xfrm>
            <a:off x="789076" y="2550102"/>
            <a:ext cx="9291971" cy="862714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69821F-182B-4A6E-0911-7FCFCE9B221B}"/>
              </a:ext>
            </a:extLst>
          </p:cNvPr>
          <p:cNvSpPr txBox="1"/>
          <p:nvPr/>
        </p:nvSpPr>
        <p:spPr>
          <a:xfrm>
            <a:off x="789076" y="3634140"/>
            <a:ext cx="46543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ore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Syndrome computation (Encoding) </a:t>
            </a:r>
            <a:r>
              <a:rPr kumimoji="1" lang="en-US" altLang="ko-Kore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ore-KR" sz="22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Vector</a:t>
            </a:r>
            <a:r>
              <a:rPr kumimoji="1" lang="en-US" altLang="ko-Kore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itchFamily="2" charset="2"/>
              </a:rPr>
              <a:t> and Vector </a:t>
            </a:r>
            <a:r>
              <a:rPr kumimoji="1" lang="ko-Kore-KR" alt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itchFamily="2" charset="2"/>
              </a:rPr>
              <a:t>곱셈</a:t>
            </a:r>
            <a:endParaRPr kumimoji="1" lang="en-US" altLang="ko-Kore-KR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ore-KR" sz="22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Binary Field </a:t>
            </a:r>
            <a:r>
              <a:rPr kumimoji="1" lang="ko-KR" altLang="en-US" sz="22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산술</a:t>
            </a:r>
            <a:endParaRPr kumimoji="1" lang="en-US" altLang="ko-Kore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DAD74D-499D-9CC8-B988-81B87C091C23}"/>
              </a:ext>
            </a:extLst>
          </p:cNvPr>
          <p:cNvSpPr txBox="1"/>
          <p:nvPr/>
        </p:nvSpPr>
        <p:spPr>
          <a:xfrm>
            <a:off x="789076" y="5306989"/>
            <a:ext cx="46393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ore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Error correction (Decoding)</a:t>
            </a:r>
          </a:p>
          <a:p>
            <a:pPr marL="742950" lvl="1" indent="-285750">
              <a:buClrTx/>
              <a:buFont typeface="Arial" panose="020B0604020202020204" pitchFamily="34" charset="0"/>
              <a:buChar char="•"/>
              <a:defRPr/>
            </a:pPr>
            <a:r>
              <a:rPr kumimoji="1" lang="en-US" altLang="ko-Kore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itchFamily="2" charset="2"/>
              </a:rPr>
              <a:t>Black-Gray-Flip (BGF)  </a:t>
            </a:r>
            <a:r>
              <a:rPr kumimoji="1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itchFamily="2" charset="2"/>
              </a:rPr>
              <a:t>알고리즘</a:t>
            </a:r>
            <a:endParaRPr kumimoji="1" lang="en-US" altLang="ko-KR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742950" lvl="1" indent="-285750">
              <a:buClrTx/>
              <a:buFont typeface="Arial" panose="020B0604020202020204" pitchFamily="34" charset="0"/>
              <a:buChar char="•"/>
              <a:defRPr/>
            </a:pPr>
            <a:r>
              <a:rPr kumimoji="1" lang="ko-KR" altLang="en-US" sz="22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미 구현</a:t>
            </a:r>
            <a:endParaRPr kumimoji="1" lang="en-US" altLang="ko-KR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17" name="오른쪽 중괄호[R] 14">
            <a:extLst>
              <a:ext uri="{FF2B5EF4-FFF2-40B4-BE49-F238E27FC236}">
                <a16:creationId xmlns:a16="http://schemas.microsoft.com/office/drawing/2014/main" id="{9BBED125-66DC-48F8-448D-05BE5AC550DE}"/>
              </a:ext>
            </a:extLst>
          </p:cNvPr>
          <p:cNvSpPr/>
          <p:nvPr/>
        </p:nvSpPr>
        <p:spPr>
          <a:xfrm>
            <a:off x="6922465" y="3746996"/>
            <a:ext cx="344444" cy="1208564"/>
          </a:xfrm>
          <a:prstGeom prst="rightBrac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D9F2D3-C2B8-E58D-6946-96B6DC58A6B0}"/>
              </a:ext>
            </a:extLst>
          </p:cNvPr>
          <p:cNvSpPr txBox="1"/>
          <p:nvPr/>
        </p:nvSpPr>
        <p:spPr>
          <a:xfrm>
            <a:off x="7437030" y="4119669"/>
            <a:ext cx="14463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Encryption</a:t>
            </a:r>
            <a:endParaRPr kumimoji="1" lang="ko-Kore-KR" altLang="en-US" sz="22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오른쪽 중괄호[R] 18">
            <a:extLst>
              <a:ext uri="{FF2B5EF4-FFF2-40B4-BE49-F238E27FC236}">
                <a16:creationId xmlns:a16="http://schemas.microsoft.com/office/drawing/2014/main" id="{FC44EA95-76D4-6842-29B4-4E5236EC83FD}"/>
              </a:ext>
            </a:extLst>
          </p:cNvPr>
          <p:cNvSpPr/>
          <p:nvPr/>
        </p:nvSpPr>
        <p:spPr>
          <a:xfrm>
            <a:off x="6949267" y="5443685"/>
            <a:ext cx="344444" cy="531649"/>
          </a:xfrm>
          <a:prstGeom prst="rightBrac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FE1098-9001-9AE7-A206-C4AE3412A385}"/>
              </a:ext>
            </a:extLst>
          </p:cNvPr>
          <p:cNvSpPr txBox="1"/>
          <p:nvPr/>
        </p:nvSpPr>
        <p:spPr>
          <a:xfrm>
            <a:off x="7455265" y="5486977"/>
            <a:ext cx="14784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Decryption</a:t>
            </a:r>
            <a:endParaRPr kumimoji="1" lang="ko-Kore-KR" altLang="en-US" sz="22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58A830B-639B-7D03-7A64-40C12E414BA1}"/>
                  </a:ext>
                </a:extLst>
              </p:cNvPr>
              <p:cNvSpPr txBox="1"/>
              <p:nvPr/>
            </p:nvSpPr>
            <p:spPr>
              <a:xfrm>
                <a:off x="1230258" y="4662817"/>
                <a:ext cx="60950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200150" lvl="2" indent="-285750">
                  <a:buClrTx/>
                  <a:buFont typeface="Arial" panose="020B0604020202020204" pitchFamily="34" charset="0"/>
                  <a:buChar char="•"/>
                  <a:defRPr/>
                </a:pPr>
                <a:r>
                  <a:rPr kumimoji="1" lang="en-US" altLang="ko-Kore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itchFamily="2" charset="2"/>
                  </a:rPr>
                  <a:t>Addition, Multiplication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ore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itchFamily="2" charset="2"/>
                          </a:rPr>
                          <m:t>𝑐</m:t>
                        </m:r>
                      </m:e>
                      <m:sub>
                        <m:r>
                          <a:rPr kumimoji="1" lang="en-US" altLang="ko-Kore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itchFamily="2" charset="2"/>
                          </a:rPr>
                          <m:t>0</m:t>
                        </m:r>
                      </m:sub>
                    </m:sSub>
                    <m:r>
                      <a:rPr kumimoji="1" lang="en-US" altLang="ko-Kore-KR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ore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ore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itchFamily="2" charset="2"/>
                          </a:rPr>
                          <m:t>𝑒</m:t>
                        </m:r>
                      </m:e>
                      <m:sub>
                        <m:r>
                          <a:rPr kumimoji="1" lang="en-US" altLang="ko-Kore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itchFamily="2" charset="2"/>
                          </a:rPr>
                          <m:t>1</m:t>
                        </m:r>
                      </m:sub>
                    </m:sSub>
                    <m:r>
                      <a:rPr kumimoji="1" lang="en-US" altLang="ko-Kore-KR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itchFamily="2" charset="2"/>
                      </a:rPr>
                      <m:t>+</m:t>
                    </m:r>
                    <m:sSub>
                      <m:sSubPr>
                        <m:ctrlPr>
                          <a:rPr kumimoji="1" lang="en-US" altLang="ko-Kore-KR" sz="20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ore-KR" sz="20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𝑒</m:t>
                        </m:r>
                      </m:e>
                      <m:sub>
                        <m:r>
                          <a:rPr kumimoji="1" lang="en-US" altLang="ko-Kore-KR" sz="20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sub>
                    </m:sSub>
                    <m:r>
                      <a:rPr kumimoji="1" lang="en-US" altLang="ko-Kore-KR" sz="2000" b="0" i="1" kern="12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h</m:t>
                    </m:r>
                  </m:oMath>
                </a14:m>
                <a:r>
                  <a:rPr kumimoji="1" lang="en-US" altLang="ko-Kore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itchFamily="2" charset="2"/>
                  </a:rPr>
                  <a:t>)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58A830B-639B-7D03-7A64-40C12E414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258" y="4662817"/>
                <a:ext cx="6095010" cy="400110"/>
              </a:xfrm>
              <a:prstGeom prst="rect">
                <a:avLst/>
              </a:prstGeom>
              <a:blipFill>
                <a:blip r:embed="rId3"/>
                <a:stretch>
                  <a:fillRect t="-9375" b="-2812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8B30AFE9-ED04-97AB-A35F-70AF539B7089}"/>
              </a:ext>
            </a:extLst>
          </p:cNvPr>
          <p:cNvSpPr txBox="1">
            <a:spLocks/>
          </p:cNvSpPr>
          <p:nvPr/>
        </p:nvSpPr>
        <p:spPr>
          <a:xfrm>
            <a:off x="11017827" y="6402954"/>
            <a:ext cx="371560" cy="365125"/>
          </a:xfrm>
          <a:prstGeom prst="rect">
            <a:avLst/>
          </a:prstGeom>
        </p:spPr>
        <p:txBody>
          <a:bodyPr/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852B28-D290-2A4B-A90A-47EAEF72A8E4}" type="slidenum">
              <a:rPr kumimoji="1" lang="ko-Kore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74</a:t>
            </a:fld>
            <a:endParaRPr kumimoji="1" lang="ko-Kore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3163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/>
        </p:nvSpPr>
        <p:spPr>
          <a:xfrm>
            <a:off x="2056750" y="5829600"/>
            <a:ext cx="378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AFC87961-2D37-A19F-DBFD-47E30F4523D9}"/>
              </a:ext>
            </a:extLst>
          </p:cNvPr>
          <p:cNvSpPr/>
          <p:nvPr/>
        </p:nvSpPr>
        <p:spPr>
          <a:xfrm>
            <a:off x="190123" y="136525"/>
            <a:ext cx="11651810" cy="91367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A22FDA-A132-C4C7-5EF3-A5CAB29C4A20}"/>
              </a:ext>
            </a:extLst>
          </p:cNvPr>
          <p:cNvSpPr txBox="1"/>
          <p:nvPr/>
        </p:nvSpPr>
        <p:spPr>
          <a:xfrm>
            <a:off x="0" y="77131"/>
            <a:ext cx="48878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200" b="1" dirty="0">
                <a:solidFill>
                  <a:schemeClr val="accent1"/>
                </a:solidFill>
              </a:rPr>
              <a:t>구현 완료</a:t>
            </a:r>
            <a:r>
              <a:rPr kumimoji="1" lang="en-US" altLang="ko-KR" sz="2200" b="1" dirty="0">
                <a:solidFill>
                  <a:schemeClr val="accent1"/>
                </a:solidFill>
              </a:rPr>
              <a:t>,</a:t>
            </a:r>
            <a:r>
              <a:rPr kumimoji="1" lang="ko-KR" altLang="en-US" sz="2200" b="1" dirty="0">
                <a:solidFill>
                  <a:srgbClr val="C00000"/>
                </a:solidFill>
              </a:rPr>
              <a:t> 구현 미완료</a:t>
            </a:r>
            <a:r>
              <a:rPr kumimoji="1" lang="en-US" altLang="ko-KR" sz="2200" b="1" dirty="0">
                <a:solidFill>
                  <a:srgbClr val="C00000"/>
                </a:solidFill>
              </a:rPr>
              <a:t>,</a:t>
            </a:r>
            <a:r>
              <a:rPr kumimoji="1" lang="ko-KR" altLang="en-US" sz="2200" b="1" dirty="0">
                <a:solidFill>
                  <a:srgbClr val="C00000"/>
                </a:solidFill>
              </a:rPr>
              <a:t> </a:t>
            </a:r>
            <a:r>
              <a:rPr kumimoji="1" lang="ko-KR" altLang="en-US" sz="2200" b="1" dirty="0">
                <a:solidFill>
                  <a:schemeClr val="accent2"/>
                </a:solidFill>
              </a:rPr>
              <a:t>메모리 이슈</a:t>
            </a:r>
            <a:endParaRPr kumimoji="1" lang="ko-Kore-KR" altLang="en-US" sz="22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7">
                <a:extLst>
                  <a:ext uri="{FF2B5EF4-FFF2-40B4-BE49-F238E27FC236}">
                    <a16:creationId xmlns:a16="http://schemas.microsoft.com/office/drawing/2014/main" id="{B42AE9FA-266C-BC65-1E8F-0C523D7E27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2037066"/>
                  </p:ext>
                </p:extLst>
              </p:nvPr>
            </p:nvGraphicFramePr>
            <p:xfrm>
              <a:off x="190123" y="540080"/>
              <a:ext cx="11731110" cy="62619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55185">
                      <a:extLst>
                        <a:ext uri="{9D8B030D-6E8A-4147-A177-3AD203B41FA5}">
                          <a16:colId xmlns:a16="http://schemas.microsoft.com/office/drawing/2014/main" val="827069777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798006651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3840252995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106788732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634148424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346097689"/>
                        </a:ext>
                      </a:extLst>
                    </a:gridCol>
                  </a:tblGrid>
                  <a:tr h="19849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Code-based PQC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Function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Version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Key Operation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Formular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8291709"/>
                      </a:ext>
                    </a:extLst>
                  </a:tr>
                  <a:tr h="471624">
                    <a:tc rowSpan="1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1" dirty="0">
                              <a:solidFill>
                                <a:schemeClr val="accent1"/>
                              </a:solidFill>
                            </a:rPr>
                            <a:t>Classic McEliece</a:t>
                          </a:r>
                          <a:endParaRPr lang="ko-Kore-KR" altLang="en-US" sz="16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Key Pair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mceliece334864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Binary Field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𝟏𝟐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Arithmetic</a:t>
                          </a: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Multiplication, Squaring, Inversion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ko-Kore-KR" sz="1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kumimoji="1" lang="en-US" altLang="ko-Kore-KR" sz="1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ko-KR" sz="10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kumimoji="1" lang="en-US" altLang="ko-Kore-KR" sz="1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kumimoji="1" lang="en-US" altLang="ko-Kore-KR" sz="1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kumimoji="1" lang="en-US" altLang="ko-Kore-KR" sz="1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kumimoji="1" lang="en-US" altLang="ko-Kore-KR" sz="1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kumimoji="1" lang="en-US" altLang="ko-Kore-KR" sz="1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kumimoji="1" lang="en-US" altLang="ko-Kore-KR" sz="1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1" lang="en-US" altLang="ko-Kore-KR" sz="1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1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ore-KR" sz="1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kumimoji="1" lang="en-US" altLang="ko-Kore-KR" sz="1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97709390"/>
                      </a:ext>
                    </a:extLst>
                  </a:tr>
                  <a:tr h="54864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mceliece460896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mceliece6688128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mceliece8192128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Binary Field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𝟏𝟑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Arithmetic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sz="8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39004357"/>
                      </a:ext>
                    </a:extLst>
                  </a:tr>
                  <a:tr h="12192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Key Pair &amp; Cryptanalysis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All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Gauss-Jordan Elimination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acc>
                                <m:accPr>
                                  <m:chr m:val="̃"/>
                                  <m:ctrlPr>
                                    <a:rPr kumimoji="1" lang="en-US" altLang="ko-Kore-KR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ko-Kore-KR" sz="9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  <m:r>
                                <a:rPr kumimoji="1" lang="en-US" altLang="ko-Kore-KR" sz="900" b="0" i="1" smtClean="0">
                                  <a:latin typeface="Cambria Math" panose="02040503050406030204" pitchFamily="18" charset="0"/>
                                </a:rPr>
                                <m:t> →</m:t>
                              </m:r>
                              <m:r>
                                <a:rPr kumimoji="1" lang="en-US" altLang="ko-Kore-KR" sz="9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kumimoji="1" lang="en-US" altLang="ko-Kore-KR" sz="9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altLang="ko-Kore-KR" sz="900" b="0" dirty="0"/>
                            <a:t>(Systematic),  Inverse Matrix</a:t>
                          </a:r>
                          <a:endParaRPr lang="ko-Kore-KR" altLang="en-US" sz="9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63816213"/>
                      </a:ext>
                    </a:extLst>
                  </a:tr>
                  <a:tr h="133399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Encryption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(Encoding)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mceliece334864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(Matrix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Vector) </a:t>
                          </a:r>
                        </a:p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Multiplication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(768 X 3488 )  X 3488 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𝐻𝑒</m:t>
                                </m:r>
                              </m:oMath>
                            </m:oMathPara>
                          </a14:m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87642211"/>
                      </a:ext>
                    </a:extLst>
                  </a:tr>
                  <a:tr h="133399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mceliece460896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(1248 X 4608 )  X 4608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9975618"/>
                      </a:ext>
                    </a:extLst>
                  </a:tr>
                  <a:tr h="133399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mceliece6688128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(1664 X 6688 )  X 6688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9571193"/>
                      </a:ext>
                    </a:extLst>
                  </a:tr>
                  <a:tr h="133399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mceliece8192128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(1664 X 8192 )  X 8192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7842904"/>
                      </a:ext>
                    </a:extLst>
                  </a:tr>
                  <a:tr h="213994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Decryption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(Decoding)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mceliece334864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Berlekamp-Massey</a:t>
                          </a:r>
                        </a:p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Decoding Algorithm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𝟏𝟐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000" b="1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ore-KR" sz="1000" b="1" i="1" baseline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ore-KR" sz="1000" b="1" i="1" baseline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𝟔𝟒</m:t>
                              </m:r>
                            </m:oMath>
                          </a14:m>
                          <a:r>
                            <a:rPr lang="en-US" altLang="ko-Kore-KR" sz="1000" b="1" baseline="0" dirty="0">
                              <a:solidFill>
                                <a:schemeClr val="accent1"/>
                              </a:solidFill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000" b="1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oMath>
                          </a14:m>
                          <a:r>
                            <a:rPr lang="en-US" altLang="ko-Kore-KR" sz="1000" b="1" baseline="0" dirty="0">
                              <a:solidFill>
                                <a:schemeClr val="accent1"/>
                              </a:solidFill>
                            </a:rPr>
                            <a:t>: error count)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Decode</a:t>
                          </a:r>
                          <a:r>
                            <a:rPr lang="ko-KR" altLang="en-US" sz="1000" dirty="0"/>
                            <a:t> </a:t>
                          </a:r>
                          <a:r>
                            <a:rPr lang="en-US" altLang="ko-Kore-KR" sz="1000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ore-KR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ore-KR" sz="1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</m:oMath>
                          </a14:m>
                          <a:r>
                            <a:rPr lang="en-US" altLang="ko-Kore-KR" sz="1000" dirty="0"/>
                            <a:t>Key)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92833123"/>
                      </a:ext>
                    </a:extLst>
                  </a:tr>
                  <a:tr h="133955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mceliece460896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𝟏𝟑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kumimoji="1" lang="en-US" altLang="ko-Kore-KR" sz="1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000" b="1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ore-KR" sz="1000" b="1" i="1" baseline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ore-KR" sz="1000" b="1" i="1" baseline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873070"/>
                      </a:ext>
                    </a:extLst>
                  </a:tr>
                  <a:tr h="133955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mceliece6688128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𝟏𝟑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kumimoji="1" lang="en-US" altLang="ko-Kore-KR" sz="1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000" b="1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ore-KR" sz="1000" b="1" i="1" baseline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ore-KR" sz="1000" b="1" i="1" baseline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𝟏𝟐𝟖</m:t>
                              </m:r>
                            </m:oMath>
                          </a14:m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4754773"/>
                      </a:ext>
                    </a:extLst>
                  </a:tr>
                  <a:tr h="133955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mceliece8192128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𝟏𝟑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000" b="1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ore-KR" sz="1000" b="1" i="1" baseline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ore-KR" sz="1000" b="1" i="1" baseline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𝟏𝟐𝟖</m:t>
                              </m:r>
                            </m:oMath>
                          </a14:m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61941445"/>
                      </a:ext>
                    </a:extLst>
                  </a:tr>
                  <a:tr h="213438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Encapsulation, Decapsulation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All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Hash Function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SHAKE-256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37192444"/>
                      </a:ext>
                    </a:extLst>
                  </a:tr>
                  <a:tr h="213994">
                    <a:tc rowSpan="10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1" dirty="0">
                              <a:solidFill>
                                <a:schemeClr val="accent1"/>
                              </a:solidFill>
                            </a:rPr>
                            <a:t>BI</a:t>
                          </a:r>
                          <a:r>
                            <a:rPr lang="en-US" altLang="ko-Kore-KR" sz="1600" b="1" dirty="0">
                              <a:solidFill>
                                <a:schemeClr val="accent2"/>
                              </a:solidFill>
                            </a:rPr>
                            <a:t>K</a:t>
                          </a:r>
                          <a:r>
                            <a:rPr lang="en-US" altLang="ko-Kore-KR" sz="1600" b="1" dirty="0">
                              <a:solidFill>
                                <a:srgbClr val="C00000"/>
                              </a:solidFill>
                            </a:rPr>
                            <a:t>E</a:t>
                          </a:r>
                          <a:endParaRPr lang="ko-Kore-KR" altLang="en-US" sz="16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Key Pair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Addition, Multiplication</a:t>
                          </a:r>
                          <a:endParaRPr lang="ko-Kore-KR" altLang="en-US" sz="100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𝟏𝟐𝟑𝟐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ko-Kore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ore-KR" sz="1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ore-KR" sz="10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ko-Kore-KR" sz="1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81430039"/>
                      </a:ext>
                    </a:extLst>
                  </a:tr>
                  <a:tr h="214883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𝟐𝟒𝟔𝟓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𝟖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9656249"/>
                      </a:ext>
                    </a:extLst>
                  </a:tr>
                  <a:tr h="21403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𝟒𝟎𝟗𝟕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6913120"/>
                      </a:ext>
                    </a:extLst>
                  </a:tr>
                  <a:tr h="213994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Encryption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Addition, Multiplication</a:t>
                          </a:r>
                          <a:endParaRPr lang="ko-Kore-KR" altLang="en-US" sz="100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𝟏𝟐𝟑𝟐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ko-Kore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ko-Kore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oMath>
                            </m:oMathPara>
                          </a14:m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3165082"/>
                      </a:ext>
                    </a:extLst>
                  </a:tr>
                  <a:tr h="214883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𝟐𝟒𝟔𝟓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𝟖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55401"/>
                      </a:ext>
                    </a:extLst>
                  </a:tr>
                  <a:tr h="21403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𝟒𝟎𝟗𝟕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9217730"/>
                      </a:ext>
                    </a:extLst>
                  </a:tr>
                  <a:tr h="213994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Decryption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rgbClr val="C00000"/>
                              </a:solidFill>
                            </a:rPr>
                            <a:t>Black-Gray-Flip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rgbClr val="C00000"/>
                              </a:solidFill>
                            </a:rPr>
                            <a:t>Decoding Algorithm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𝟏𝟐𝟑𝟐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Decode</a:t>
                          </a:r>
                          <a:r>
                            <a:rPr lang="ko-KR" altLang="en-US" sz="1000" dirty="0"/>
                            <a:t> </a:t>
                          </a:r>
                          <a:r>
                            <a:rPr lang="en-US" altLang="ko-Kore-KR" sz="1000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ore-KR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ore-KR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ore-KR" sz="1000" dirty="0"/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ore-KR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ore-KR" sz="1000" dirty="0"/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ore-KR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ore-KR" sz="1000" dirty="0"/>
                            <a:t>)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13483382"/>
                      </a:ext>
                    </a:extLst>
                  </a:tr>
                  <a:tr h="214883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𝟐𝟒𝟔𝟓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𝟖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796892"/>
                      </a:ext>
                    </a:extLst>
                  </a:tr>
                  <a:tr h="21403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𝟒𝟎𝟗𝟕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7165476"/>
                      </a:ext>
                    </a:extLst>
                  </a:tr>
                  <a:tr h="213438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Encapsulation, Decapsulation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All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Hash Function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SHAKE-256, SHA3-384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481284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7">
                <a:extLst>
                  <a:ext uri="{FF2B5EF4-FFF2-40B4-BE49-F238E27FC236}">
                    <a16:creationId xmlns:a16="http://schemas.microsoft.com/office/drawing/2014/main" id="{B42AE9FA-266C-BC65-1E8F-0C523D7E27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2037066"/>
                  </p:ext>
                </p:extLst>
              </p:nvPr>
            </p:nvGraphicFramePr>
            <p:xfrm>
              <a:off x="190123" y="540080"/>
              <a:ext cx="11731110" cy="62619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55185">
                      <a:extLst>
                        <a:ext uri="{9D8B030D-6E8A-4147-A177-3AD203B41FA5}">
                          <a16:colId xmlns:a16="http://schemas.microsoft.com/office/drawing/2014/main" val="827069777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798006651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3840252995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106788732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634148424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346097689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Code-based PQC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Function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Version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Key Operation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Formular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8291709"/>
                      </a:ext>
                    </a:extLst>
                  </a:tr>
                  <a:tr h="471624">
                    <a:tc rowSpan="1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1" dirty="0">
                              <a:solidFill>
                                <a:schemeClr val="accent1"/>
                              </a:solidFill>
                            </a:rPr>
                            <a:t>Classic McEliece</a:t>
                          </a:r>
                          <a:endParaRPr lang="ko-Kore-KR" altLang="en-US" sz="16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Key Pair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mceliece334864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649" t="-62162" r="-201299" b="-1183784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Multiplication, Squaring, Inversion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28750" r="-1299" b="-49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7709390"/>
                      </a:ext>
                    </a:extLst>
                  </a:tr>
                  <a:tr h="54864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mceliece460896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mceliece6688128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mceliece8192128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649" t="-139535" r="-201299" b="-918605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sz="8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39004357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Key Pair &amp; Cryptanalysis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All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Gauss-Jordan Elimination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542105" r="-1299" b="-1978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3816213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Encryption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(Encoding)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mceliece334864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649" t="-158442" r="-201299" b="-3883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(768 X 3488 )  X 3488 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158442" r="-1299" b="-3883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7642211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mceliece460896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(1248 X 4608 )  X 4608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9975618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mceliece6688128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(1664 X 6688 )  X 6688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9571193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mceliece8192128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(1664 X 8192 )  X 8192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7842904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Decryption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(Decoding)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mceliece334864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Berlekamp-Massey</a:t>
                          </a:r>
                        </a:p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Decoding Algorithm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995000" r="-101299" b="-1395000"/>
                          </a:stretch>
                        </a:blipFill>
                      </a:tcPr>
                    </a:tc>
                    <a:tc rowSpan="4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251899" r="-1299" b="-278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833123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mceliece460896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095000" r="-101299" b="-1295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873070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mceliece6688128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195000" r="-101299" b="-1195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4754773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mceliece8192128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363158" r="-101299" b="-1157895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61941445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Encapsulation, Decapsulation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All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Hash Function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SHAKE-256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37192444"/>
                      </a:ext>
                    </a:extLst>
                  </a:tr>
                  <a:tr h="250381">
                    <a:tc rowSpan="10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1" dirty="0">
                              <a:solidFill>
                                <a:schemeClr val="accent1"/>
                              </a:solidFill>
                            </a:rPr>
                            <a:t>BI</a:t>
                          </a:r>
                          <a:r>
                            <a:rPr lang="en-US" altLang="ko-Kore-KR" sz="1600" b="1" dirty="0">
                              <a:solidFill>
                                <a:schemeClr val="accent2"/>
                              </a:solidFill>
                            </a:rPr>
                            <a:t>K</a:t>
                          </a:r>
                          <a:r>
                            <a:rPr lang="en-US" altLang="ko-Kore-KR" sz="1600" b="1" dirty="0">
                              <a:solidFill>
                                <a:srgbClr val="C00000"/>
                              </a:solidFill>
                            </a:rPr>
                            <a:t>E</a:t>
                          </a:r>
                          <a:endParaRPr lang="ko-Kore-KR" altLang="en-US" sz="16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Key Pair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Addition, Multiplication</a:t>
                          </a:r>
                          <a:endParaRPr lang="ko-Kore-KR" altLang="en-US" sz="100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568421" r="-101299" b="-952632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505085" r="-1299" b="-2389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1430039"/>
                      </a:ext>
                    </a:extLst>
                  </a:tr>
                  <a:tr h="252222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585000" r="-101299" b="-805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9656249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685000" r="-101299" b="-705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6913120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Encryption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Addition, Multiplication</a:t>
                          </a:r>
                          <a:endParaRPr lang="ko-Kore-KR" altLang="en-US" sz="100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785000" r="-101299" b="-605000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605085" r="-1299" b="-1389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3165082"/>
                      </a:ext>
                    </a:extLst>
                  </a:tr>
                  <a:tr h="252222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885000" r="-101299" b="-505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55401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2089474" r="-101299" b="-431579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9217730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Decryption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rgbClr val="C00000"/>
                              </a:solidFill>
                            </a:rPr>
                            <a:t>Black-Gray-Flip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rgbClr val="C00000"/>
                              </a:solidFill>
                            </a:rPr>
                            <a:t>Decoding Algorithm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2080000" r="-101299" b="-310000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693333" r="-1299" b="-3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3483382"/>
                      </a:ext>
                    </a:extLst>
                  </a:tr>
                  <a:tr h="252222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2180000" r="-101299" b="-210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796892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2280000" r="-101299" b="-110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7165476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Encapsulation, Decapsulation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All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Hash Function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SHAKE-256, SHA3-384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4812841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E5DD0F3E-6817-05AA-E1AD-EE4E0D6FC5CE}"/>
              </a:ext>
            </a:extLst>
          </p:cNvPr>
          <p:cNvSpPr/>
          <p:nvPr/>
        </p:nvSpPr>
        <p:spPr>
          <a:xfrm>
            <a:off x="6042764" y="4312508"/>
            <a:ext cx="3939436" cy="729049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D2FBCECE-99C0-5750-5E5E-0FE920000F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75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74259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248EAE41-0320-1151-E304-1F92DF22A520}"/>
              </a:ext>
            </a:extLst>
          </p:cNvPr>
          <p:cNvGrpSpPr/>
          <p:nvPr/>
        </p:nvGrpSpPr>
        <p:grpSpPr>
          <a:xfrm>
            <a:off x="4033204" y="1997010"/>
            <a:ext cx="5874943" cy="1654676"/>
            <a:chOff x="4693202" y="3536262"/>
            <a:chExt cx="6462437" cy="182014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DBBD604-0D0D-5242-6D4E-92A05B99E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9590" y="3536262"/>
              <a:ext cx="4826049" cy="1820144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9FCB0B4-0F6A-872B-CA71-7CD56CC595E7}"/>
                </a:ext>
              </a:extLst>
            </p:cNvPr>
            <p:cNvSpPr/>
            <p:nvPr/>
          </p:nvSpPr>
          <p:spPr>
            <a:xfrm>
              <a:off x="5038284" y="4082124"/>
              <a:ext cx="1678215" cy="728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705C973-6B10-BD0E-B2EB-793373DDF0E1}"/>
                    </a:ext>
                  </a:extLst>
                </p:cNvPr>
                <p:cNvSpPr txBox="1"/>
                <p:nvPr/>
              </p:nvSpPr>
              <p:spPr>
                <a:xfrm>
                  <a:off x="4693202" y="3988107"/>
                  <a:ext cx="2632775" cy="67255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35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3500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ko-Kore-KR" sz="3500" b="0" i="1" dirty="0" smtClean="0">
                                <a:latin typeface="Cambria Math" panose="02040503050406030204" pitchFamily="18" charset="0"/>
                              </a:rPr>
                              <m:t>𝑝𝑢𝑏𝑙𝑖𝑐</m:t>
                            </m:r>
                          </m:sub>
                        </m:sSub>
                      </m:oMath>
                    </m:oMathPara>
                  </a14:m>
                  <a:endParaRPr lang="ko-Kore-KR" altLang="en-US" sz="35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705C973-6B10-BD0E-B2EB-793373DDF0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3202" y="3988107"/>
                  <a:ext cx="2632775" cy="672556"/>
                </a:xfrm>
                <a:prstGeom prst="rect">
                  <a:avLst/>
                </a:prstGeom>
                <a:blipFill>
                  <a:blip r:embed="rId4"/>
                  <a:stretch>
                    <a:fillRect b="-26531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4" name="Google Shape;514;p51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altLang="ko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+mj-cs"/>
              </a:rPr>
              <a:t>BIKE </a:t>
            </a:r>
            <a:r>
              <a:rPr kumimoji="0" lang="ko" altLang="ko-Kore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+mj-cs"/>
              </a:rPr>
              <a:t>양자 구현</a:t>
            </a:r>
            <a:r>
              <a:rPr kumimoji="0" lang="en-US" altLang="ko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+mj-cs"/>
              </a:rPr>
              <a:t>: </a:t>
            </a:r>
            <a:r>
              <a:rPr kumimoji="0" lang="en-US" altLang="ko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+mj-cs"/>
              </a:rPr>
              <a:t>Key Pair</a:t>
            </a:r>
            <a:endParaRPr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C1F8A936-9CFE-D259-BEB8-274292B651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0908101"/>
                  </p:ext>
                </p:extLst>
              </p:nvPr>
            </p:nvGraphicFramePr>
            <p:xfrm>
              <a:off x="739383" y="4833685"/>
              <a:ext cx="1055934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11868">
                      <a:extLst>
                        <a:ext uri="{9D8B030D-6E8A-4147-A177-3AD203B41FA5}">
                          <a16:colId xmlns:a16="http://schemas.microsoft.com/office/drawing/2014/main" val="3472674840"/>
                        </a:ext>
                      </a:extLst>
                    </a:gridCol>
                    <a:gridCol w="2111868">
                      <a:extLst>
                        <a:ext uri="{9D8B030D-6E8A-4147-A177-3AD203B41FA5}">
                          <a16:colId xmlns:a16="http://schemas.microsoft.com/office/drawing/2014/main" val="1899722156"/>
                        </a:ext>
                      </a:extLst>
                    </a:gridCol>
                    <a:gridCol w="2111868">
                      <a:extLst>
                        <a:ext uri="{9D8B030D-6E8A-4147-A177-3AD203B41FA5}">
                          <a16:colId xmlns:a16="http://schemas.microsoft.com/office/drawing/2014/main" val="2779105365"/>
                        </a:ext>
                      </a:extLst>
                    </a:gridCol>
                    <a:gridCol w="2322510">
                      <a:extLst>
                        <a:ext uri="{9D8B030D-6E8A-4147-A177-3AD203B41FA5}">
                          <a16:colId xmlns:a16="http://schemas.microsoft.com/office/drawing/2014/main" val="3175706879"/>
                        </a:ext>
                      </a:extLst>
                    </a:gridCol>
                    <a:gridCol w="1901226">
                      <a:extLst>
                        <a:ext uri="{9D8B030D-6E8A-4147-A177-3AD203B41FA5}">
                          <a16:colId xmlns:a16="http://schemas.microsoft.com/office/drawing/2014/main" val="6853547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BIKE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Field size 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80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a14:m>
                          <a:r>
                            <a:rPr lang="en-US" altLang="ko-Kore-KR" sz="1800" dirty="0"/>
                            <a:t>)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Sparse value 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oMath>
                          </a14:m>
                          <a:r>
                            <a:rPr lang="en-US" altLang="ko-Kore-KR" sz="1800" dirty="0"/>
                            <a:t>)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Private key </a:t>
                          </a:r>
                          <a:r>
                            <a:rPr kumimoji="1" lang="en-US" altLang="ko-Kore-KR" sz="1800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8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800" b="0" i="1" dirty="0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ko-KR" sz="18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ko-Kore-KR" sz="1800" b="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kumimoji="1" lang="en-US" altLang="ko-Kore-KR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800" b="0" i="1" dirty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ko-Kore-KR" sz="1800" b="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kumimoji="1" lang="en-US" altLang="ko-Kore-KR" sz="1800" dirty="0"/>
                            <a:t>)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Public key </a:t>
                          </a:r>
                          <a:r>
                            <a:rPr kumimoji="1" lang="en-US" altLang="ko-Kore-KR" sz="1800" dirty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ko-Kore-KR" sz="1800" b="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kumimoji="1" lang="en-US" altLang="ko-Kore-KR" sz="1800" dirty="0"/>
                            <a:t>)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301519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Level-1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12,323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71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2,244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12,323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388783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Level-3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24,659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103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3,346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24,659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502239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Level-5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40,973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137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4,640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40,973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251292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C1F8A936-9CFE-D259-BEB8-274292B651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0908101"/>
                  </p:ext>
                </p:extLst>
              </p:nvPr>
            </p:nvGraphicFramePr>
            <p:xfrm>
              <a:off x="739383" y="4833685"/>
              <a:ext cx="1055934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11868">
                      <a:extLst>
                        <a:ext uri="{9D8B030D-6E8A-4147-A177-3AD203B41FA5}">
                          <a16:colId xmlns:a16="http://schemas.microsoft.com/office/drawing/2014/main" val="3472674840"/>
                        </a:ext>
                      </a:extLst>
                    </a:gridCol>
                    <a:gridCol w="2111868">
                      <a:extLst>
                        <a:ext uri="{9D8B030D-6E8A-4147-A177-3AD203B41FA5}">
                          <a16:colId xmlns:a16="http://schemas.microsoft.com/office/drawing/2014/main" val="1899722156"/>
                        </a:ext>
                      </a:extLst>
                    </a:gridCol>
                    <a:gridCol w="2111868">
                      <a:extLst>
                        <a:ext uri="{9D8B030D-6E8A-4147-A177-3AD203B41FA5}">
                          <a16:colId xmlns:a16="http://schemas.microsoft.com/office/drawing/2014/main" val="2779105365"/>
                        </a:ext>
                      </a:extLst>
                    </a:gridCol>
                    <a:gridCol w="2322510">
                      <a:extLst>
                        <a:ext uri="{9D8B030D-6E8A-4147-A177-3AD203B41FA5}">
                          <a16:colId xmlns:a16="http://schemas.microsoft.com/office/drawing/2014/main" val="3175706879"/>
                        </a:ext>
                      </a:extLst>
                    </a:gridCol>
                    <a:gridCol w="1901226">
                      <a:extLst>
                        <a:ext uri="{9D8B030D-6E8A-4147-A177-3AD203B41FA5}">
                          <a16:colId xmlns:a16="http://schemas.microsoft.com/office/drawing/2014/main" val="6853547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BIKE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0000" t="-6667" r="-300000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205" t="-6667" r="-201807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3224" t="-6667" r="-83060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55333" t="-6667" r="-1333" b="-3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01519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Level-1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12,323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71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2,244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12,323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388783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Level-3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24,659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103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3,346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24,659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502239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Level-5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40,973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137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4,640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40,973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251292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EFF5BDAD-11F7-58E3-0B8A-A83E8F605229}"/>
              </a:ext>
            </a:extLst>
          </p:cNvPr>
          <p:cNvSpPr txBox="1"/>
          <p:nvPr/>
        </p:nvSpPr>
        <p:spPr>
          <a:xfrm>
            <a:off x="347337" y="1163686"/>
            <a:ext cx="1901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400" b="1" dirty="0"/>
              <a:t>Private Key</a:t>
            </a:r>
            <a:endParaRPr kumimoji="1" lang="ko-Kore-KR" altLang="en-US" sz="2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E77A8E-B227-099F-E627-367C5DC4E9EE}"/>
              </a:ext>
            </a:extLst>
          </p:cNvPr>
          <p:cNvSpPr txBox="1"/>
          <p:nvPr/>
        </p:nvSpPr>
        <p:spPr>
          <a:xfrm>
            <a:off x="5588888" y="1231835"/>
            <a:ext cx="1775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400" b="1" dirty="0"/>
              <a:t>Public Key</a:t>
            </a:r>
            <a:endParaRPr kumimoji="1" lang="ko-Kore-KR" altLang="en-US" sz="24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748B66-EF8B-017D-5663-980D572582E0}"/>
              </a:ext>
            </a:extLst>
          </p:cNvPr>
          <p:cNvSpPr/>
          <p:nvPr/>
        </p:nvSpPr>
        <p:spPr>
          <a:xfrm>
            <a:off x="4586259" y="2403946"/>
            <a:ext cx="1788985" cy="5618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85EC00C-FFDB-422F-B3B7-B1B1BF0407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685" y="2047563"/>
            <a:ext cx="3988470" cy="160412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21F5F52-C3E4-051A-E0DC-3C31DD1A74C0}"/>
              </a:ext>
            </a:extLst>
          </p:cNvPr>
          <p:cNvSpPr txBox="1"/>
          <p:nvPr/>
        </p:nvSpPr>
        <p:spPr>
          <a:xfrm>
            <a:off x="1085128" y="1649520"/>
            <a:ext cx="17276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200" dirty="0"/>
              <a:t>Sparse vector</a:t>
            </a:r>
            <a:endParaRPr kumimoji="1" lang="ko-Kore-KR" altLang="en-US" sz="2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7EFAF7-91E5-CAFA-0C22-AB2CE608D53C}"/>
              </a:ext>
            </a:extLst>
          </p:cNvPr>
          <p:cNvSpPr txBox="1"/>
          <p:nvPr/>
        </p:nvSpPr>
        <p:spPr>
          <a:xfrm>
            <a:off x="3057600" y="1649520"/>
            <a:ext cx="17276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200" dirty="0"/>
              <a:t>Sparse vector</a:t>
            </a:r>
            <a:endParaRPr kumimoji="1" lang="ko-Kore-KR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7079FE9-4E80-4B64-839A-55E1198F17CE}"/>
                  </a:ext>
                </a:extLst>
              </p:cNvPr>
              <p:cNvSpPr txBox="1"/>
              <p:nvPr/>
            </p:nvSpPr>
            <p:spPr>
              <a:xfrm>
                <a:off x="8121224" y="1606194"/>
                <a:ext cx="1604682" cy="4595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200" b="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1" lang="en-US" altLang="ko-Kore-KR" sz="22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ore-KR" sz="2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2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ore-KR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kumimoji="1" lang="en-US" altLang="ko-Kore-KR" sz="22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ko-Kore-KR" sz="22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200" b="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ore-KR" sz="22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ko-Kore-KR" sz="22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ko-Kore-KR" altLang="en-US" sz="2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7079FE9-4E80-4B64-839A-55E1198F1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1224" y="1606194"/>
                <a:ext cx="1604682" cy="459549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C8895B2-B81D-7B90-4330-4556CB094922}"/>
                  </a:ext>
                </a:extLst>
              </p:cNvPr>
              <p:cNvSpPr txBox="1"/>
              <p:nvPr/>
            </p:nvSpPr>
            <p:spPr>
              <a:xfrm>
                <a:off x="347337" y="3843065"/>
                <a:ext cx="10684400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2300" dirty="0"/>
                  <a:t>Private Key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23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3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R" sz="23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ko-Kore-KR" sz="2300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ore-KR" sz="23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300" b="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ore-KR" sz="2300" b="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ko-Kore-KR" sz="2300" dirty="0"/>
                  <a:t>)</a:t>
                </a:r>
                <a:r>
                  <a:rPr kumimoji="1" lang="ko-Kore-KR" altLang="en-US" sz="2300" dirty="0"/>
                  <a:t>은 </a:t>
                </a:r>
                <a:r>
                  <a:rPr kumimoji="1" lang="en-US" altLang="ko-Kore-KR" sz="2300" dirty="0"/>
                  <a:t>bit</a:t>
                </a:r>
                <a:r>
                  <a:rPr kumimoji="1" lang="ko-Kore-KR" altLang="en-US" sz="2300" dirty="0"/>
                  <a:t>가 </a:t>
                </a:r>
                <a:r>
                  <a:rPr kumimoji="1" lang="en-US" altLang="ko-Kore-KR" sz="2300" dirty="0"/>
                  <a:t>1</a:t>
                </a:r>
                <a:r>
                  <a:rPr kumimoji="1" lang="ko-Kore-KR" altLang="en-US" sz="2300" dirty="0"/>
                  <a:t>인 위치</a:t>
                </a:r>
                <a:r>
                  <a:rPr kumimoji="1" lang="en-US" altLang="ko-Kore-KR" sz="2300" dirty="0"/>
                  <a:t>(Sparse value)</a:t>
                </a:r>
                <a:r>
                  <a:rPr kumimoji="1" lang="ko-Kore-KR" altLang="en-US" sz="2300" dirty="0"/>
                  <a:t>를 저장함으로써 키 사이즈 감소</a:t>
                </a:r>
                <a:endParaRPr kumimoji="1" lang="en-US" altLang="ko-Kore-KR" sz="23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2300" dirty="0"/>
                  <a:t>Public Key </a:t>
                </a:r>
                <a:r>
                  <a:rPr kumimoji="1" lang="en-US" altLang="ko-KR" sz="2300" dirty="0"/>
                  <a:t>(</a:t>
                </a:r>
                <a14:m>
                  <m:oMath xmlns:m="http://schemas.openxmlformats.org/officeDocument/2006/math">
                    <m:r>
                      <a:rPr kumimoji="1" lang="en-US" altLang="ko-Kore-KR" sz="2300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kumimoji="1" lang="en-US" altLang="ko-Kore-KR" sz="23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ore-KR" sz="2300" dirty="0"/>
                  <a:t>) </a:t>
                </a:r>
                <a:r>
                  <a:rPr kumimoji="1" lang="ko-Kore-KR" altLang="en-US" sz="2300" dirty="0"/>
                  <a:t>키 사이즈는 사용되는 </a:t>
                </a:r>
                <a:r>
                  <a:rPr kumimoji="1" lang="en-US" altLang="ko-Kore-KR" sz="2300" dirty="0"/>
                  <a:t>Field size</a:t>
                </a:r>
                <a:r>
                  <a:rPr kumimoji="1" lang="ko-Kore-KR" altLang="en-US" sz="2300" dirty="0"/>
                  <a:t>와 동일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C8895B2-B81D-7B90-4330-4556CB094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37" y="3843065"/>
                <a:ext cx="10684400" cy="800219"/>
              </a:xfrm>
              <a:prstGeom prst="rect">
                <a:avLst/>
              </a:prstGeom>
              <a:blipFill>
                <a:blip r:embed="rId8"/>
                <a:stretch>
                  <a:fillRect l="-713" t="-6250" b="-1562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FE9021-503A-2CB2-1D28-21AB1D8A84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76</a:t>
            </a:fld>
            <a:endParaRPr kumimoji="1" lang="ko-Kore-KR" alt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altLang="ko" b="1" dirty="0"/>
              <a:t>BIKE </a:t>
            </a:r>
            <a:r>
              <a:rPr lang="ko" altLang="ko-Kore-KR" dirty="0"/>
              <a:t>양자 구현</a:t>
            </a:r>
            <a:r>
              <a:rPr lang="en-US" altLang="ko" dirty="0"/>
              <a:t>: </a:t>
            </a:r>
            <a:r>
              <a:rPr lang="en-US" altLang="ko" b="1" dirty="0"/>
              <a:t>Key Pair</a:t>
            </a:r>
            <a:endParaRPr dirty="0"/>
          </a:p>
        </p:txBody>
      </p:sp>
      <p:sp>
        <p:nvSpPr>
          <p:cNvPr id="169" name="Google Shape;169;p28"/>
          <p:cNvSpPr txBox="1"/>
          <p:nvPr/>
        </p:nvSpPr>
        <p:spPr>
          <a:xfrm>
            <a:off x="175966" y="1101190"/>
            <a:ext cx="12016034" cy="572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457200">
              <a:lnSpc>
                <a:spcPct val="90000"/>
              </a:lnSpc>
              <a:buClr>
                <a:prstClr val="black"/>
              </a:buClr>
              <a:buSzPts val="2800"/>
              <a:buFont typeface="Arial" panose="020B0604020202020204" pitchFamily="34" charset="0"/>
              <a:buChar char="•"/>
              <a:defRPr/>
            </a:pPr>
            <a:r>
              <a:rPr lang="en" altLang="ko" sz="2800" b="1" kern="12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BIKE</a:t>
            </a:r>
            <a:r>
              <a:rPr lang="ko-KR" altLang="en-US" sz="2400" b="1" kern="12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 키 생성</a:t>
            </a:r>
            <a:endParaRPr lang="en" altLang="ko" sz="2400" kern="1200" dirty="0">
              <a:solidFill>
                <a:prstClr val="black"/>
              </a:solidFill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95C6EF-D606-5F4A-7286-5A7E88F53E17}"/>
                  </a:ext>
                </a:extLst>
              </p:cNvPr>
              <p:cNvSpPr txBox="1"/>
              <p:nvPr/>
            </p:nvSpPr>
            <p:spPr>
              <a:xfrm>
                <a:off x="676952" y="1585387"/>
                <a:ext cx="11411944" cy="9993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5000"/>
                  </a:lnSpc>
                  <a:buAutoNum type="arabicPeriod"/>
                </a:pPr>
                <a:r>
                  <a:rPr kumimoji="1" lang="ko-KR" altLang="en-US" sz="2400" b="0" dirty="0"/>
                  <a:t>랜덤값의 </a:t>
                </a:r>
                <a:r>
                  <a:rPr kumimoji="1" lang="en-US" altLang="ko-KR" sz="2400" dirty="0"/>
                  <a:t>Sparse vector</a:t>
                </a:r>
                <a:r>
                  <a:rPr kumimoji="1" lang="ko-KR" altLang="en-US" sz="2400" dirty="0" err="1"/>
                  <a:t>를</a:t>
                </a:r>
                <a:r>
                  <a:rPr kumimoji="1" lang="ko-KR" altLang="en-US" sz="2400" dirty="0"/>
                  <a:t> 사용하여</a:t>
                </a:r>
                <a:r>
                  <a:rPr kumimoji="1" lang="en-US" altLang="ko-KR" sz="2400" dirty="0"/>
                  <a:t> </a:t>
                </a:r>
                <a:r>
                  <a:rPr kumimoji="1" lang="ko-KR" altLang="en-US" sz="2400" dirty="0"/>
                  <a:t>개인키 </a:t>
                </a:r>
                <a14:m>
                  <m:oMath xmlns:m="http://schemas.openxmlformats.org/officeDocument/2006/math">
                    <m:r>
                      <a:rPr kumimoji="1" lang="en-US" altLang="ko-KR" sz="24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ko-KR" altLang="en-US" sz="2400" dirty="0"/>
                  <a:t> 생성</a:t>
                </a:r>
                <a:endParaRPr kumimoji="1" lang="en-US" altLang="ko-KR" sz="2400" dirty="0">
                  <a:solidFill>
                    <a:schemeClr val="accent1"/>
                  </a:solidFill>
                  <a:latin typeface="+mn-ea"/>
                </a:endParaRPr>
              </a:p>
              <a:p>
                <a:pPr marL="342900" indent="-342900">
                  <a:lnSpc>
                    <a:spcPct val="125000"/>
                  </a:lnSpc>
                  <a:buFont typeface="Arial"/>
                  <a:buAutoNum type="arabicPeriod"/>
                </a:pPr>
                <a:r>
                  <a:rPr kumimoji="1" lang="ko-KR" altLang="en-US" sz="2400" dirty="0">
                    <a:solidFill>
                      <a:schemeClr val="tx1"/>
                    </a:solidFill>
                    <a:latin typeface="+mn-ea"/>
                  </a:rPr>
                  <a:t>개인키를 통해 </a:t>
                </a:r>
                <a:r>
                  <a:rPr kumimoji="1" lang="ko-KR" alt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+mn-ea"/>
                  </a:rPr>
                  <a:t>공개키 </a:t>
                </a:r>
                <a14:m>
                  <m:oMath xmlns:m="http://schemas.openxmlformats.org/officeDocument/2006/math">
                    <m:r>
                      <a:rPr kumimoji="1" lang="en-US" altLang="ko-KR" sz="24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kumimoji="1" lang="en-US" altLang="ko-KR" sz="24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ko-KR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Sup>
                      <m:sSubSupPr>
                        <m:ctrlPr>
                          <a:rPr kumimoji="1" lang="en-US" altLang="ko-KR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ko-KR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ko-KR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kumimoji="1" lang="en-US" altLang="ko-KR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ko-KR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kumimoji="1" lang="en-US" altLang="ko-KR" sz="2400" dirty="0">
                    <a:solidFill>
                      <a:schemeClr val="tx1"/>
                    </a:solidFill>
                  </a:rPr>
                  <a:t> </a:t>
                </a:r>
                <a:r>
                  <a:rPr kumimoji="1" lang="ko-KR" altLang="en-US" sz="2400" dirty="0">
                    <a:solidFill>
                      <a:schemeClr val="tx1"/>
                    </a:solidFill>
                  </a:rPr>
                  <a:t>생성</a:t>
                </a:r>
                <a:endParaRPr kumimoji="1" lang="en-US" altLang="ko-KR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95C6EF-D606-5F4A-7286-5A7E88F53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52" y="1585387"/>
                <a:ext cx="11411944" cy="999376"/>
              </a:xfrm>
              <a:prstGeom prst="rect">
                <a:avLst/>
              </a:prstGeom>
              <a:blipFill>
                <a:blip r:embed="rId3"/>
                <a:stretch>
                  <a:fillRect l="-1001" t="-1250" b="-15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B581FC-3D8F-A0F1-2AB9-0B200778194A}"/>
                  </a:ext>
                </a:extLst>
              </p:cNvPr>
              <p:cNvSpPr txBox="1"/>
              <p:nvPr/>
            </p:nvSpPr>
            <p:spPr>
              <a:xfrm>
                <a:off x="1004329" y="2486941"/>
                <a:ext cx="10757190" cy="9773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5000"/>
                  </a:lnSpc>
                  <a:buClrTx/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400" kern="12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의 </a:t>
                </a:r>
                <a:r>
                  <a:rPr lang="en-US" altLang="ko-KR" sz="2400" kern="12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multiplicative</a:t>
                </a:r>
                <a:r>
                  <a:rPr lang="ko-KR" altLang="en-US" sz="2400" kern="12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</a:t>
                </a:r>
                <a:r>
                  <a:rPr lang="en-US" altLang="ko-KR" sz="2400" kern="12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inverse</a:t>
                </a:r>
                <a:r>
                  <a:rPr lang="ko-KR" altLang="en-US" sz="2400" kern="12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→ </a:t>
                </a:r>
                <a:r>
                  <a:rPr lang="en-US" altLang="ko-KR" sz="2400" b="1" kern="12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Inversion</a:t>
                </a:r>
              </a:p>
              <a:p>
                <a:pPr marL="342900" indent="-342900">
                  <a:lnSpc>
                    <a:spcPct val="125000"/>
                  </a:lnSpc>
                  <a:buClrTx/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kumimoji="1"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kumimoji="1"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kumimoji="1"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ko-KR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</a:t>
                </a:r>
                <a:r>
                  <a:rPr lang="ko-KR" altLang="en-US" sz="2400" kern="12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→ </a:t>
                </a:r>
                <a:r>
                  <a:rPr lang="en-US" altLang="ko-KR" sz="2400" b="1" kern="12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Multiplication</a:t>
                </a:r>
                <a:endParaRPr kumimoji="0" lang="en-US" altLang="ko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B581FC-3D8F-A0F1-2AB9-0B2007781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329" y="2486941"/>
                <a:ext cx="10757190" cy="977383"/>
              </a:xfrm>
              <a:prstGeom prst="rect">
                <a:avLst/>
              </a:prstGeom>
              <a:blipFill>
                <a:blip r:embed="rId4"/>
                <a:stretch>
                  <a:fillRect l="-826" t="-1282" b="-1282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7B27F51-6F3B-0509-264E-98160BD958C9}"/>
              </a:ext>
            </a:extLst>
          </p:cNvPr>
          <p:cNvSpPr txBox="1"/>
          <p:nvPr/>
        </p:nvSpPr>
        <p:spPr>
          <a:xfrm>
            <a:off x="5163587" y="2099269"/>
            <a:ext cx="712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 Binary Field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산술 양자 회로 구현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03545BD-DD86-C09D-0492-FBB0A776061B}"/>
                  </a:ext>
                </a:extLst>
              </p:cNvPr>
              <p:cNvSpPr txBox="1"/>
              <p:nvPr/>
            </p:nvSpPr>
            <p:spPr>
              <a:xfrm>
                <a:off x="720695" y="3419484"/>
                <a:ext cx="11411944" cy="5141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5000"/>
                  </a:lnSpc>
                  <a:buFont typeface="+mj-lt"/>
                  <a:buAutoNum type="arabicPeriod" startAt="3"/>
                </a:pPr>
                <a:r>
                  <a:rPr kumimoji="1" lang="ko-KR" altLang="en-US" sz="2400" dirty="0">
                    <a:solidFill>
                      <a:schemeClr val="tx1"/>
                    </a:solidFill>
                    <a:latin typeface="+mn-ea"/>
                  </a:rPr>
                  <a:t>랜덤 </a:t>
                </a:r>
                <a:r>
                  <a:rPr kumimoji="1" lang="en-US" altLang="ko-KR" sz="2400" dirty="0">
                    <a:solidFill>
                      <a:schemeClr val="tx1"/>
                    </a:solidFill>
                    <a:latin typeface="+mn-ea"/>
                  </a:rPr>
                  <a:t>vector </a:t>
                </a:r>
                <a14:m>
                  <m:oMath xmlns:m="http://schemas.openxmlformats.org/officeDocument/2006/math">
                    <m:r>
                      <a:rPr kumimoji="1"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kumimoji="1" lang="ko-KR" altLang="en-US" sz="2400" dirty="0">
                    <a:solidFill>
                      <a:schemeClr val="tx1"/>
                    </a:solidFill>
                    <a:latin typeface="+mn-ea"/>
                  </a:rPr>
                  <a:t> </a:t>
                </a:r>
                <a:r>
                  <a:rPr kumimoji="1" lang="ko-KR" altLang="en-US" sz="2400" dirty="0">
                    <a:latin typeface="+mn-ea"/>
                  </a:rPr>
                  <a:t>생성 </a:t>
                </a:r>
                <a:r>
                  <a:rPr kumimoji="1" lang="en-US" altLang="ko-KR" sz="2400" dirty="0">
                    <a:latin typeface="+mn-ea"/>
                  </a:rPr>
                  <a:t>(</a:t>
                </a:r>
                <a:r>
                  <a:rPr kumimoji="1" lang="ko-KR" altLang="en-US" sz="2400" dirty="0" err="1">
                    <a:latin typeface="+mn-ea"/>
                  </a:rPr>
                  <a:t>부채널</a:t>
                </a:r>
                <a:r>
                  <a:rPr kumimoji="1" lang="ko-KR" altLang="en-US" sz="2400" dirty="0">
                    <a:latin typeface="+mn-ea"/>
                  </a:rPr>
                  <a:t> 방지</a:t>
                </a:r>
                <a:r>
                  <a:rPr kumimoji="1" lang="en-US" altLang="ko-KR" sz="2400" dirty="0">
                    <a:latin typeface="+mn-ea"/>
                  </a:rPr>
                  <a:t>)</a:t>
                </a:r>
                <a:endParaRPr kumimoji="1" lang="el-GR" altLang="ko-KR" sz="2400" dirty="0">
                  <a:solidFill>
                    <a:schemeClr val="tx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03545BD-DD86-C09D-0492-FBB0A7760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95" y="3419484"/>
                <a:ext cx="11411944" cy="514115"/>
              </a:xfrm>
              <a:prstGeom prst="rect">
                <a:avLst/>
              </a:prstGeom>
              <a:blipFill>
                <a:blip r:embed="rId5"/>
                <a:stretch>
                  <a:fillRect l="-1000" t="-9756" b="-3170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그룹 19">
            <a:extLst>
              <a:ext uri="{FF2B5EF4-FFF2-40B4-BE49-F238E27FC236}">
                <a16:creationId xmlns:a16="http://schemas.microsoft.com/office/drawing/2014/main" id="{F9DD7C79-8B88-35E3-58E0-DCDDB32261F1}"/>
              </a:ext>
            </a:extLst>
          </p:cNvPr>
          <p:cNvGrpSpPr/>
          <p:nvPr/>
        </p:nvGrpSpPr>
        <p:grpSpPr>
          <a:xfrm>
            <a:off x="3360142" y="4140577"/>
            <a:ext cx="5240707" cy="2247547"/>
            <a:chOff x="3694670" y="3541328"/>
            <a:chExt cx="3797670" cy="165428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AEE49E3-01C8-B23C-01AD-0B94125A40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346" t="1" r="49793" b="57591"/>
            <a:stretch/>
          </p:blipFill>
          <p:spPr>
            <a:xfrm>
              <a:off x="3694670" y="3541328"/>
              <a:ext cx="3797670" cy="16542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C57B059-ED01-C11F-6FAC-03306B04FD36}"/>
                </a:ext>
              </a:extLst>
            </p:cNvPr>
            <p:cNvSpPr/>
            <p:nvPr/>
          </p:nvSpPr>
          <p:spPr>
            <a:xfrm>
              <a:off x="3707498" y="3595295"/>
              <a:ext cx="3782665" cy="79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8E9802-705B-548A-4C93-D461652ACDC2}"/>
              </a:ext>
            </a:extLst>
          </p:cNvPr>
          <p:cNvSpPr/>
          <p:nvPr/>
        </p:nvSpPr>
        <p:spPr>
          <a:xfrm>
            <a:off x="3910231" y="5482275"/>
            <a:ext cx="1591294" cy="403761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 w="19050">
                <a:solidFill>
                  <a:schemeClr val="tx1"/>
                </a:solidFill>
              </a:ln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6E78F2E-7EEA-49D2-E621-02DC9BB44C8D}"/>
              </a:ext>
            </a:extLst>
          </p:cNvPr>
          <p:cNvCxnSpPr/>
          <p:nvPr/>
        </p:nvCxnSpPr>
        <p:spPr>
          <a:xfrm>
            <a:off x="5203016" y="6102589"/>
            <a:ext cx="51228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895DB09-7AF9-2740-D80D-1AC99D3F9BF6}"/>
              </a:ext>
            </a:extLst>
          </p:cNvPr>
          <p:cNvSpPr txBox="1"/>
          <p:nvPr/>
        </p:nvSpPr>
        <p:spPr>
          <a:xfrm>
            <a:off x="5783379" y="5923794"/>
            <a:ext cx="466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Decoding </a:t>
            </a:r>
            <a:r>
              <a:rPr kumimoji="1" lang="ko-Kore-KR" altLang="en-US" b="1" dirty="0"/>
              <a:t>실패 시</a:t>
            </a:r>
            <a:r>
              <a:rPr kumimoji="1" lang="en-US" altLang="ko-Kore-KR" b="1" dirty="0"/>
              <a:t>,</a:t>
            </a:r>
            <a:r>
              <a:rPr kumimoji="1" lang="ko-Kore-KR" altLang="en-US" b="1" dirty="0"/>
              <a:t> 대체되는 값</a:t>
            </a:r>
            <a:r>
              <a:rPr kumimoji="1" lang="en-US" altLang="ko-Kore-KR" b="1" dirty="0"/>
              <a:t> </a:t>
            </a:r>
            <a:r>
              <a:rPr kumimoji="1" lang="en-US" altLang="ko-Kore-KR" dirty="0"/>
              <a:t>(</a:t>
            </a:r>
            <a:r>
              <a:rPr kumimoji="1" lang="ko-Kore-KR" altLang="en-US" dirty="0"/>
              <a:t>부채널</a:t>
            </a:r>
            <a:r>
              <a:rPr kumimoji="1" lang="ko-KR" altLang="en-US" dirty="0"/>
              <a:t> 방지</a:t>
            </a:r>
            <a:r>
              <a:rPr kumimoji="1" lang="en-US" altLang="ko-Kore-KR" dirty="0"/>
              <a:t>)</a:t>
            </a:r>
            <a:endParaRPr kumimoji="1" lang="ko-Kore-KR" alt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96D063F6-3F0E-39FC-3F42-1A9F3A9C31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77</a:t>
            </a:fld>
            <a:endParaRPr kumimoji="1" lang="ko-Kore-KR" alt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7;p28">
            <a:extLst>
              <a:ext uri="{FF2B5EF4-FFF2-40B4-BE49-F238E27FC236}">
                <a16:creationId xmlns:a16="http://schemas.microsoft.com/office/drawing/2014/main" id="{4F76ECF9-2EC6-A801-453F-5472BD8D99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altLang="ko" b="1" dirty="0"/>
              <a:t>BIKE </a:t>
            </a:r>
            <a:r>
              <a:rPr lang="ko" altLang="ko-Kore-KR" dirty="0"/>
              <a:t>양자 구현</a:t>
            </a:r>
            <a:r>
              <a:rPr lang="en-US" altLang="ko" dirty="0"/>
              <a:t>: </a:t>
            </a:r>
            <a:r>
              <a:rPr lang="en-US" altLang="ko" b="1" dirty="0"/>
              <a:t>Key Pair</a:t>
            </a:r>
            <a:endParaRPr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151;g23b36d13737_8_342">
                <a:extLst>
                  <a:ext uri="{FF2B5EF4-FFF2-40B4-BE49-F238E27FC236}">
                    <a16:creationId xmlns:a16="http://schemas.microsoft.com/office/drawing/2014/main" id="{00988A83-1EC1-C657-3110-61EA7E7CF4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501" y="1160657"/>
                <a:ext cx="11753619" cy="18825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ko-KR" sz="2200" dirty="0">
                    <a:latin typeface="+mn-ea"/>
                    <a:ea typeface="+mn-ea"/>
                    <a:cs typeface="Arial"/>
                    <a:sym typeface="Arial"/>
                  </a:rPr>
                  <a:t>BIKE</a:t>
                </a:r>
                <a:r>
                  <a:rPr lang="ko-KR" altLang="en-US" sz="2200" dirty="0">
                    <a:latin typeface="+mn-ea"/>
                    <a:ea typeface="+mn-ea"/>
                    <a:cs typeface="Arial"/>
                    <a:sym typeface="Arial"/>
                  </a:rPr>
                  <a:t>의 </a:t>
                </a:r>
                <a:r>
                  <a:rPr lang="en-US" altLang="ko-KR" sz="2200" dirty="0">
                    <a:latin typeface="+mn-ea"/>
                    <a:ea typeface="+mn-ea"/>
                    <a:cs typeface="Arial"/>
                    <a:sym typeface="Arial"/>
                  </a:rPr>
                  <a:t>Binary Field </a:t>
                </a:r>
                <a:r>
                  <a:rPr lang="ko-KR" altLang="en-US" sz="2200" dirty="0">
                    <a:latin typeface="+mn-ea"/>
                    <a:ea typeface="+mn-ea"/>
                    <a:cs typeface="Arial"/>
                    <a:sym typeface="Arial"/>
                  </a:rPr>
                  <a:t>사이즈는 </a:t>
                </a:r>
                <a:r>
                  <a:rPr lang="en-US" altLang="ko-KR" sz="2200" dirty="0">
                    <a:latin typeface="+mn-ea"/>
                    <a:ea typeface="+mn-ea"/>
                    <a:cs typeface="Arial"/>
                    <a:sym typeface="Arial"/>
                  </a:rPr>
                  <a:t>Level </a:t>
                </a:r>
                <a:r>
                  <a:rPr lang="ko-KR" altLang="en-US" sz="2200" dirty="0">
                    <a:latin typeface="+mn-ea"/>
                    <a:ea typeface="+mn-ea"/>
                    <a:cs typeface="Arial"/>
                    <a:sym typeface="Arial"/>
                  </a:rPr>
                  <a:t>별로 각각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+mn-ea"/>
                            <a:cs typeface="Arial"/>
                            <a:sym typeface="Arial"/>
                          </a:rPr>
                        </m:ctrlPr>
                      </m:sSubPr>
                      <m:e>
                        <m:r>
                          <a:rPr lang="ko-KR" altLang="en-US" sz="2000" b="0" i="1"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𝔽</m:t>
                        </m:r>
                      </m:e>
                      <m:sub>
                        <m:sSup>
                          <m:sSup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  <a:ea typeface="+mn-ea"/>
                                <a:cs typeface="Arial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+mn-ea"/>
                                <a:cs typeface="Arial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+mn-ea"/>
                                <a:cs typeface="Arial"/>
                                <a:sym typeface="Arial"/>
                              </a:rPr>
                              <m:t>12322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altLang="ko-KR" sz="1800" dirty="0">
                    <a:latin typeface="+mn-ea"/>
                    <a:ea typeface="+mn-ea"/>
                    <a:cs typeface="Arial"/>
                    <a:sym typeface="Arial"/>
                  </a:rPr>
                  <a:t>(Level-1)</a:t>
                </a:r>
                <a:r>
                  <a:rPr lang="en-US" altLang="ko-KR" sz="2000" dirty="0">
                    <a:latin typeface="+mn-ea"/>
                    <a:ea typeface="+mn-ea"/>
                    <a:cs typeface="Arial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sSubPr>
                      <m:e>
                        <m:r>
                          <a:rPr lang="ko-KR" altLang="en-US" sz="2000" b="0" i="1"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𝔽</m:t>
                        </m:r>
                      </m:e>
                      <m:sub>
                        <m:sSup>
                          <m:sSup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altLang="ko-KR" sz="2000" b="0" i="1"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  <m:t>24658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altLang="ko-KR" sz="1800" dirty="0">
                    <a:latin typeface="+mn-ea"/>
                    <a:cs typeface="Arial"/>
                    <a:sym typeface="Arial"/>
                  </a:rPr>
                  <a:t>(Level-3)</a:t>
                </a:r>
                <a:r>
                  <a:rPr lang="en-US" altLang="ko-KR" sz="2000" dirty="0">
                    <a:latin typeface="+mn-ea"/>
                    <a:cs typeface="Arial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sSubPr>
                      <m:e>
                        <m:r>
                          <a:rPr lang="ko-KR" altLang="en-US" sz="2000" b="0" i="1"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𝔽</m:t>
                        </m:r>
                      </m:e>
                      <m:sub>
                        <m:sSup>
                          <m:sSup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altLang="ko-KR" sz="2000" b="0" i="1"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  <m:t>40972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altLang="ko-KR" sz="1800" dirty="0">
                    <a:latin typeface="+mn-ea"/>
                    <a:cs typeface="Arial"/>
                    <a:sym typeface="Arial"/>
                  </a:rPr>
                  <a:t>(Level-5)</a:t>
                </a:r>
              </a:p>
            </p:txBody>
          </p:sp>
        </mc:Choice>
        <mc:Fallback xmlns="">
          <p:sp>
            <p:nvSpPr>
              <p:cNvPr id="16" name="Google Shape;151;g23b36d13737_8_342">
                <a:extLst>
                  <a:ext uri="{FF2B5EF4-FFF2-40B4-BE49-F238E27FC236}">
                    <a16:creationId xmlns:a16="http://schemas.microsoft.com/office/drawing/2014/main" id="{00988A83-1EC1-C657-3110-61EA7E7CF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1" y="1160657"/>
                <a:ext cx="11753619" cy="18825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151;g23b36d13737_8_342">
            <a:extLst>
              <a:ext uri="{FF2B5EF4-FFF2-40B4-BE49-F238E27FC236}">
                <a16:creationId xmlns:a16="http://schemas.microsoft.com/office/drawing/2014/main" id="{E0D330B3-738B-5634-1629-51567A591D18}"/>
              </a:ext>
            </a:extLst>
          </p:cNvPr>
          <p:cNvSpPr txBox="1">
            <a:spLocks/>
          </p:cNvSpPr>
          <p:nvPr/>
        </p:nvSpPr>
        <p:spPr>
          <a:xfrm>
            <a:off x="438381" y="1555846"/>
            <a:ext cx="11753619" cy="109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+mn-ea"/>
                <a:ea typeface="+mn-ea"/>
                <a:cs typeface="Arial"/>
                <a:sym typeface="Arial"/>
              </a:rPr>
              <a:t>가장 낮은 </a:t>
            </a:r>
            <a:r>
              <a:rPr lang="en-US" altLang="ko-KR" sz="2200" dirty="0">
                <a:latin typeface="+mn-ea"/>
                <a:ea typeface="+mn-ea"/>
                <a:cs typeface="Arial"/>
                <a:sym typeface="Arial"/>
              </a:rPr>
              <a:t>Level 1</a:t>
            </a:r>
            <a:r>
              <a:rPr lang="ko-KR" altLang="en-US" sz="2200" dirty="0">
                <a:latin typeface="+mn-ea"/>
                <a:ea typeface="+mn-ea"/>
                <a:cs typeface="Arial"/>
                <a:sym typeface="Arial"/>
              </a:rPr>
              <a:t>마저도 </a:t>
            </a:r>
            <a:r>
              <a:rPr lang="en-US" altLang="ko-KR" sz="2200" b="1" dirty="0">
                <a:latin typeface="+mn-ea"/>
                <a:ea typeface="+mn-ea"/>
                <a:cs typeface="Arial"/>
                <a:sym typeface="Arial"/>
              </a:rPr>
              <a:t>Field </a:t>
            </a:r>
            <a:r>
              <a:rPr lang="ko-KR" altLang="en-US" sz="2200" b="1" dirty="0">
                <a:latin typeface="+mn-ea"/>
                <a:ea typeface="+mn-ea"/>
                <a:cs typeface="Arial"/>
                <a:sym typeface="Arial"/>
              </a:rPr>
              <a:t>크기 문제</a:t>
            </a:r>
            <a:r>
              <a:rPr lang="ko-KR" altLang="en-US" sz="2200" dirty="0">
                <a:latin typeface="+mn-ea"/>
                <a:ea typeface="+mn-ea"/>
                <a:cs typeface="Arial"/>
                <a:sym typeface="Arial"/>
              </a:rPr>
              <a:t>로 </a:t>
            </a:r>
            <a:r>
              <a:rPr lang="ko-KR" altLang="en-US" sz="2200" b="1" dirty="0">
                <a:solidFill>
                  <a:schemeClr val="accent2"/>
                </a:solidFill>
                <a:latin typeface="+mn-ea"/>
                <a:ea typeface="+mn-ea"/>
                <a:cs typeface="Arial"/>
                <a:sym typeface="Arial"/>
              </a:rPr>
              <a:t>시뮬레이션 불가능 </a:t>
            </a:r>
            <a:r>
              <a:rPr kumimoji="0" lang="ko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→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메모리 이슈</a:t>
            </a:r>
            <a:r>
              <a:rPr lang="ko-KR" altLang="en-US" sz="2200" b="1" dirty="0">
                <a:latin typeface="+mn-ea"/>
                <a:ea typeface="+mn-ea"/>
                <a:cs typeface="Arial"/>
                <a:sym typeface="Arial"/>
              </a:rPr>
              <a:t> </a:t>
            </a:r>
            <a:endParaRPr lang="en-US" altLang="ko-KR" sz="2200" b="1" dirty="0">
              <a:latin typeface="+mn-ea"/>
              <a:ea typeface="+mn-ea"/>
              <a:cs typeface="Arial"/>
              <a:sym typeface="Arial"/>
            </a:endParaRPr>
          </a:p>
          <a:p>
            <a:pPr marL="114300" indent="0">
              <a:buNone/>
            </a:pPr>
            <a:r>
              <a:rPr lang="en-US" altLang="ko" sz="2200" kern="1200" dirty="0">
                <a:solidFill>
                  <a:prstClr val="black"/>
                </a:solidFill>
                <a:ea typeface="맑은 고딕" panose="020B0503020000020004" pitchFamily="50" charset="-127"/>
              </a:rPr>
              <a:t>	</a:t>
            </a:r>
            <a:r>
              <a:rPr lang="ko" altLang="en-US" sz="2200" kern="1200" dirty="0">
                <a:solidFill>
                  <a:prstClr val="black"/>
                </a:solidFill>
                <a:ea typeface="맑은 고딕" panose="020B0503020000020004" pitchFamily="50" charset="-127"/>
              </a:rPr>
              <a:t>→</a:t>
            </a:r>
            <a:r>
              <a:rPr lang="en-US" altLang="ko-KR" sz="2200" dirty="0">
                <a:latin typeface="서울남산체 M" panose="02020503020101020101" pitchFamily="18" charset="-127"/>
                <a:ea typeface="서울남산체 M" panose="02020503020101020101" pitchFamily="18" charset="-127"/>
                <a:cs typeface="Arial"/>
                <a:sym typeface="Arial"/>
              </a:rPr>
              <a:t> </a:t>
            </a:r>
            <a:r>
              <a:rPr lang="en-US" altLang="ko-KR" sz="2200" b="1" dirty="0">
                <a:latin typeface="+mn-ea"/>
                <a:ea typeface="+mn-ea"/>
                <a:cs typeface="Arial"/>
                <a:sym typeface="Arial"/>
              </a:rPr>
              <a:t>Field </a:t>
            </a:r>
            <a:r>
              <a:rPr lang="ko-KR" altLang="en-US" sz="2200" b="1" dirty="0">
                <a:latin typeface="+mn-ea"/>
                <a:ea typeface="+mn-ea"/>
                <a:cs typeface="Arial"/>
                <a:sym typeface="Arial"/>
              </a:rPr>
              <a:t>크기를 축소한 뒤</a:t>
            </a:r>
            <a:r>
              <a:rPr lang="en-US" altLang="ko-KR" sz="2200" b="1" dirty="0">
                <a:latin typeface="+mn-ea"/>
                <a:ea typeface="+mn-ea"/>
                <a:cs typeface="Arial"/>
                <a:sym typeface="Arial"/>
              </a:rPr>
              <a:t>,</a:t>
            </a:r>
            <a:r>
              <a:rPr lang="ko-KR" altLang="en-US" sz="2200" b="1" dirty="0">
                <a:latin typeface="+mn-ea"/>
                <a:ea typeface="+mn-ea"/>
                <a:cs typeface="Arial"/>
                <a:sym typeface="Arial"/>
              </a:rPr>
              <a:t> 회로 로직</a:t>
            </a:r>
            <a:r>
              <a:rPr lang="en-US" altLang="ko-KR" sz="2200" b="1" dirty="0">
                <a:latin typeface="+mn-ea"/>
                <a:ea typeface="+mn-ea"/>
                <a:cs typeface="Arial"/>
                <a:sym typeface="Arial"/>
              </a:rPr>
              <a:t> (Key pair)</a:t>
            </a:r>
            <a:r>
              <a:rPr lang="ko-KR" altLang="en-US" sz="2200" b="1" dirty="0">
                <a:latin typeface="+mn-ea"/>
                <a:ea typeface="+mn-ea"/>
                <a:cs typeface="Arial"/>
                <a:sym typeface="Arial"/>
              </a:rPr>
              <a:t>만을 구현하여 진행</a:t>
            </a:r>
            <a:endParaRPr lang="ko-KR" altLang="en-US" sz="2200" dirty="0">
              <a:latin typeface="+mn-ea"/>
              <a:ea typeface="+mn-ea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151;g23b36d13737_8_342">
                <a:extLst>
                  <a:ext uri="{FF2B5EF4-FFF2-40B4-BE49-F238E27FC236}">
                    <a16:creationId xmlns:a16="http://schemas.microsoft.com/office/drawing/2014/main" id="{16FA5F4D-9B53-84B1-4071-4ED791AD1D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334" y="2748789"/>
                <a:ext cx="11753619" cy="17604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>
                  <a:buFont typeface="Arial" panose="020B0604020202020204" pitchFamily="34" charset="0"/>
                  <a:buChar char="•"/>
                </a:pPr>
                <a:r>
                  <a:rPr lang="ko-KR" altLang="en-US" sz="2200" b="1" dirty="0">
                    <a:latin typeface="+mn-ea"/>
                    <a:ea typeface="+mn-ea"/>
                    <a:cs typeface="Arial"/>
                    <a:sym typeface="Arial"/>
                  </a:rPr>
                  <a:t>축소한 </a:t>
                </a:r>
                <a:r>
                  <a:rPr lang="en-US" altLang="ko-KR" sz="2200" b="1" dirty="0">
                    <a:latin typeface="+mn-ea"/>
                    <a:ea typeface="+mn-ea"/>
                    <a:cs typeface="Arial"/>
                    <a:sym typeface="Arial"/>
                  </a:rPr>
                  <a:t>Field</a:t>
                </a:r>
                <a:r>
                  <a:rPr lang="ko-KR" altLang="en-US" sz="2200" b="1" dirty="0">
                    <a:latin typeface="+mn-ea"/>
                    <a:ea typeface="+mn-ea"/>
                    <a:cs typeface="Arial"/>
                    <a:sym typeface="Arial"/>
                  </a:rPr>
                  <a:t>에서 </a:t>
                </a:r>
                <a:r>
                  <a:rPr lang="en-US" altLang="ko-KR" sz="2200" b="1" dirty="0">
                    <a:latin typeface="+mn-ea"/>
                    <a:ea typeface="+mn-ea"/>
                    <a:cs typeface="Arial"/>
                    <a:sym typeface="Arial"/>
                  </a:rPr>
                  <a:t>BIKE</a:t>
                </a:r>
                <a:r>
                  <a:rPr lang="ko-KR" altLang="en-US" sz="2200" b="1" dirty="0">
                    <a:latin typeface="+mn-ea"/>
                    <a:ea typeface="+mn-ea"/>
                    <a:cs typeface="Arial"/>
                    <a:sym typeface="Arial"/>
                  </a:rPr>
                  <a:t>의 기약다항식</a:t>
                </a:r>
                <a:endParaRPr lang="en-US" altLang="ko-KR" sz="2200" b="0" i="1" dirty="0">
                  <a:latin typeface="Cambria Math" panose="02040503050406030204" pitchFamily="18" charset="0"/>
                  <a:ea typeface="+mn-ea"/>
                  <a:cs typeface="Arial"/>
                  <a:sym typeface="Arial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200" b="0" i="1" smtClean="0">
                            <a:latin typeface="Cambria Math" panose="02040503050406030204" pitchFamily="18" charset="0"/>
                            <a:ea typeface="+mn-ea"/>
                            <a:cs typeface="Arial"/>
                            <a:sym typeface="Arial"/>
                          </a:rPr>
                        </m:ctrlPr>
                      </m:sSubPr>
                      <m:e>
                        <m:r>
                          <a:rPr lang="ko-KR" altLang="en-US" sz="2200" i="1">
                            <a:latin typeface="Cambria Math" panose="02040503050406030204" pitchFamily="18" charset="0"/>
                            <a:ea typeface="+mn-ea"/>
                            <a:cs typeface="Arial"/>
                            <a:sym typeface="Arial"/>
                          </a:rPr>
                          <m:t>𝔽</m:t>
                        </m:r>
                      </m:e>
                      <m:sub>
                        <m:r>
                          <a:rPr lang="en-US" altLang="ko-KR" sz="2200" b="0" i="1" smtClean="0">
                            <a:latin typeface="Cambria Math" panose="02040503050406030204" pitchFamily="18" charset="0"/>
                            <a:ea typeface="+mn-ea"/>
                            <a:cs typeface="Arial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+mn-ea"/>
                        <a:cs typeface="Arial"/>
                        <a:sym typeface="Arial"/>
                      </a:rPr>
                      <m:t>/[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+mn-ea"/>
                        <a:cs typeface="Arial"/>
                        <a:sym typeface="Arial"/>
                      </a:rPr>
                      <m:t>𝑋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+mn-ea"/>
                        <a:cs typeface="Arial"/>
                        <a:sym typeface="Arial"/>
                      </a:rPr>
                      <m:t>] </m:t>
                    </m:r>
                  </m:oMath>
                </a14:m>
                <a:r>
                  <a:rPr lang="ko-KR" altLang="en-US" sz="2200" dirty="0">
                    <a:latin typeface="+mn-ea"/>
                    <a:ea typeface="+mn-ea"/>
                    <a:cs typeface="Arial"/>
                    <a:sym typeface="Arial"/>
                  </a:rPr>
                  <a:t>에서 기약다항식 </a:t>
                </a:r>
                <a14:m>
                  <m:oMath xmlns:m="http://schemas.openxmlformats.org/officeDocument/2006/math">
                    <m:r>
                      <a:rPr lang="en-US" altLang="ko-KR" sz="2200" i="1">
                        <a:latin typeface="Cambria Math" panose="02040503050406030204" pitchFamily="18" charset="0"/>
                        <a:ea typeface="+mn-ea"/>
                        <a:cs typeface="Arial"/>
                        <a:sym typeface="Arial"/>
                      </a:rPr>
                      <m:t>𝑓</m:t>
                    </m:r>
                    <m:d>
                      <m:dPr>
                        <m:ctrlPr>
                          <a:rPr lang="en-US" altLang="ko-KR" sz="2200" i="1">
                            <a:latin typeface="Cambria Math" panose="02040503050406030204" pitchFamily="18" charset="0"/>
                            <a:ea typeface="+mn-ea"/>
                            <a:cs typeface="Arial"/>
                            <a:sym typeface="Arial"/>
                          </a:rPr>
                        </m:ctrlPr>
                      </m:dPr>
                      <m:e>
                        <m:r>
                          <a:rPr lang="en-US" altLang="ko-KR" sz="2200" i="1">
                            <a:latin typeface="Cambria Math" panose="02040503050406030204" pitchFamily="18" charset="0"/>
                            <a:ea typeface="+mn-ea"/>
                            <a:cs typeface="Arial"/>
                            <a:sym typeface="Arial"/>
                          </a:rPr>
                          <m:t>𝑋</m:t>
                        </m:r>
                      </m:e>
                    </m:d>
                    <m:r>
                      <a:rPr lang="en-US" altLang="ko-KR" sz="2200" i="1">
                        <a:latin typeface="Cambria Math" panose="02040503050406030204" pitchFamily="18" charset="0"/>
                        <a:ea typeface="+mn-ea"/>
                        <a:cs typeface="Arial"/>
                        <a:sym typeface="Arial"/>
                      </a:rPr>
                      <m:t> </m:t>
                    </m:r>
                  </m:oMath>
                </a14:m>
                <a:r>
                  <a:rPr lang="ko-KR" altLang="en-US" sz="2200" dirty="0">
                    <a:latin typeface="+mn-ea"/>
                    <a:ea typeface="+mn-ea"/>
                    <a:cs typeface="Arial"/>
                    <a:sym typeface="Arial"/>
                  </a:rPr>
                  <a:t>의 생성식은 </a:t>
                </a:r>
                <a14:m>
                  <m:oMath xmlns:m="http://schemas.openxmlformats.org/officeDocument/2006/math"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+mn-ea"/>
                        <a:cs typeface="Arial"/>
                        <a:sym typeface="Arial"/>
                      </a:rPr>
                      <m:t>𝑓</m:t>
                    </m:r>
                    <m:d>
                      <m:dPr>
                        <m:ctrlPr>
                          <a:rPr lang="en-US" altLang="ko-KR" sz="2200" b="0" i="1" smtClean="0">
                            <a:latin typeface="Cambria Math" panose="02040503050406030204" pitchFamily="18" charset="0"/>
                            <a:ea typeface="+mn-ea"/>
                            <a:cs typeface="Arial"/>
                            <a:sym typeface="Arial"/>
                          </a:rPr>
                        </m:ctrlPr>
                      </m:dPr>
                      <m:e>
                        <m:r>
                          <a:rPr lang="en-US" altLang="ko-KR" sz="2200" b="0" i="1" smtClean="0">
                            <a:latin typeface="Cambria Math" panose="02040503050406030204" pitchFamily="18" charset="0"/>
                            <a:ea typeface="+mn-ea"/>
                            <a:cs typeface="Arial"/>
                            <a:sym typeface="Arial"/>
                          </a:rPr>
                          <m:t>𝑋</m:t>
                        </m:r>
                      </m:e>
                    </m:d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+mn-ea"/>
                        <a:cs typeface="Arial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altLang="ko-KR" sz="2200" i="1"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sSupPr>
                      <m:e>
                        <m:r>
                          <a:rPr lang="en-US" altLang="ko-KR" sz="2200" i="1"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𝑋</m:t>
                        </m:r>
                      </m:e>
                      <m:sup>
                        <m:r>
                          <a:rPr lang="en-US" altLang="ko-KR" sz="2200" i="1"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𝑟</m:t>
                        </m:r>
                      </m:sup>
                    </m:sSup>
                    <m:r>
                      <a:rPr lang="en-US" altLang="ko-KR" sz="2200" i="1">
                        <a:latin typeface="Cambria Math" panose="02040503050406030204" pitchFamily="18" charset="0"/>
                        <a:cs typeface="Arial"/>
                        <a:sym typeface="Arial"/>
                      </a:rPr>
                      <m:t>−1/(</m:t>
                    </m:r>
                    <m:r>
                      <a:rPr lang="en-US" altLang="ko-KR" sz="2200" i="1">
                        <a:latin typeface="Cambria Math" panose="02040503050406030204" pitchFamily="18" charset="0"/>
                        <a:cs typeface="Arial"/>
                        <a:sym typeface="Arial"/>
                      </a:rPr>
                      <m:t>𝑋</m:t>
                    </m:r>
                    <m:r>
                      <a:rPr lang="en-US" altLang="ko-KR" sz="2200" i="1">
                        <a:latin typeface="Cambria Math" panose="02040503050406030204" pitchFamily="18" charset="0"/>
                        <a:cs typeface="Arial"/>
                        <a:sym typeface="Arial"/>
                      </a:rPr>
                      <m:t>−1)</m:t>
                    </m:r>
                  </m:oMath>
                </a14:m>
                <a:endParaRPr lang="en-US" altLang="ko-KR" sz="2200" b="0" i="1" dirty="0">
                  <a:latin typeface="Cambria Math" panose="02040503050406030204" pitchFamily="18" charset="0"/>
                  <a:ea typeface="+mn-ea"/>
                  <a:cs typeface="Arial"/>
                  <a:sym typeface="Arial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200" i="1" dirty="0" smtClean="0">
                        <a:latin typeface="Cambria Math" panose="02040503050406030204" pitchFamily="18" charset="0"/>
                        <a:ea typeface="+mn-ea"/>
                        <a:cs typeface="Arial"/>
                        <a:sym typeface="Arial"/>
                      </a:rPr>
                      <m:t>𝑟</m:t>
                    </m:r>
                  </m:oMath>
                </a14:m>
                <a:r>
                  <a:rPr lang="ko-KR" altLang="en-US" sz="2200" dirty="0">
                    <a:latin typeface="+mn-ea"/>
                    <a:ea typeface="+mn-ea"/>
                    <a:cs typeface="Arial"/>
                    <a:sym typeface="Arial"/>
                  </a:rPr>
                  <a:t>은 </a:t>
                </a:r>
                <a:r>
                  <a:rPr lang="en-US" altLang="ko-KR" sz="2200" dirty="0">
                    <a:latin typeface="+mn-ea"/>
                    <a:ea typeface="+mn-ea"/>
                    <a:cs typeface="Arial"/>
                    <a:sym typeface="Arial"/>
                  </a:rPr>
                  <a:t>Prime Number</a:t>
                </a:r>
                <a14:m>
                  <m:oMath xmlns:m="http://schemas.openxmlformats.org/officeDocument/2006/math">
                    <m:r>
                      <a:rPr lang="en-US" altLang="ko-KR" sz="2200" dirty="0">
                        <a:latin typeface="Cambria Math" panose="02040503050406030204" pitchFamily="18" charset="0"/>
                        <a:ea typeface="+mn-ea"/>
                        <a:cs typeface="Arial"/>
                        <a:sym typeface="Arial"/>
                      </a:rPr>
                      <m:t>,</m:t>
                    </m:r>
                    <m:r>
                      <a:rPr lang="ko-KR" altLang="en-US" sz="2200" b="0" i="0" dirty="0" smtClean="0">
                        <a:latin typeface="Cambria Math" panose="02040503050406030204" pitchFamily="18" charset="0"/>
                        <a:ea typeface="+mn-ea"/>
                        <a:cs typeface="Arial"/>
                        <a:sym typeface="Arial"/>
                      </a:rPr>
                      <m:t>  </m:t>
                    </m:r>
                    <m:r>
                      <a:rPr lang="en-US" altLang="ko-KR" sz="2200" i="1" dirty="0" smtClean="0">
                        <a:latin typeface="Cambria Math" panose="02040503050406030204" pitchFamily="18" charset="0"/>
                        <a:ea typeface="+mn-ea"/>
                        <a:cs typeface="Arial"/>
                        <a:sym typeface="Arial"/>
                      </a:rPr>
                      <m:t>𝑟</m:t>
                    </m:r>
                    <m:r>
                      <a:rPr lang="en-US" altLang="ko-KR" sz="2200" b="0" i="1" dirty="0" smtClean="0">
                        <a:latin typeface="Cambria Math" panose="02040503050406030204" pitchFamily="18" charset="0"/>
                        <a:ea typeface="+mn-ea"/>
                        <a:cs typeface="Arial"/>
                        <a:sym typeface="Arial"/>
                      </a:rPr>
                      <m:t>=13</m:t>
                    </m:r>
                  </m:oMath>
                </a14:m>
                <a:r>
                  <a:rPr lang="ko-KR" altLang="en-US" sz="2200" dirty="0">
                    <a:latin typeface="+mn-ea"/>
                    <a:ea typeface="+mn-ea"/>
                    <a:cs typeface="Arial"/>
                    <a:sym typeface="Arial"/>
                  </a:rPr>
                  <a:t> 로 가정</a:t>
                </a:r>
                <a:endParaRPr lang="en-US" altLang="ko-KR" sz="2200" dirty="0">
                  <a:latin typeface="+mn-ea"/>
                  <a:ea typeface="+mn-ea"/>
                  <a:cs typeface="Arial"/>
                  <a:sym typeface="Arial"/>
                </a:endParaRPr>
              </a:p>
              <a:p>
                <a:pPr lvl="1">
                  <a:buFont typeface="Arial"/>
                  <a:buChar char="●"/>
                </a:pPr>
                <a:endParaRPr lang="ko-KR" altLang="en-US" sz="1800" dirty="0">
                  <a:latin typeface="+mn-ea"/>
                  <a:ea typeface="+mn-ea"/>
                  <a:cs typeface="Arial"/>
                  <a:sym typeface="Arial"/>
                </a:endParaRPr>
              </a:p>
              <a:p>
                <a:pPr lvl="1">
                  <a:buFont typeface="Arial"/>
                  <a:buChar char="●"/>
                </a:pPr>
                <a:endParaRPr lang="en-US" altLang="ko-KR" sz="1800" dirty="0">
                  <a:latin typeface="+mn-ea"/>
                  <a:ea typeface="+mn-ea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6" name="Google Shape;151;g23b36d13737_8_342">
                <a:extLst>
                  <a:ext uri="{FF2B5EF4-FFF2-40B4-BE49-F238E27FC236}">
                    <a16:creationId xmlns:a16="http://schemas.microsoft.com/office/drawing/2014/main" id="{16FA5F4D-9B53-84B1-4071-4ED791AD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34" y="2748789"/>
                <a:ext cx="11753619" cy="17604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51;g23b36d13737_8_342">
                <a:extLst>
                  <a:ext uri="{FF2B5EF4-FFF2-40B4-BE49-F238E27FC236}">
                    <a16:creationId xmlns:a16="http://schemas.microsoft.com/office/drawing/2014/main" id="{23A92259-3519-D56C-ACB0-72D0E26C94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4737" y="3946536"/>
                <a:ext cx="9683090" cy="5991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altLang="ko-KR" sz="2100" b="0" i="1" smtClean="0">
                        <a:latin typeface="Cambria Math" panose="02040503050406030204" pitchFamily="18" charset="0"/>
                        <a:ea typeface="+mn-ea"/>
                        <a:cs typeface="Arial"/>
                        <a:sym typeface="Arial"/>
                      </a:rPr>
                      <m:t>𝑓</m:t>
                    </m:r>
                    <m:d>
                      <m:dPr>
                        <m:ctrlPr>
                          <a:rPr lang="en-US" altLang="ko-KR" sz="2100" b="0" i="1" smtClean="0">
                            <a:latin typeface="Cambria Math" panose="02040503050406030204" pitchFamily="18" charset="0"/>
                            <a:ea typeface="+mn-ea"/>
                            <a:cs typeface="Arial"/>
                            <a:sym typeface="Arial"/>
                          </a:rPr>
                        </m:ctrlPr>
                      </m:dPr>
                      <m:e>
                        <m:r>
                          <a:rPr lang="en-US" altLang="ko-KR" sz="2100" b="0" i="1" smtClean="0">
                            <a:latin typeface="Cambria Math" panose="02040503050406030204" pitchFamily="18" charset="0"/>
                            <a:ea typeface="+mn-ea"/>
                            <a:cs typeface="Arial"/>
                            <a:sym typeface="Arial"/>
                          </a:rPr>
                          <m:t>𝑋</m:t>
                        </m:r>
                      </m:e>
                    </m:d>
                    <m:r>
                      <a:rPr lang="en-US" altLang="ko-KR" sz="2100" b="0" i="1" smtClean="0">
                        <a:latin typeface="Cambria Math" panose="02040503050406030204" pitchFamily="18" charset="0"/>
                        <a:ea typeface="+mn-ea"/>
                        <a:cs typeface="Arial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altLang="ko-KR" sz="2100" i="1" smtClean="0">
                            <a:latin typeface="Cambria Math" panose="02040503050406030204" pitchFamily="18" charset="0"/>
                            <a:ea typeface="+mn-ea"/>
                            <a:cs typeface="Arial"/>
                            <a:sym typeface="Arial"/>
                          </a:rPr>
                        </m:ctrlPr>
                      </m:sSupPr>
                      <m:e>
                        <m:r>
                          <a:rPr lang="en-US" altLang="ko-KR" sz="2100" b="0" i="1" smtClean="0">
                            <a:latin typeface="Cambria Math" panose="02040503050406030204" pitchFamily="18" charset="0"/>
                            <a:ea typeface="+mn-ea"/>
                            <a:cs typeface="Arial"/>
                            <a:sym typeface="Arial"/>
                          </a:rPr>
                          <m:t>𝑋</m:t>
                        </m:r>
                      </m:e>
                      <m:sup>
                        <m:r>
                          <a:rPr lang="en-US" altLang="ko-KR" sz="2100" b="0" i="1" smtClean="0">
                            <a:latin typeface="Cambria Math" panose="02040503050406030204" pitchFamily="18" charset="0"/>
                            <a:ea typeface="+mn-ea"/>
                            <a:cs typeface="Arial"/>
                            <a:sym typeface="Arial"/>
                          </a:rPr>
                          <m:t>12</m:t>
                        </m:r>
                      </m:sup>
                    </m:sSup>
                    <m:r>
                      <a:rPr lang="en-US" altLang="ko-KR" sz="2100" b="0" i="1" smtClean="0">
                        <a:latin typeface="Cambria Math" panose="02040503050406030204" pitchFamily="18" charset="0"/>
                        <a:ea typeface="+mn-ea"/>
                        <a:cs typeface="Arial"/>
                        <a:sym typeface="Arial"/>
                      </a:rPr>
                      <m:t>+</m:t>
                    </m:r>
                    <m:sSup>
                      <m:sSupPr>
                        <m:ctrlPr>
                          <a:rPr lang="en-US" altLang="ko-KR" sz="2100" i="1"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sSupPr>
                      <m:e>
                        <m:r>
                          <a:rPr lang="en-US" altLang="ko-KR" sz="2100" i="1"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𝑋</m:t>
                        </m:r>
                      </m:e>
                      <m:sup>
                        <m:r>
                          <a:rPr lang="en-US" altLang="ko-KR" sz="2100" i="1"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1</m:t>
                        </m:r>
                        <m:r>
                          <a:rPr lang="en-US" altLang="ko-KR" sz="2100" b="0" i="1" smtClean="0"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1</m:t>
                        </m:r>
                      </m:sup>
                    </m:sSup>
                    <m:r>
                      <a:rPr lang="en-US" altLang="ko-KR" sz="2100" i="1">
                        <a:latin typeface="Cambria Math" panose="02040503050406030204" pitchFamily="18" charset="0"/>
                        <a:cs typeface="Arial"/>
                        <a:sym typeface="Arial"/>
                      </a:rPr>
                      <m:t>+</m:t>
                    </m:r>
                  </m:oMath>
                </a14:m>
                <a:r>
                  <a:rPr lang="en-US" altLang="ko-KR" sz="2100" dirty="0">
                    <a:latin typeface="Arial" panose="020B0604020202020204" pitchFamily="34" charset="0"/>
                    <a:cs typeface="Arial" panose="020B060402020202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100" i="1"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sSupPr>
                      <m:e>
                        <m:r>
                          <a:rPr lang="en-US" altLang="ko-KR" sz="2100" i="1"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𝑋</m:t>
                        </m:r>
                      </m:e>
                      <m:sup>
                        <m:r>
                          <a:rPr lang="en-US" altLang="ko-KR" sz="2100" i="1"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1</m:t>
                        </m:r>
                        <m:r>
                          <a:rPr lang="en-US" altLang="ko-KR" sz="2100" b="0" i="1" smtClean="0"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0</m:t>
                        </m:r>
                      </m:sup>
                    </m:sSup>
                    <m:r>
                      <a:rPr lang="en-US" altLang="ko-KR" sz="2100" i="1">
                        <a:latin typeface="Cambria Math" panose="02040503050406030204" pitchFamily="18" charset="0"/>
                        <a:cs typeface="Arial"/>
                        <a:sym typeface="Arial"/>
                      </a:rPr>
                      <m:t>+</m:t>
                    </m:r>
                  </m:oMath>
                </a14:m>
                <a:r>
                  <a:rPr lang="en-US" altLang="ko-KR" sz="2100" dirty="0">
                    <a:latin typeface="Arial" panose="020B0604020202020204" pitchFamily="34" charset="0"/>
                    <a:cs typeface="Arial" panose="020B060402020202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100" i="1"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sSupPr>
                      <m:e>
                        <m:r>
                          <a:rPr lang="en-US" altLang="ko-KR" sz="2100" i="1"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𝑋</m:t>
                        </m:r>
                      </m:e>
                      <m:sup>
                        <m:r>
                          <a:rPr lang="en-US" altLang="ko-KR" sz="2100" b="0" i="1" smtClean="0"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9</m:t>
                        </m:r>
                      </m:sup>
                    </m:sSup>
                    <m:r>
                      <a:rPr lang="en-US" altLang="ko-KR" sz="2100" i="1">
                        <a:latin typeface="Cambria Math" panose="02040503050406030204" pitchFamily="18" charset="0"/>
                        <a:cs typeface="Arial"/>
                        <a:sym typeface="Arial"/>
                      </a:rPr>
                      <m:t>+</m:t>
                    </m:r>
                  </m:oMath>
                </a14:m>
                <a:r>
                  <a:rPr lang="en-US" altLang="ko-KR" sz="2100" dirty="0">
                    <a:latin typeface="Arial" panose="020B0604020202020204" pitchFamily="34" charset="0"/>
                    <a:cs typeface="Arial" panose="020B060402020202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100" i="1"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sSupPr>
                      <m:e>
                        <m:r>
                          <a:rPr lang="en-US" altLang="ko-KR" sz="2100" i="1"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𝑋</m:t>
                        </m:r>
                      </m:e>
                      <m:sup>
                        <m:r>
                          <a:rPr lang="en-US" altLang="ko-KR" sz="2100" b="0" i="1" smtClean="0"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8</m:t>
                        </m:r>
                      </m:sup>
                    </m:sSup>
                    <m:r>
                      <a:rPr lang="en-US" altLang="ko-KR" sz="2100" i="1">
                        <a:latin typeface="Cambria Math" panose="02040503050406030204" pitchFamily="18" charset="0"/>
                        <a:cs typeface="Arial"/>
                        <a:sym typeface="Arial"/>
                      </a:rPr>
                      <m:t>+</m:t>
                    </m:r>
                  </m:oMath>
                </a14:m>
                <a:r>
                  <a:rPr lang="en-US" altLang="ko-KR" sz="2100" dirty="0">
                    <a:latin typeface="Arial" panose="020B0604020202020204" pitchFamily="34" charset="0"/>
                    <a:cs typeface="Arial" panose="020B060402020202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100" i="1"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sSupPr>
                      <m:e>
                        <m:r>
                          <a:rPr lang="en-US" altLang="ko-KR" sz="2100" i="1"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𝑋</m:t>
                        </m:r>
                      </m:e>
                      <m:sup>
                        <m:r>
                          <a:rPr lang="en-US" altLang="ko-KR" sz="2100" b="0" i="1" smtClean="0"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7</m:t>
                        </m:r>
                      </m:sup>
                    </m:sSup>
                    <m:r>
                      <a:rPr lang="en-US" altLang="ko-KR" sz="2100" i="1">
                        <a:latin typeface="Cambria Math" panose="02040503050406030204" pitchFamily="18" charset="0"/>
                        <a:cs typeface="Arial"/>
                        <a:sym typeface="Arial"/>
                      </a:rPr>
                      <m:t>+</m:t>
                    </m:r>
                  </m:oMath>
                </a14:m>
                <a:r>
                  <a:rPr lang="en-US" altLang="ko-KR" sz="2100" dirty="0">
                    <a:latin typeface="Arial" panose="020B0604020202020204" pitchFamily="34" charset="0"/>
                    <a:cs typeface="Arial" panose="020B060402020202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100" i="1"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sSupPr>
                      <m:e>
                        <m:r>
                          <a:rPr lang="en-US" altLang="ko-KR" sz="2100" i="1"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𝑋</m:t>
                        </m:r>
                      </m:e>
                      <m:sup>
                        <m:r>
                          <a:rPr lang="en-US" altLang="ko-KR" sz="2100" b="0" i="1" smtClean="0"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6</m:t>
                        </m:r>
                      </m:sup>
                    </m:sSup>
                    <m:r>
                      <a:rPr lang="en-US" altLang="ko-KR" sz="2100" i="1">
                        <a:latin typeface="Cambria Math" panose="02040503050406030204" pitchFamily="18" charset="0"/>
                        <a:cs typeface="Arial"/>
                        <a:sym typeface="Arial"/>
                      </a:rPr>
                      <m:t>+</m:t>
                    </m:r>
                  </m:oMath>
                </a14:m>
                <a:r>
                  <a:rPr lang="en-US" altLang="ko-KR" sz="2100" dirty="0">
                    <a:latin typeface="Arial" panose="020B0604020202020204" pitchFamily="34" charset="0"/>
                    <a:cs typeface="Arial" panose="020B060402020202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100" i="1"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sSupPr>
                      <m:e>
                        <m:r>
                          <a:rPr lang="en-US" altLang="ko-KR" sz="2100" i="1"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𝑋</m:t>
                        </m:r>
                      </m:e>
                      <m:sup>
                        <m:r>
                          <a:rPr lang="en-US" altLang="ko-KR" sz="2100" b="0" i="1" smtClean="0"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5</m:t>
                        </m:r>
                      </m:sup>
                    </m:sSup>
                    <m:r>
                      <a:rPr lang="en-US" altLang="ko-KR" sz="2100" i="1">
                        <a:latin typeface="Cambria Math" panose="02040503050406030204" pitchFamily="18" charset="0"/>
                        <a:cs typeface="Arial"/>
                        <a:sym typeface="Arial"/>
                      </a:rPr>
                      <m:t>+</m:t>
                    </m:r>
                  </m:oMath>
                </a14:m>
                <a:r>
                  <a:rPr lang="en-US" altLang="ko-KR" sz="2100" dirty="0">
                    <a:latin typeface="Arial" panose="020B0604020202020204" pitchFamily="34" charset="0"/>
                    <a:cs typeface="Arial" panose="020B060402020202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100" i="1" smtClean="0"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sSupPr>
                      <m:e>
                        <m:r>
                          <a:rPr lang="en-US" altLang="ko-KR" sz="2100" i="1"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𝑋</m:t>
                        </m:r>
                      </m:e>
                      <m:sup>
                        <m:r>
                          <a:rPr lang="en-US" altLang="ko-KR" sz="2100" b="0" i="1" smtClean="0"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4</m:t>
                        </m:r>
                      </m:sup>
                    </m:sSup>
                    <m:r>
                      <a:rPr lang="en-US" altLang="ko-KR" sz="2100" i="1">
                        <a:latin typeface="Cambria Math" panose="02040503050406030204" pitchFamily="18" charset="0"/>
                        <a:cs typeface="Arial"/>
                        <a:sym typeface="Arial"/>
                      </a:rPr>
                      <m:t>+</m:t>
                    </m:r>
                  </m:oMath>
                </a14:m>
                <a:r>
                  <a:rPr lang="en-US" altLang="ko-KR" sz="2100" dirty="0">
                    <a:latin typeface="Arial" panose="020B0604020202020204" pitchFamily="34" charset="0"/>
                    <a:cs typeface="Arial" panose="020B060402020202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100" i="1"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sSupPr>
                      <m:e>
                        <m:r>
                          <a:rPr lang="en-US" altLang="ko-KR" sz="2100" i="1"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𝑋</m:t>
                        </m:r>
                      </m:e>
                      <m:sup>
                        <m:r>
                          <a:rPr lang="en-US" altLang="ko-KR" sz="2100" b="0" i="1" smtClean="0"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3</m:t>
                        </m:r>
                      </m:sup>
                    </m:sSup>
                    <m:r>
                      <a:rPr lang="en-US" altLang="ko-KR" sz="2100" i="1">
                        <a:latin typeface="Cambria Math" panose="02040503050406030204" pitchFamily="18" charset="0"/>
                        <a:cs typeface="Arial"/>
                        <a:sym typeface="Arial"/>
                      </a:rPr>
                      <m:t>+</m:t>
                    </m:r>
                  </m:oMath>
                </a14:m>
                <a:r>
                  <a:rPr lang="en-US" altLang="ko-KR" sz="2100" dirty="0">
                    <a:latin typeface="Arial" panose="020B0604020202020204" pitchFamily="34" charset="0"/>
                    <a:cs typeface="Arial" panose="020B060402020202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100" i="1"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sSupPr>
                      <m:e>
                        <m:r>
                          <a:rPr lang="en-US" altLang="ko-KR" sz="2100" i="1"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𝑋</m:t>
                        </m:r>
                      </m:e>
                      <m:sup>
                        <m:r>
                          <a:rPr lang="en-US" altLang="ko-KR" sz="2100" b="0" i="1" smtClean="0"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altLang="ko-KR" sz="2100" i="1">
                        <a:latin typeface="Cambria Math" panose="02040503050406030204" pitchFamily="18" charset="0"/>
                        <a:cs typeface="Arial"/>
                        <a:sym typeface="Arial"/>
                      </a:rPr>
                      <m:t>+</m:t>
                    </m:r>
                    <m:r>
                      <a:rPr lang="en-US" altLang="ko-KR" sz="2100" b="0" i="1" smtClean="0">
                        <a:latin typeface="Cambria Math" panose="02040503050406030204" pitchFamily="18" charset="0"/>
                        <a:cs typeface="Arial"/>
                        <a:sym typeface="Arial"/>
                      </a:rPr>
                      <m:t>𝑋</m:t>
                    </m:r>
                  </m:oMath>
                </a14:m>
                <a:endParaRPr lang="ko-KR" altLang="en-US" sz="210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Google Shape;151;g23b36d13737_8_342">
                <a:extLst>
                  <a:ext uri="{FF2B5EF4-FFF2-40B4-BE49-F238E27FC236}">
                    <a16:creationId xmlns:a16="http://schemas.microsoft.com/office/drawing/2014/main" id="{23A92259-3519-D56C-ACB0-72D0E26C9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737" y="3946536"/>
                <a:ext cx="9683090" cy="5991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B182223-7D3F-9702-ADF1-49035B5DD7F0}"/>
              </a:ext>
            </a:extLst>
          </p:cNvPr>
          <p:cNvSpPr txBox="1"/>
          <p:nvPr/>
        </p:nvSpPr>
        <p:spPr>
          <a:xfrm>
            <a:off x="1084395" y="4085719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endParaRPr kumimoji="1" lang="ko-Kore-KR" altLang="en-US" dirty="0"/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C4319C87-0306-1EE3-0A53-F7497CABED41}"/>
              </a:ext>
            </a:extLst>
          </p:cNvPr>
          <p:cNvSpPr txBox="1">
            <a:spLocks/>
          </p:cNvSpPr>
          <p:nvPr/>
        </p:nvSpPr>
        <p:spPr>
          <a:xfrm>
            <a:off x="11017827" y="6402954"/>
            <a:ext cx="371560" cy="365125"/>
          </a:xfrm>
          <a:prstGeom prst="rect">
            <a:avLst/>
          </a:prstGeom>
        </p:spPr>
        <p:txBody>
          <a:bodyPr/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852B28-D290-2A4B-A90A-47EAEF72A8E4}" type="slidenum">
              <a:rPr kumimoji="1" lang="ko-Kore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78</a:t>
            </a:fld>
            <a:endParaRPr kumimoji="1" lang="ko-Kore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8" name="표 5">
            <a:extLst>
              <a:ext uri="{FF2B5EF4-FFF2-40B4-BE49-F238E27FC236}">
                <a16:creationId xmlns:a16="http://schemas.microsoft.com/office/drawing/2014/main" id="{86F01CAE-3FA1-AF90-C3F4-799BCC7DEE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820075"/>
              </p:ext>
            </p:extLst>
          </p:nvPr>
        </p:nvGraphicFramePr>
        <p:xfrm>
          <a:off x="794962" y="4814971"/>
          <a:ext cx="10985158" cy="796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0269">
                  <a:extLst>
                    <a:ext uri="{9D8B030D-6E8A-4147-A177-3AD203B41FA5}">
                      <a16:colId xmlns:a16="http://schemas.microsoft.com/office/drawing/2014/main" val="1830733937"/>
                    </a:ext>
                  </a:extLst>
                </a:gridCol>
                <a:gridCol w="2696669">
                  <a:extLst>
                    <a:ext uri="{9D8B030D-6E8A-4147-A177-3AD203B41FA5}">
                      <a16:colId xmlns:a16="http://schemas.microsoft.com/office/drawing/2014/main" val="3873269207"/>
                    </a:ext>
                  </a:extLst>
                </a:gridCol>
                <a:gridCol w="1124188">
                  <a:extLst>
                    <a:ext uri="{9D8B030D-6E8A-4147-A177-3AD203B41FA5}">
                      <a16:colId xmlns:a16="http://schemas.microsoft.com/office/drawing/2014/main" val="703694978"/>
                    </a:ext>
                  </a:extLst>
                </a:gridCol>
                <a:gridCol w="1710419">
                  <a:extLst>
                    <a:ext uri="{9D8B030D-6E8A-4147-A177-3AD203B41FA5}">
                      <a16:colId xmlns:a16="http://schemas.microsoft.com/office/drawing/2014/main" val="2890938066"/>
                    </a:ext>
                  </a:extLst>
                </a:gridCol>
                <a:gridCol w="1179362">
                  <a:extLst>
                    <a:ext uri="{9D8B030D-6E8A-4147-A177-3AD203B41FA5}">
                      <a16:colId xmlns:a16="http://schemas.microsoft.com/office/drawing/2014/main" val="3264205585"/>
                    </a:ext>
                  </a:extLst>
                </a:gridCol>
                <a:gridCol w="1117290">
                  <a:extLst>
                    <a:ext uri="{9D8B030D-6E8A-4147-A177-3AD203B41FA5}">
                      <a16:colId xmlns:a16="http://schemas.microsoft.com/office/drawing/2014/main" val="3191435331"/>
                    </a:ext>
                  </a:extLst>
                </a:gridCol>
                <a:gridCol w="1406961">
                  <a:extLst>
                    <a:ext uri="{9D8B030D-6E8A-4147-A177-3AD203B41FA5}">
                      <a16:colId xmlns:a16="http://schemas.microsoft.com/office/drawing/2014/main" val="2165170384"/>
                    </a:ext>
                  </a:extLst>
                </a:gridCol>
              </a:tblGrid>
              <a:tr h="3983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Operation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Arithmetic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Qubits</a:t>
                      </a:r>
                      <a:endParaRPr lang="ko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Clifford gates</a:t>
                      </a:r>
                      <a:endParaRPr lang="ko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T gates</a:t>
                      </a:r>
                      <a:endParaRPr lang="ko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T-depth</a:t>
                      </a:r>
                      <a:endParaRPr lang="ko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Full depth</a:t>
                      </a:r>
                      <a:endParaRPr lang="ko-KR" alt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9025600"/>
                  </a:ext>
                </a:extLst>
              </a:tr>
              <a:tr h="398398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700" b="1" dirty="0"/>
                        <a:t>Key Generation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Inversion &amp; Multiplication</a:t>
                      </a:r>
                      <a:endParaRPr lang="ko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468</a:t>
                      </a:r>
                      <a:endParaRPr lang="ko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5,071</a:t>
                      </a:r>
                      <a:endParaRPr lang="ko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2,268</a:t>
                      </a:r>
                      <a:endParaRPr lang="ko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648</a:t>
                      </a:r>
                      <a:endParaRPr lang="ko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300</a:t>
                      </a:r>
                      <a:endParaRPr lang="ko-KR" alt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3377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79692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7;p28">
            <a:extLst>
              <a:ext uri="{FF2B5EF4-FFF2-40B4-BE49-F238E27FC236}">
                <a16:creationId xmlns:a16="http://schemas.microsoft.com/office/drawing/2014/main" id="{4F76ECF9-2EC6-A801-453F-5472BD8D99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" b="1" dirty="0"/>
              <a:t>Code</a:t>
            </a:r>
            <a:r>
              <a:rPr lang="ko" dirty="0"/>
              <a:t> 기반 </a:t>
            </a:r>
            <a:r>
              <a:rPr lang="ko" b="1" dirty="0"/>
              <a:t>PQC</a:t>
            </a:r>
            <a:r>
              <a:rPr lang="ko" dirty="0"/>
              <a:t> 양자 구현</a:t>
            </a:r>
            <a:r>
              <a:rPr lang="en-US" altLang="ko" dirty="0"/>
              <a:t>: </a:t>
            </a:r>
            <a:r>
              <a:rPr lang="en-US" altLang="ko" b="1" dirty="0"/>
              <a:t>BIKE</a:t>
            </a:r>
            <a:endParaRPr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1DD96-82FB-953D-8A6F-F5BEB29F2A52}"/>
              </a:ext>
            </a:extLst>
          </p:cNvPr>
          <p:cNvSpPr txBox="1"/>
          <p:nvPr/>
        </p:nvSpPr>
        <p:spPr>
          <a:xfrm>
            <a:off x="213445" y="1236530"/>
            <a:ext cx="4023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BIKE</a:t>
            </a:r>
            <a:r>
              <a:rPr kumimoji="1" lang="ko-Kore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핵심 연산자</a:t>
            </a:r>
            <a:r>
              <a:rPr kumimoji="1" lang="ko-Kore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양자 회로</a:t>
            </a:r>
          </a:p>
        </p:txBody>
      </p:sp>
      <p:sp>
        <p:nvSpPr>
          <p:cNvPr id="11" name="오른쪽 중괄호[R] 10">
            <a:extLst>
              <a:ext uri="{FF2B5EF4-FFF2-40B4-BE49-F238E27FC236}">
                <a16:creationId xmlns:a16="http://schemas.microsoft.com/office/drawing/2014/main" id="{2F9B967B-857B-DD49-6F3A-DEB988C3711F}"/>
              </a:ext>
            </a:extLst>
          </p:cNvPr>
          <p:cNvSpPr/>
          <p:nvPr/>
        </p:nvSpPr>
        <p:spPr>
          <a:xfrm>
            <a:off x="6857342" y="1913864"/>
            <a:ext cx="344444" cy="630865"/>
          </a:xfrm>
          <a:prstGeom prst="rightBrac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C7323E-FACF-54BB-2688-AA8C0A8D70F6}"/>
              </a:ext>
            </a:extLst>
          </p:cNvPr>
          <p:cNvSpPr txBox="1"/>
          <p:nvPr/>
        </p:nvSpPr>
        <p:spPr>
          <a:xfrm>
            <a:off x="7371907" y="2013852"/>
            <a:ext cx="11252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 Pair</a:t>
            </a:r>
            <a:endParaRPr kumimoji="1" lang="ko-Kore-KR" altLang="en-US" sz="22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69821F-182B-4A6E-0911-7FCFCE9B221B}"/>
              </a:ext>
            </a:extLst>
          </p:cNvPr>
          <p:cNvSpPr txBox="1"/>
          <p:nvPr/>
        </p:nvSpPr>
        <p:spPr>
          <a:xfrm>
            <a:off x="748616" y="2862204"/>
            <a:ext cx="46543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ore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Syndrome computation (Encoding) </a:t>
            </a:r>
            <a:r>
              <a:rPr kumimoji="1" lang="en-US" altLang="ko-Kore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ore-KR" sz="22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Vector</a:t>
            </a:r>
            <a:r>
              <a:rPr kumimoji="1" lang="en-US" altLang="ko-Kore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itchFamily="2" charset="2"/>
              </a:rPr>
              <a:t> and Vector </a:t>
            </a:r>
            <a:r>
              <a:rPr kumimoji="1" lang="ko-Kore-KR" alt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itchFamily="2" charset="2"/>
              </a:rPr>
              <a:t>곱셈</a:t>
            </a:r>
            <a:endParaRPr kumimoji="1" lang="en-US" altLang="ko-Kore-KR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ore-KR" sz="22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Binary Field </a:t>
            </a:r>
            <a:r>
              <a:rPr kumimoji="1" lang="ko-KR" altLang="en-US" sz="22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산술</a:t>
            </a:r>
            <a:endParaRPr kumimoji="1" lang="en-US" altLang="ko-Kore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17" name="오른쪽 중괄호[R] 14">
            <a:extLst>
              <a:ext uri="{FF2B5EF4-FFF2-40B4-BE49-F238E27FC236}">
                <a16:creationId xmlns:a16="http://schemas.microsoft.com/office/drawing/2014/main" id="{9BBED125-66DC-48F8-448D-05BE5AC550DE}"/>
              </a:ext>
            </a:extLst>
          </p:cNvPr>
          <p:cNvSpPr/>
          <p:nvPr/>
        </p:nvSpPr>
        <p:spPr>
          <a:xfrm>
            <a:off x="6882005" y="2975060"/>
            <a:ext cx="344444" cy="1208564"/>
          </a:xfrm>
          <a:prstGeom prst="rightBrac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D9F2D3-C2B8-E58D-6946-96B6DC58A6B0}"/>
              </a:ext>
            </a:extLst>
          </p:cNvPr>
          <p:cNvSpPr txBox="1"/>
          <p:nvPr/>
        </p:nvSpPr>
        <p:spPr>
          <a:xfrm>
            <a:off x="7396570" y="3347733"/>
            <a:ext cx="14463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Encryption</a:t>
            </a:r>
            <a:endParaRPr kumimoji="1" lang="ko-Kore-KR" altLang="en-US" sz="22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오른쪽 중괄호[R] 18">
            <a:extLst>
              <a:ext uri="{FF2B5EF4-FFF2-40B4-BE49-F238E27FC236}">
                <a16:creationId xmlns:a16="http://schemas.microsoft.com/office/drawing/2014/main" id="{FC44EA95-76D4-6842-29B4-4E5236EC83FD}"/>
              </a:ext>
            </a:extLst>
          </p:cNvPr>
          <p:cNvSpPr/>
          <p:nvPr/>
        </p:nvSpPr>
        <p:spPr>
          <a:xfrm>
            <a:off x="6908807" y="4671749"/>
            <a:ext cx="344444" cy="531649"/>
          </a:xfrm>
          <a:prstGeom prst="rightBrac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FE1098-9001-9AE7-A206-C4AE3412A385}"/>
              </a:ext>
            </a:extLst>
          </p:cNvPr>
          <p:cNvSpPr txBox="1"/>
          <p:nvPr/>
        </p:nvSpPr>
        <p:spPr>
          <a:xfrm>
            <a:off x="7414805" y="4715041"/>
            <a:ext cx="14784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Decryption</a:t>
            </a:r>
            <a:endParaRPr kumimoji="1" lang="ko-Kore-KR" altLang="en-US" sz="22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58A830B-639B-7D03-7A64-40C12E414BA1}"/>
                  </a:ext>
                </a:extLst>
              </p:cNvPr>
              <p:cNvSpPr txBox="1"/>
              <p:nvPr/>
            </p:nvSpPr>
            <p:spPr>
              <a:xfrm>
                <a:off x="1189798" y="3890881"/>
                <a:ext cx="60950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200150" lvl="2" indent="-285750">
                  <a:buClrTx/>
                  <a:buFont typeface="Arial" panose="020B0604020202020204" pitchFamily="34" charset="0"/>
                  <a:buChar char="•"/>
                  <a:defRPr/>
                </a:pPr>
                <a:r>
                  <a:rPr kumimoji="1" lang="en-US" altLang="ko-Kore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itchFamily="2" charset="2"/>
                  </a:rPr>
                  <a:t>Addition, Multiplication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ore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itchFamily="2" charset="2"/>
                          </a:rPr>
                          <m:t>𝑐</m:t>
                        </m:r>
                      </m:e>
                      <m:sub>
                        <m:r>
                          <a:rPr kumimoji="1" lang="en-US" altLang="ko-Kore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itchFamily="2" charset="2"/>
                          </a:rPr>
                          <m:t>0</m:t>
                        </m:r>
                      </m:sub>
                    </m:sSub>
                    <m:r>
                      <a:rPr kumimoji="1" lang="en-US" altLang="ko-Kore-KR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ore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ore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itchFamily="2" charset="2"/>
                          </a:rPr>
                          <m:t>𝑒</m:t>
                        </m:r>
                      </m:e>
                      <m:sub>
                        <m:r>
                          <a:rPr kumimoji="1" lang="en-US" altLang="ko-Kore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itchFamily="2" charset="2"/>
                          </a:rPr>
                          <m:t>1</m:t>
                        </m:r>
                      </m:sub>
                    </m:sSub>
                    <m:r>
                      <a:rPr kumimoji="1" lang="en-US" altLang="ko-Kore-KR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itchFamily="2" charset="2"/>
                      </a:rPr>
                      <m:t>+</m:t>
                    </m:r>
                    <m:sSub>
                      <m:sSubPr>
                        <m:ctrlPr>
                          <a:rPr kumimoji="1" lang="en-US" altLang="ko-Kore-KR" sz="20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ore-KR" sz="20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𝑒</m:t>
                        </m:r>
                      </m:e>
                      <m:sub>
                        <m:r>
                          <a:rPr kumimoji="1" lang="en-US" altLang="ko-Kore-KR" sz="20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sub>
                    </m:sSub>
                    <m:r>
                      <a:rPr kumimoji="1" lang="en-US" altLang="ko-Kore-KR" sz="2000" b="0" i="1" kern="12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h</m:t>
                    </m:r>
                  </m:oMath>
                </a14:m>
                <a:r>
                  <a:rPr kumimoji="1" lang="en-US" altLang="ko-Kore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itchFamily="2" charset="2"/>
                  </a:rPr>
                  <a:t>)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58A830B-639B-7D03-7A64-40C12E414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798" y="3890881"/>
                <a:ext cx="6095010" cy="400110"/>
              </a:xfrm>
              <a:prstGeom prst="rect">
                <a:avLst/>
              </a:prstGeom>
              <a:blipFill>
                <a:blip r:embed="rId4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id="{2E45BF4B-39F6-901E-8803-3A7DFD1CFD47}"/>
              </a:ext>
            </a:extLst>
          </p:cNvPr>
          <p:cNvSpPr/>
          <p:nvPr/>
        </p:nvSpPr>
        <p:spPr>
          <a:xfrm>
            <a:off x="748616" y="2840850"/>
            <a:ext cx="9291971" cy="1472422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718B0F-773D-33C7-AC10-601E3E393911}"/>
                  </a:ext>
                </a:extLst>
              </p:cNvPr>
              <p:cNvSpPr txBox="1"/>
              <p:nvPr/>
            </p:nvSpPr>
            <p:spPr>
              <a:xfrm>
                <a:off x="748618" y="1811082"/>
                <a:ext cx="5947526" cy="807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lvl="0" indent="-285750">
                  <a:buClrTx/>
                  <a:buFont typeface="Arial" panose="020B0604020202020204" pitchFamily="34" charset="0"/>
                  <a:buChar char="•"/>
                </a:pPr>
                <a:r>
                  <a:rPr kumimoji="1" lang="en-US" altLang="ko-Kore-KR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Binary Field </a:t>
                </a:r>
                <a:r>
                  <a:rPr kumimoji="1" lang="ko-Kore-KR" altLang="en-US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산술 </a:t>
                </a:r>
                <a:r>
                  <a:rPr kumimoji="1" lang="en-US" altLang="ko-Kore-KR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sSup>
                          <m:sSup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12323</m:t>
                            </m:r>
                          </m:sup>
                        </m:sSup>
                      </m:sub>
                    </m:sSub>
                    <m:r>
                      <m:rPr>
                        <m:nor/>
                      </m:rPr>
                      <a:rPr lang="en-US" altLang="ko-KR" sz="2400" dirty="0">
                        <a:latin typeface="+mn-ea"/>
                      </a:rPr>
                      <m:t>, 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sSup>
                          <m:sSup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24659</m:t>
                            </m:r>
                          </m:sup>
                        </m:sSup>
                      </m:sub>
                    </m:sSub>
                    <m:r>
                      <m:rPr>
                        <m:nor/>
                      </m:rPr>
                      <a:rPr lang="en-US" altLang="ko-KR" sz="2400" dirty="0">
                        <a:latin typeface="+mn-ea"/>
                      </a:rPr>
                      <m:t>, 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sSup>
                          <m:sSup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40973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1" lang="en-US" altLang="ko-KR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)</a:t>
                </a:r>
                <a:endParaRPr kumimoji="1" lang="en-US" altLang="ko-Kore-KR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7429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1" lang="en-US" altLang="ko-Kore-KR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Multiplication, Inversion</a:t>
                </a:r>
                <a:endParaRPr kumimoji="1" lang="ko-Kore-KR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718B0F-773D-33C7-AC10-601E3E393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18" y="1811082"/>
                <a:ext cx="5947526" cy="807016"/>
              </a:xfrm>
              <a:prstGeom prst="rect">
                <a:avLst/>
              </a:prstGeom>
              <a:blipFill>
                <a:blip r:embed="rId5"/>
                <a:stretch>
                  <a:fillRect l="-1279" t="-9375" b="-156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16582B0-6F5D-5B19-E828-A08869EC8108}"/>
              </a:ext>
            </a:extLst>
          </p:cNvPr>
          <p:cNvSpPr txBox="1"/>
          <p:nvPr/>
        </p:nvSpPr>
        <p:spPr>
          <a:xfrm>
            <a:off x="748616" y="4535053"/>
            <a:ext cx="46393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ore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Error correction (Decoding)</a:t>
            </a:r>
          </a:p>
          <a:p>
            <a:pPr marL="742950" lvl="1" indent="-285750">
              <a:buClrTx/>
              <a:buFont typeface="Arial" panose="020B0604020202020204" pitchFamily="34" charset="0"/>
              <a:buChar char="•"/>
              <a:defRPr/>
            </a:pPr>
            <a:r>
              <a:rPr kumimoji="1" lang="en-US" altLang="ko-Kore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itchFamily="2" charset="2"/>
              </a:rPr>
              <a:t>Black-Gray-Flip (BGF)  </a:t>
            </a:r>
            <a:r>
              <a:rPr kumimoji="1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itchFamily="2" charset="2"/>
              </a:rPr>
              <a:t>알고리즘</a:t>
            </a:r>
            <a:endParaRPr kumimoji="1" lang="en-US" altLang="ko-KR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742950" lvl="1" indent="-285750">
              <a:buClrTx/>
              <a:buFont typeface="Arial" panose="020B0604020202020204" pitchFamily="34" charset="0"/>
              <a:buChar char="•"/>
              <a:defRPr/>
            </a:pPr>
            <a:r>
              <a:rPr kumimoji="1" lang="ko-KR" altLang="en-US" sz="22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미 구현</a:t>
            </a:r>
            <a:endParaRPr kumimoji="1" lang="en-US" altLang="ko-KR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43DFD658-6053-F8CC-E305-3E74642D36A4}"/>
              </a:ext>
            </a:extLst>
          </p:cNvPr>
          <p:cNvSpPr txBox="1">
            <a:spLocks/>
          </p:cNvSpPr>
          <p:nvPr/>
        </p:nvSpPr>
        <p:spPr>
          <a:xfrm>
            <a:off x="11017827" y="6402954"/>
            <a:ext cx="371560" cy="365125"/>
          </a:xfrm>
          <a:prstGeom prst="rect">
            <a:avLst/>
          </a:prstGeom>
        </p:spPr>
        <p:txBody>
          <a:bodyPr/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852B28-D290-2A4B-A90A-47EAEF72A8E4}" type="slidenum">
              <a:rPr kumimoji="1" lang="ko-Kore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79</a:t>
            </a:fld>
            <a:endParaRPr kumimoji="1" lang="ko-Kore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081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/>
        </p:nvSpPr>
        <p:spPr>
          <a:xfrm>
            <a:off x="2056750" y="5829600"/>
            <a:ext cx="378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AFC87961-2D37-A19F-DBFD-47E30F4523D9}"/>
              </a:ext>
            </a:extLst>
          </p:cNvPr>
          <p:cNvSpPr/>
          <p:nvPr/>
        </p:nvSpPr>
        <p:spPr>
          <a:xfrm>
            <a:off x="190123" y="136525"/>
            <a:ext cx="11651810" cy="91367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A22FDA-A132-C4C7-5EF3-A5CAB29C4A20}"/>
              </a:ext>
            </a:extLst>
          </p:cNvPr>
          <p:cNvSpPr txBox="1"/>
          <p:nvPr/>
        </p:nvSpPr>
        <p:spPr>
          <a:xfrm>
            <a:off x="0" y="114709"/>
            <a:ext cx="84449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200" dirty="0"/>
              <a:t>Code</a:t>
            </a:r>
            <a:r>
              <a:rPr kumimoji="1" lang="ko-Kore-KR" altLang="en-US" sz="2200" dirty="0"/>
              <a:t> 기반 </a:t>
            </a:r>
            <a:r>
              <a:rPr kumimoji="1" lang="en-US" altLang="ko-Kore-KR" sz="2200" dirty="0"/>
              <a:t>PQC </a:t>
            </a:r>
            <a:r>
              <a:rPr kumimoji="1" lang="ko-Kore-KR" altLang="en-US" sz="2200" dirty="0"/>
              <a:t>핵심 연산 및 파라미터 정리 </a:t>
            </a:r>
            <a:r>
              <a:rPr kumimoji="1" lang="en-US" altLang="ko-Kore-KR" sz="2200" dirty="0"/>
              <a:t>(Classic McEliece, BIKE)</a:t>
            </a:r>
            <a:endParaRPr kumimoji="1" lang="ko-Kore-KR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표 7">
                <a:extLst>
                  <a:ext uri="{FF2B5EF4-FFF2-40B4-BE49-F238E27FC236}">
                    <a16:creationId xmlns:a16="http://schemas.microsoft.com/office/drawing/2014/main" id="{824665A1-F258-9457-23BA-608EF2F388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325839"/>
                  </p:ext>
                </p:extLst>
              </p:nvPr>
            </p:nvGraphicFramePr>
            <p:xfrm>
              <a:off x="190123" y="540080"/>
              <a:ext cx="11731110" cy="61813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55185">
                      <a:extLst>
                        <a:ext uri="{9D8B030D-6E8A-4147-A177-3AD203B41FA5}">
                          <a16:colId xmlns:a16="http://schemas.microsoft.com/office/drawing/2014/main" val="827069777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798006651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3840252995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106788732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634148424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346097689"/>
                        </a:ext>
                      </a:extLst>
                    </a:gridCol>
                  </a:tblGrid>
                  <a:tr h="2824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b="0" dirty="0">
                              <a:solidFill>
                                <a:schemeClr val="bg1"/>
                              </a:solidFill>
                            </a:rPr>
                            <a:t>Code-based PQC</a:t>
                          </a:r>
                          <a:endParaRPr lang="ko-Kore-KR" altLang="en-US" sz="12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b="0" dirty="0">
                              <a:solidFill>
                                <a:schemeClr val="bg1"/>
                              </a:solidFill>
                            </a:rPr>
                            <a:t>Function</a:t>
                          </a:r>
                          <a:endParaRPr lang="ko-Kore-KR" altLang="en-US" sz="12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b="0" dirty="0">
                              <a:solidFill>
                                <a:schemeClr val="bg1"/>
                              </a:solidFill>
                            </a:rPr>
                            <a:t>Version</a:t>
                          </a:r>
                          <a:endParaRPr lang="ko-Kore-KR" altLang="en-US" sz="12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b="0" dirty="0">
                              <a:solidFill>
                                <a:schemeClr val="bg1"/>
                              </a:solidFill>
                            </a:rPr>
                            <a:t>Key Operation</a:t>
                          </a:r>
                          <a:endParaRPr lang="ko-Kore-KR" altLang="en-US" sz="12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b="0" dirty="0">
                              <a:solidFill>
                                <a:schemeClr val="bg1"/>
                              </a:solidFill>
                            </a:rPr>
                            <a:t>Formular</a:t>
                          </a:r>
                          <a:endParaRPr lang="ko-Kore-KR" altLang="en-US" sz="12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8291709"/>
                      </a:ext>
                    </a:extLst>
                  </a:tr>
                  <a:tr h="280215">
                    <a:tc rowSpan="1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1" dirty="0">
                              <a:solidFill>
                                <a:schemeClr val="tx1"/>
                              </a:solidFill>
                            </a:rPr>
                            <a:t>Classic McEliece</a:t>
                          </a:r>
                          <a:endParaRPr lang="ko-Kore-KR" altLang="en-US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Key Pair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mceliece334864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Binary Field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 Arithmetic</a:t>
                          </a: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Multiplication, Squaring, Inversion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ko-Kore-KR" sz="1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kumimoji="1" lang="en-US" altLang="ko-Kore-KR" sz="1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ko-KR" sz="1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kumimoji="1" lang="en-US" altLang="ko-Kore-KR" sz="1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kumimoji="1" lang="en-US" altLang="ko-Kore-KR" sz="1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kumimoji="1" lang="en-US" altLang="ko-Kore-KR" sz="1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kumimoji="1" lang="en-US" altLang="ko-Kore-KR" sz="1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kumimoji="1" lang="en-US" altLang="ko-Kore-KR" sz="1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kumimoji="1" lang="en-US" altLang="ko-Kore-KR" sz="1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1" lang="en-US" altLang="ko-Kore-KR" sz="1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ore-KR" sz="1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kumimoji="1" lang="en-US" altLang="ko-Kore-KR" sz="1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97709390"/>
                      </a:ext>
                    </a:extLst>
                  </a:tr>
                  <a:tr h="564864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mceliece460896</a:t>
                          </a:r>
                        </a:p>
                        <a:p>
                          <a:pPr algn="ctr"/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mceliece6688128</a:t>
                          </a:r>
                        </a:p>
                        <a:p>
                          <a:pPr algn="ctr"/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mceliece8192128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Binary Field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13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 Arithmetic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sz="8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39004357"/>
                      </a:ext>
                    </a:extLst>
                  </a:tr>
                  <a:tr h="25105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Key Pair &amp; Cryptanalysis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All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Gauss-Jordan Elimination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acc>
                                <m:accPr>
                                  <m:chr m:val="̃"/>
                                  <m:ctrlPr>
                                    <a:rPr kumimoji="1" lang="en-US" altLang="ko-Kore-KR" sz="9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ko-Kore-KR" sz="9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  <m:r>
                                <a:rPr kumimoji="1" lang="en-US" altLang="ko-Kore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→</m:t>
                              </m:r>
                              <m:r>
                                <a:rPr kumimoji="1" lang="en-US" altLang="ko-Kore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kumimoji="1" lang="en-US" altLang="ko-Kore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altLang="ko-Kore-KR" sz="900" b="0" dirty="0">
                              <a:solidFill>
                                <a:schemeClr val="tx1"/>
                              </a:solidFill>
                            </a:rPr>
                            <a:t>(Systematic),  Inverse Matrix</a:t>
                          </a:r>
                          <a:endParaRPr lang="ko-Kore-KR" altLang="en-US" sz="9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63816213"/>
                      </a:ext>
                    </a:extLst>
                  </a:tr>
                  <a:tr h="251051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Encryption</a:t>
                          </a:r>
                        </a:p>
                        <a:p>
                          <a:pPr algn="ctr"/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(Encoding)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mceliece334864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(Matrix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 Vector) </a:t>
                          </a:r>
                        </a:p>
                        <a:p>
                          <a:pPr algn="ctr"/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Multiplication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(768 X 3488 )  X 3488 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ko-Kore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ore-KR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ore-KR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𝐻𝑒</m:t>
                                </m:r>
                              </m:oMath>
                            </m:oMathPara>
                          </a14:m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87642211"/>
                      </a:ext>
                    </a:extLst>
                  </a:tr>
                  <a:tr h="25105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mceliece460896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(1248 X 4608 )  X 4608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9975618"/>
                      </a:ext>
                    </a:extLst>
                  </a:tr>
                  <a:tr h="25105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mceliece6688128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(1664 X 6688 )  X 6688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9571193"/>
                      </a:ext>
                    </a:extLst>
                  </a:tr>
                  <a:tr h="25105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mceliece8192128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(1664 X 8192 )  X 8192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7842904"/>
                      </a:ext>
                    </a:extLst>
                  </a:tr>
                  <a:tr h="252293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Decryption</a:t>
                          </a:r>
                        </a:p>
                        <a:p>
                          <a:pPr algn="ctr"/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(Decoding)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mceliece334864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Berlekamp-Massey</a:t>
                          </a:r>
                        </a:p>
                        <a:p>
                          <a:pPr algn="ctr"/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 Decoding Algorithm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 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ore-KR" sz="1000" b="0" i="1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=64</m:t>
                              </m:r>
                            </m:oMath>
                          </a14:m>
                          <a:r>
                            <a:rPr lang="en-US" altLang="ko-Kore-KR" sz="1000" b="0" baseline="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altLang="ko-Kore-KR" sz="1000" b="0" baseline="0" dirty="0">
                              <a:solidFill>
                                <a:schemeClr val="tx1"/>
                              </a:solidFill>
                            </a:rPr>
                            <a:t>: error count)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Decode</a:t>
                          </a:r>
                          <a:r>
                            <a:rPr lang="ko-KR" altLang="en-US" sz="10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ore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ore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ore-KR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</m:oMath>
                          </a14:m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Key)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92833123"/>
                      </a:ext>
                    </a:extLst>
                  </a:tr>
                  <a:tr h="252293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mceliece460896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13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kumimoji="1" lang="en-US" altLang="ko-Kore-KR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oMath>
                          </a14:m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ore-KR" sz="1000" b="0" i="1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=96</m:t>
                              </m:r>
                            </m:oMath>
                          </a14:m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873070"/>
                      </a:ext>
                    </a:extLst>
                  </a:tr>
                  <a:tr h="252293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mceliece6688128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13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kumimoji="1" lang="en-US" altLang="ko-Kore-KR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oMath>
                          </a14:m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ore-KR" sz="1000" b="0" i="1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=128</m:t>
                              </m:r>
                            </m:oMath>
                          </a14:m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4754773"/>
                      </a:ext>
                    </a:extLst>
                  </a:tr>
                  <a:tr h="252293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mceliece8192128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13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ore-KR" sz="1000" b="0" i="1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=128</m:t>
                              </m:r>
                            </m:oMath>
                          </a14:m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61941445"/>
                      </a:ext>
                    </a:extLst>
                  </a:tr>
                  <a:tr h="251051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Encapsulation, Decapsulation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All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Hash Function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SHAKE-256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37192444"/>
                      </a:ext>
                    </a:extLst>
                  </a:tr>
                  <a:tr h="252293">
                    <a:tc rowSpan="10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1" dirty="0">
                              <a:solidFill>
                                <a:schemeClr val="tx1"/>
                              </a:solidFill>
                            </a:rPr>
                            <a:t>BIKE</a:t>
                          </a:r>
                          <a:endParaRPr lang="ko-Kore-KR" altLang="en-US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Key Pair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Level-1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Addition, Multiplication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1232</m:t>
                                      </m:r>
                                      <m:r>
                                        <a:rPr kumimoji="1" lang="en-US" altLang="ko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 Arithmetic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US" altLang="ko-Kore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ko-Kore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ore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ko-Kore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ore-KR" sz="1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ore-KR" sz="1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ko-Kore-KR" sz="1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ore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81430039"/>
                      </a:ext>
                    </a:extLst>
                  </a:tr>
                  <a:tr h="259572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Level-3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2465</m:t>
                                      </m:r>
                                      <m:r>
                                        <a:rPr kumimoji="1" lang="en-US" altLang="ko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 Arithmetic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9656249"/>
                      </a:ext>
                    </a:extLst>
                  </a:tr>
                  <a:tr h="252424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Level-5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4097</m:t>
                                      </m:r>
                                      <m:r>
                                        <a:rPr kumimoji="1" lang="en-US" altLang="ko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 Arithmetic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6913120"/>
                      </a:ext>
                    </a:extLst>
                  </a:tr>
                  <a:tr h="252293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Encryption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Level-1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Addition, Multiplication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1232</m:t>
                                      </m:r>
                                      <m:r>
                                        <a:rPr kumimoji="1" lang="en-US" altLang="ko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 Arithmetic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ko-Kore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ore-KR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ko-Kore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ko-Kore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ore-KR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ko-Kore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ko-Kore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ore-KR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oMath>
                            </m:oMathPara>
                          </a14:m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3165082"/>
                      </a:ext>
                    </a:extLst>
                  </a:tr>
                  <a:tr h="259572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Level-3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2465</m:t>
                                      </m:r>
                                      <m:r>
                                        <a:rPr kumimoji="1" lang="en-US" altLang="ko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 Arithmetic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55401"/>
                      </a:ext>
                    </a:extLst>
                  </a:tr>
                  <a:tr h="252424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Level-5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4097</m:t>
                                      </m:r>
                                      <m:r>
                                        <a:rPr kumimoji="1" lang="en-US" altLang="ko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 Arithmetic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9217730"/>
                      </a:ext>
                    </a:extLst>
                  </a:tr>
                  <a:tr h="252293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Decryption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Level-1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Black-Gray-Flip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Decoding Algorithm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1232</m:t>
                                      </m:r>
                                      <m:r>
                                        <a:rPr kumimoji="1" lang="en-US" altLang="ko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 Arithmetic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Decode</a:t>
                          </a:r>
                          <a:r>
                            <a:rPr lang="ko-KR" altLang="en-US" sz="10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ore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ore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ore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ko-Kore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ore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ko-Kore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ore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ko-Kore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13483382"/>
                      </a:ext>
                    </a:extLst>
                  </a:tr>
                  <a:tr h="254058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Level-3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2465</m:t>
                                      </m:r>
                                      <m:r>
                                        <a:rPr kumimoji="1" lang="en-US" altLang="ko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 Arithmetic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796892"/>
                      </a:ext>
                    </a:extLst>
                  </a:tr>
                  <a:tr h="252424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Level-5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4097</m:t>
                                      </m:r>
                                      <m:r>
                                        <a:rPr kumimoji="1" lang="en-US" altLang="ko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 Arithmetic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7165476"/>
                      </a:ext>
                    </a:extLst>
                  </a:tr>
                  <a:tr h="251051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Encapsulation, Decapsulation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All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Hash Function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SHAKE-256, SHA3-384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481284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표 7">
                <a:extLst>
                  <a:ext uri="{FF2B5EF4-FFF2-40B4-BE49-F238E27FC236}">
                    <a16:creationId xmlns:a16="http://schemas.microsoft.com/office/drawing/2014/main" id="{824665A1-F258-9457-23BA-608EF2F388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325839"/>
                  </p:ext>
                </p:extLst>
              </p:nvPr>
            </p:nvGraphicFramePr>
            <p:xfrm>
              <a:off x="190123" y="540080"/>
              <a:ext cx="11731110" cy="61813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55185">
                      <a:extLst>
                        <a:ext uri="{9D8B030D-6E8A-4147-A177-3AD203B41FA5}">
                          <a16:colId xmlns:a16="http://schemas.microsoft.com/office/drawing/2014/main" val="827069777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798006651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3840252995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106788732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634148424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346097689"/>
                        </a:ext>
                      </a:extLst>
                    </a:gridCol>
                  </a:tblGrid>
                  <a:tr h="2824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b="0" dirty="0">
                              <a:solidFill>
                                <a:schemeClr val="bg1"/>
                              </a:solidFill>
                            </a:rPr>
                            <a:t>Code-based PQC</a:t>
                          </a:r>
                          <a:endParaRPr lang="ko-Kore-KR" altLang="en-US" sz="12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b="0" dirty="0">
                              <a:solidFill>
                                <a:schemeClr val="bg1"/>
                              </a:solidFill>
                            </a:rPr>
                            <a:t>Function</a:t>
                          </a:r>
                          <a:endParaRPr lang="ko-Kore-KR" altLang="en-US" sz="12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b="0" dirty="0">
                              <a:solidFill>
                                <a:schemeClr val="bg1"/>
                              </a:solidFill>
                            </a:rPr>
                            <a:t>Version</a:t>
                          </a:r>
                          <a:endParaRPr lang="ko-Kore-KR" altLang="en-US" sz="12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b="0" dirty="0">
                              <a:solidFill>
                                <a:schemeClr val="bg1"/>
                              </a:solidFill>
                            </a:rPr>
                            <a:t>Key Operation</a:t>
                          </a:r>
                          <a:endParaRPr lang="ko-Kore-KR" altLang="en-US" sz="12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b="0" dirty="0">
                              <a:solidFill>
                                <a:schemeClr val="bg1"/>
                              </a:solidFill>
                            </a:rPr>
                            <a:t>Formular</a:t>
                          </a:r>
                          <a:endParaRPr lang="ko-Kore-KR" altLang="en-US" sz="12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8291709"/>
                      </a:ext>
                    </a:extLst>
                  </a:tr>
                  <a:tr h="280215">
                    <a:tc rowSpan="1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1" dirty="0">
                              <a:solidFill>
                                <a:schemeClr val="tx1"/>
                              </a:solidFill>
                            </a:rPr>
                            <a:t>Classic McEliece</a:t>
                          </a:r>
                          <a:endParaRPr lang="ko-Kore-KR" altLang="en-US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Key Pair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mceliece334864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649" t="-104545" r="-201299" b="-2027273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Multiplication, Squaring, Inversion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34328" r="-1299" b="-5985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7709390"/>
                      </a:ext>
                    </a:extLst>
                  </a:tr>
                  <a:tr h="564864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mceliece460896</a:t>
                          </a:r>
                        </a:p>
                        <a:p>
                          <a:pPr algn="ctr"/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mceliece6688128</a:t>
                          </a:r>
                        </a:p>
                        <a:p>
                          <a:pPr algn="ctr"/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mceliece8192128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649" t="-100000" r="-201299" b="-891111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sz="8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39004357"/>
                      </a:ext>
                    </a:extLst>
                  </a:tr>
                  <a:tr h="25105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Key Pair &amp; Cryptanalysis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All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Gauss-Jordan Elimination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450000" r="-1299" b="-19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3816213"/>
                      </a:ext>
                    </a:extLst>
                  </a:tr>
                  <a:tr h="251051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Encryption</a:t>
                          </a:r>
                        </a:p>
                        <a:p>
                          <a:pPr algn="ctr"/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(Encoding)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mceliece334864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649" t="-139241" r="-201299" b="-382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(768 X 3488 )  X 3488 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139241" r="-1299" b="-3822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7642211"/>
                      </a:ext>
                    </a:extLst>
                  </a:tr>
                  <a:tr h="25105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mceliece460896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(1248 X 4608 )  X 4608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9975618"/>
                      </a:ext>
                    </a:extLst>
                  </a:tr>
                  <a:tr h="25105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mceliece6688128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(1664 X 6688 )  X 6688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9571193"/>
                      </a:ext>
                    </a:extLst>
                  </a:tr>
                  <a:tr h="25105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mceliece8192128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(1664 X 8192 )  X 8192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7842904"/>
                      </a:ext>
                    </a:extLst>
                  </a:tr>
                  <a:tr h="252293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Decryption</a:t>
                          </a:r>
                        </a:p>
                        <a:p>
                          <a:pPr algn="ctr"/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(Decoding)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mceliece334864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Berlekamp-Massey</a:t>
                          </a:r>
                        </a:p>
                        <a:p>
                          <a:pPr algn="ctr"/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 Decoding Algorithm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945000" r="-101299" b="-1410000"/>
                          </a:stretch>
                        </a:blipFill>
                      </a:tcPr>
                    </a:tc>
                    <a:tc rowSpan="4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236250" r="-1299" b="-27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833123"/>
                      </a:ext>
                    </a:extLst>
                  </a:tr>
                  <a:tr h="252293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mceliece460896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045000" r="-101299" b="-1310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873070"/>
                      </a:ext>
                    </a:extLst>
                  </a:tr>
                  <a:tr h="252293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mceliece6688128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145000" r="-101299" b="-1210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4754773"/>
                      </a:ext>
                    </a:extLst>
                  </a:tr>
                  <a:tr h="252293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mceliece8192128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245000" r="-101299" b="-1110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61941445"/>
                      </a:ext>
                    </a:extLst>
                  </a:tr>
                  <a:tr h="251051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Encapsulation, Decapsulation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All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Hash Function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SHAKE-256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37192444"/>
                      </a:ext>
                    </a:extLst>
                  </a:tr>
                  <a:tr h="252293">
                    <a:tc rowSpan="10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1" dirty="0">
                              <a:solidFill>
                                <a:schemeClr val="tx1"/>
                              </a:solidFill>
                            </a:rPr>
                            <a:t>BIKE</a:t>
                          </a:r>
                          <a:endParaRPr lang="ko-Kore-KR" altLang="en-US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Key Pair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Level-1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Addition, Multiplication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445000" r="-101299" b="-910000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481667" r="-1299" b="-23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1430039"/>
                      </a:ext>
                    </a:extLst>
                  </a:tr>
                  <a:tr h="259572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Level-3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545000" r="-101299" b="-810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9656249"/>
                      </a:ext>
                    </a:extLst>
                  </a:tr>
                  <a:tr h="252424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Level-5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645000" r="-101299" b="-710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6913120"/>
                      </a:ext>
                    </a:extLst>
                  </a:tr>
                  <a:tr h="252293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Encryption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Level-1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Addition, Multiplication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745000" r="-101299" b="-610000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581667" r="-1299" b="-13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3165082"/>
                      </a:ext>
                    </a:extLst>
                  </a:tr>
                  <a:tr h="259572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Level-3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845000" r="-101299" b="-510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55401"/>
                      </a:ext>
                    </a:extLst>
                  </a:tr>
                  <a:tr h="252424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Level-5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945000" r="-101299" b="-410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9217730"/>
                      </a:ext>
                    </a:extLst>
                  </a:tr>
                  <a:tr h="252293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Decryption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Level-1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Black-Gray-Flip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Decoding Algorithm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2045000" r="-101299" b="-310000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681667" r="-1299" b="-3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3483382"/>
                      </a:ext>
                    </a:extLst>
                  </a:tr>
                  <a:tr h="254058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Level-3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2145000" r="-101299" b="-210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796892"/>
                      </a:ext>
                    </a:extLst>
                  </a:tr>
                  <a:tr h="252424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Level-5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2245000" r="-101299" b="-110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7165476"/>
                      </a:ext>
                    </a:extLst>
                  </a:tr>
                  <a:tr h="251051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Encapsulation, Decapsulation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All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Hash Function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SHAKE-256, SHA3-384</a:t>
                          </a: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4812841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38BF1C0-9A4E-3888-6080-E44859B967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16772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/>
        </p:nvSpPr>
        <p:spPr>
          <a:xfrm>
            <a:off x="2056750" y="5829600"/>
            <a:ext cx="378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AFC87961-2D37-A19F-DBFD-47E30F4523D9}"/>
              </a:ext>
            </a:extLst>
          </p:cNvPr>
          <p:cNvSpPr/>
          <p:nvPr/>
        </p:nvSpPr>
        <p:spPr>
          <a:xfrm>
            <a:off x="190123" y="136525"/>
            <a:ext cx="11651810" cy="91367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A22FDA-A132-C4C7-5EF3-A5CAB29C4A20}"/>
              </a:ext>
            </a:extLst>
          </p:cNvPr>
          <p:cNvSpPr txBox="1"/>
          <p:nvPr/>
        </p:nvSpPr>
        <p:spPr>
          <a:xfrm>
            <a:off x="0" y="77131"/>
            <a:ext cx="48878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200" b="1" dirty="0">
                <a:solidFill>
                  <a:schemeClr val="accent1"/>
                </a:solidFill>
              </a:rPr>
              <a:t>구현 완료</a:t>
            </a:r>
            <a:r>
              <a:rPr kumimoji="1" lang="en-US" altLang="ko-KR" sz="2200" b="1" dirty="0">
                <a:solidFill>
                  <a:schemeClr val="accent1"/>
                </a:solidFill>
              </a:rPr>
              <a:t>,</a:t>
            </a:r>
            <a:r>
              <a:rPr kumimoji="1" lang="ko-KR" altLang="en-US" sz="2200" b="1" dirty="0">
                <a:solidFill>
                  <a:srgbClr val="C00000"/>
                </a:solidFill>
              </a:rPr>
              <a:t> 구현 미완료</a:t>
            </a:r>
            <a:r>
              <a:rPr kumimoji="1" lang="en-US" altLang="ko-KR" sz="2200" b="1" dirty="0">
                <a:solidFill>
                  <a:srgbClr val="C00000"/>
                </a:solidFill>
              </a:rPr>
              <a:t>,</a:t>
            </a:r>
            <a:r>
              <a:rPr kumimoji="1" lang="ko-KR" altLang="en-US" sz="2200" b="1" dirty="0">
                <a:solidFill>
                  <a:srgbClr val="C00000"/>
                </a:solidFill>
              </a:rPr>
              <a:t> </a:t>
            </a:r>
            <a:r>
              <a:rPr kumimoji="1" lang="ko-KR" altLang="en-US" sz="2200" b="1" dirty="0">
                <a:solidFill>
                  <a:schemeClr val="accent2"/>
                </a:solidFill>
              </a:rPr>
              <a:t>메모리 이슈</a:t>
            </a:r>
            <a:endParaRPr kumimoji="1" lang="ko-Kore-KR" altLang="en-US" sz="22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7">
                <a:extLst>
                  <a:ext uri="{FF2B5EF4-FFF2-40B4-BE49-F238E27FC236}">
                    <a16:creationId xmlns:a16="http://schemas.microsoft.com/office/drawing/2014/main" id="{03E490D2-605E-BAAB-A76C-1717EA8256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7328546"/>
                  </p:ext>
                </p:extLst>
              </p:nvPr>
            </p:nvGraphicFramePr>
            <p:xfrm>
              <a:off x="190123" y="540080"/>
              <a:ext cx="11731110" cy="62619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55185">
                      <a:extLst>
                        <a:ext uri="{9D8B030D-6E8A-4147-A177-3AD203B41FA5}">
                          <a16:colId xmlns:a16="http://schemas.microsoft.com/office/drawing/2014/main" val="827069777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798006651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3840252995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106788732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634148424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346097689"/>
                        </a:ext>
                      </a:extLst>
                    </a:gridCol>
                  </a:tblGrid>
                  <a:tr h="19849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Code-based PQC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Function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Version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Key Operation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Formular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8291709"/>
                      </a:ext>
                    </a:extLst>
                  </a:tr>
                  <a:tr h="471624">
                    <a:tc rowSpan="1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1" dirty="0">
                              <a:solidFill>
                                <a:schemeClr val="accent1"/>
                              </a:solidFill>
                            </a:rPr>
                            <a:t>Classic McEliece</a:t>
                          </a:r>
                          <a:endParaRPr lang="ko-Kore-KR" altLang="en-US" sz="16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Key Pair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mceliece334864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Binary Field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𝟏𝟐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Arithmetic</a:t>
                          </a: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Multiplication, Squaring, Inversion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ko-Kore-KR" sz="1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kumimoji="1" lang="en-US" altLang="ko-Kore-KR" sz="1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ko-KR" sz="10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kumimoji="1" lang="en-US" altLang="ko-Kore-KR" sz="1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kumimoji="1" lang="en-US" altLang="ko-Kore-KR" sz="10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kumimoji="1" lang="en-US" altLang="ko-Kore-KR" sz="1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kumimoji="1" lang="en-US" altLang="ko-Kore-KR" sz="1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kumimoji="1" lang="en-US" altLang="ko-Kore-KR" sz="1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kumimoji="1" lang="en-US" altLang="ko-Kore-KR" sz="1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1" lang="en-US" altLang="ko-Kore-KR" sz="1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1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ore-KR" sz="1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kumimoji="1" lang="en-US" altLang="ko-Kore-KR" sz="1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97709390"/>
                      </a:ext>
                    </a:extLst>
                  </a:tr>
                  <a:tr h="54864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mceliece460896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mceliece6688128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mceliece8192128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Binary Field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𝟏𝟑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Arithmetic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sz="8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39004357"/>
                      </a:ext>
                    </a:extLst>
                  </a:tr>
                  <a:tr h="12192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Key Pair &amp; Cryptanalysis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All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Gauss-Jordan Elimination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acc>
                                <m:accPr>
                                  <m:chr m:val="̃"/>
                                  <m:ctrlPr>
                                    <a:rPr kumimoji="1" lang="en-US" altLang="ko-Kore-KR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ko-Kore-KR" sz="9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  <m:r>
                                <a:rPr kumimoji="1" lang="en-US" altLang="ko-Kore-KR" sz="900" b="0" i="1" smtClean="0">
                                  <a:latin typeface="Cambria Math" panose="02040503050406030204" pitchFamily="18" charset="0"/>
                                </a:rPr>
                                <m:t> →</m:t>
                              </m:r>
                              <m:r>
                                <a:rPr kumimoji="1" lang="en-US" altLang="ko-Kore-KR" sz="9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kumimoji="1" lang="en-US" altLang="ko-Kore-KR" sz="9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altLang="ko-Kore-KR" sz="900" b="0" dirty="0"/>
                            <a:t>(Systematic),  Inverse Matrix</a:t>
                          </a:r>
                          <a:endParaRPr lang="ko-Kore-KR" altLang="en-US" sz="9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63816213"/>
                      </a:ext>
                    </a:extLst>
                  </a:tr>
                  <a:tr h="133399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Encryption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(Encoding)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mceliece334864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(Matrix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Vector) </a:t>
                          </a:r>
                        </a:p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Multiplication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(768 X 3488 )  X 3488 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𝐻𝑒</m:t>
                                </m:r>
                              </m:oMath>
                            </m:oMathPara>
                          </a14:m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87642211"/>
                      </a:ext>
                    </a:extLst>
                  </a:tr>
                  <a:tr h="133399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mceliece460896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(1248 X 4608 )  X 4608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9975618"/>
                      </a:ext>
                    </a:extLst>
                  </a:tr>
                  <a:tr h="133399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mceliece6688128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(1664 X 6688 )  X 6688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9571193"/>
                      </a:ext>
                    </a:extLst>
                  </a:tr>
                  <a:tr h="133399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mceliece8192128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(1664 X 8192 )  X 8192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7842904"/>
                      </a:ext>
                    </a:extLst>
                  </a:tr>
                  <a:tr h="213994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Decryption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(Decoding)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mceliece334864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Berlekamp-Massey</a:t>
                          </a:r>
                        </a:p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Decoding Algorithm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𝟏𝟐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000" b="1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ore-KR" sz="1000" b="1" i="1" baseline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ore-KR" sz="1000" b="1" i="1" baseline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𝟔𝟒</m:t>
                              </m:r>
                            </m:oMath>
                          </a14:m>
                          <a:r>
                            <a:rPr lang="en-US" altLang="ko-Kore-KR" sz="1000" b="1" baseline="0" dirty="0">
                              <a:solidFill>
                                <a:schemeClr val="accent1"/>
                              </a:solidFill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000" b="1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oMath>
                          </a14:m>
                          <a:r>
                            <a:rPr lang="en-US" altLang="ko-Kore-KR" sz="1000" b="1" baseline="0" dirty="0">
                              <a:solidFill>
                                <a:schemeClr val="accent1"/>
                              </a:solidFill>
                            </a:rPr>
                            <a:t>: error count)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Decode</a:t>
                          </a:r>
                          <a:r>
                            <a:rPr lang="ko-KR" altLang="en-US" sz="1000" dirty="0"/>
                            <a:t> </a:t>
                          </a:r>
                          <a:r>
                            <a:rPr lang="en-US" altLang="ko-Kore-KR" sz="1000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ore-KR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ore-KR" sz="1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</m:oMath>
                          </a14:m>
                          <a:r>
                            <a:rPr lang="en-US" altLang="ko-Kore-KR" sz="1000" dirty="0"/>
                            <a:t>Key)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92833123"/>
                      </a:ext>
                    </a:extLst>
                  </a:tr>
                  <a:tr h="133955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mceliece460896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𝟏𝟑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kumimoji="1" lang="en-US" altLang="ko-Kore-KR" sz="1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000" b="1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ore-KR" sz="1000" b="1" i="1" baseline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ore-KR" sz="1000" b="1" i="1" baseline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𝟗𝟔</m:t>
                              </m:r>
                            </m:oMath>
                          </a14:m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873070"/>
                      </a:ext>
                    </a:extLst>
                  </a:tr>
                  <a:tr h="133955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mceliece6688128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𝟏𝟑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kumimoji="1" lang="en-US" altLang="ko-Kore-KR" sz="1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000" b="1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ore-KR" sz="1000" b="1" i="1" baseline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ore-KR" sz="1000" b="1" i="1" baseline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𝟏𝟐𝟖</m:t>
                              </m:r>
                            </m:oMath>
                          </a14:m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4754773"/>
                      </a:ext>
                    </a:extLst>
                  </a:tr>
                  <a:tr h="133955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mceliece8192128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𝟏𝟑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000" b="1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ore-KR" sz="1000" b="1" i="1" baseline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ore-KR" sz="1000" b="1" i="1" baseline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𝟏𝟐𝟖</m:t>
                              </m:r>
                            </m:oMath>
                          </a14:m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61941445"/>
                      </a:ext>
                    </a:extLst>
                  </a:tr>
                  <a:tr h="213438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Encapsulation, Decapsulation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All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Hash Function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SHAKE-256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37192444"/>
                      </a:ext>
                    </a:extLst>
                  </a:tr>
                  <a:tr h="213994">
                    <a:tc rowSpan="10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1" dirty="0">
                              <a:solidFill>
                                <a:schemeClr val="accent1"/>
                              </a:solidFill>
                            </a:rPr>
                            <a:t>BI</a:t>
                          </a:r>
                          <a:r>
                            <a:rPr lang="en-US" altLang="ko-Kore-KR" sz="1600" b="1" dirty="0">
                              <a:solidFill>
                                <a:schemeClr val="accent2"/>
                              </a:solidFill>
                            </a:rPr>
                            <a:t>K</a:t>
                          </a:r>
                          <a:r>
                            <a:rPr lang="en-US" altLang="ko-Kore-KR" sz="1600" b="1" dirty="0">
                              <a:solidFill>
                                <a:srgbClr val="C00000"/>
                              </a:solidFill>
                            </a:rPr>
                            <a:t>E</a:t>
                          </a:r>
                          <a:endParaRPr lang="ko-Kore-KR" altLang="en-US" sz="16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Key Pair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Addition, Multiplication</a:t>
                          </a:r>
                          <a:endParaRPr lang="ko-Kore-KR" altLang="en-US" sz="100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𝟏𝟐𝟑𝟐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ko-Kore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ore-KR" sz="1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ore-KR" sz="10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ko-Kore-KR" sz="1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81430039"/>
                      </a:ext>
                    </a:extLst>
                  </a:tr>
                  <a:tr h="214883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𝟐𝟒𝟔𝟓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𝟖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9656249"/>
                      </a:ext>
                    </a:extLst>
                  </a:tr>
                  <a:tr h="21403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𝟒𝟎𝟗𝟕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6913120"/>
                      </a:ext>
                    </a:extLst>
                  </a:tr>
                  <a:tr h="213994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Encryption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Addition, Multiplication</a:t>
                          </a:r>
                          <a:endParaRPr lang="ko-Kore-KR" altLang="en-US" sz="100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𝟏𝟐𝟑𝟐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ko-Kore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ko-Kore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oMath>
                            </m:oMathPara>
                          </a14:m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3165082"/>
                      </a:ext>
                    </a:extLst>
                  </a:tr>
                  <a:tr h="214883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𝟐𝟒𝟔𝟓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𝟖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55401"/>
                      </a:ext>
                    </a:extLst>
                  </a:tr>
                  <a:tr h="21403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𝟒𝟎𝟗𝟕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9217730"/>
                      </a:ext>
                    </a:extLst>
                  </a:tr>
                  <a:tr h="213994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Decryption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rgbClr val="C00000"/>
                              </a:solidFill>
                            </a:rPr>
                            <a:t>Black-Gray-Flip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rgbClr val="C00000"/>
                              </a:solidFill>
                            </a:rPr>
                            <a:t>Decoding Algorithm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𝟏𝟐𝟑𝟐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Decode</a:t>
                          </a:r>
                          <a:r>
                            <a:rPr lang="ko-KR" altLang="en-US" sz="1000" dirty="0"/>
                            <a:t> </a:t>
                          </a:r>
                          <a:r>
                            <a:rPr lang="en-US" altLang="ko-Kore-KR" sz="1000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ore-KR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ore-KR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ore-KR" sz="1000" dirty="0"/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ore-KR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ore-KR" sz="1000" dirty="0"/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ore-KR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ko-Kore-KR" sz="1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ore-KR" sz="1000" dirty="0"/>
                            <a:t>)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13483382"/>
                      </a:ext>
                    </a:extLst>
                  </a:tr>
                  <a:tr h="214883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𝟐𝟒𝟔𝟓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𝟖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796892"/>
                      </a:ext>
                    </a:extLst>
                  </a:tr>
                  <a:tr h="21403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𝟒𝟎𝟗𝟕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  <a:endParaRPr lang="ko-Kore-KR" altLang="en-US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7165476"/>
                      </a:ext>
                    </a:extLst>
                  </a:tr>
                  <a:tr h="213438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Encapsulation, Decapsulation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All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Hash Function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SHAKE-256, SHA3-384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481284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7">
                <a:extLst>
                  <a:ext uri="{FF2B5EF4-FFF2-40B4-BE49-F238E27FC236}">
                    <a16:creationId xmlns:a16="http://schemas.microsoft.com/office/drawing/2014/main" id="{03E490D2-605E-BAAB-A76C-1717EA8256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7328546"/>
                  </p:ext>
                </p:extLst>
              </p:nvPr>
            </p:nvGraphicFramePr>
            <p:xfrm>
              <a:off x="190123" y="540080"/>
              <a:ext cx="11731110" cy="62619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55185">
                      <a:extLst>
                        <a:ext uri="{9D8B030D-6E8A-4147-A177-3AD203B41FA5}">
                          <a16:colId xmlns:a16="http://schemas.microsoft.com/office/drawing/2014/main" val="827069777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798006651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3840252995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106788732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634148424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346097689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Code-based PQC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Function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Version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Key Operation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Formular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8291709"/>
                      </a:ext>
                    </a:extLst>
                  </a:tr>
                  <a:tr h="471624">
                    <a:tc rowSpan="1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1" dirty="0">
                              <a:solidFill>
                                <a:schemeClr val="accent1"/>
                              </a:solidFill>
                            </a:rPr>
                            <a:t>Classic McEliece</a:t>
                          </a:r>
                          <a:endParaRPr lang="ko-Kore-KR" altLang="en-US" sz="16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Key Pair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mceliece334864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649" t="-62162" r="-201299" b="-1183784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Multiplication, Squaring, Inversion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28750" r="-1299" b="-49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7709390"/>
                      </a:ext>
                    </a:extLst>
                  </a:tr>
                  <a:tr h="54864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mceliece460896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mceliece6688128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mceliece8192128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649" t="-139535" r="-201299" b="-918605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sz="8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39004357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Key Pair &amp; Cryptanalysis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All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Gauss-Jordan Elimination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542105" r="-1299" b="-1978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3816213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Encryption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(Encoding)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mceliece334864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649" t="-158442" r="-201299" b="-3883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(768 X 3488 )  X 3488 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158442" r="-1299" b="-3883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7642211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mceliece460896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(1248 X 4608 )  X 4608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9975618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mceliece6688128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(1664 X 6688 )  X 6688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9571193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mceliece8192128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(1664 X 8192 )  X 8192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7842904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Decryption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(Decoding)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mceliece334864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Berlekamp-Massey</a:t>
                          </a:r>
                        </a:p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Decoding Algorithm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995000" r="-101299" b="-1395000"/>
                          </a:stretch>
                        </a:blipFill>
                      </a:tcPr>
                    </a:tc>
                    <a:tc rowSpan="4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251899" r="-1299" b="-278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833123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mceliece460896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095000" r="-101299" b="-1295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873070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mceliece6688128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195000" r="-101299" b="-1195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4754773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mceliece8192128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363158" r="-101299" b="-1157895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61941445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Encapsulation, Decapsulation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All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Hash Function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SHAKE-256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37192444"/>
                      </a:ext>
                    </a:extLst>
                  </a:tr>
                  <a:tr h="250381">
                    <a:tc rowSpan="10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1" dirty="0">
                              <a:solidFill>
                                <a:schemeClr val="accent1"/>
                              </a:solidFill>
                            </a:rPr>
                            <a:t>BI</a:t>
                          </a:r>
                          <a:r>
                            <a:rPr lang="en-US" altLang="ko-Kore-KR" sz="1600" b="1" dirty="0">
                              <a:solidFill>
                                <a:schemeClr val="accent2"/>
                              </a:solidFill>
                            </a:rPr>
                            <a:t>K</a:t>
                          </a:r>
                          <a:r>
                            <a:rPr lang="en-US" altLang="ko-Kore-KR" sz="1600" b="1" dirty="0">
                              <a:solidFill>
                                <a:srgbClr val="C00000"/>
                              </a:solidFill>
                            </a:rPr>
                            <a:t>E</a:t>
                          </a:r>
                          <a:endParaRPr lang="ko-Kore-KR" altLang="en-US" sz="16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Key Pair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Addition, Multiplication</a:t>
                          </a:r>
                          <a:endParaRPr lang="ko-Kore-KR" altLang="en-US" sz="100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568421" r="-101299" b="-952632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505085" r="-1299" b="-2389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1430039"/>
                      </a:ext>
                    </a:extLst>
                  </a:tr>
                  <a:tr h="252222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585000" r="-101299" b="-805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9656249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685000" r="-101299" b="-705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6913120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Encryption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Addition, Multiplication</a:t>
                          </a:r>
                          <a:endParaRPr lang="ko-Kore-KR" altLang="en-US" sz="100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785000" r="-101299" b="-605000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605085" r="-1299" b="-1389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3165082"/>
                      </a:ext>
                    </a:extLst>
                  </a:tr>
                  <a:tr h="252222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885000" r="-101299" b="-505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55401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2089474" r="-101299" b="-431579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9217730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Decryption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rgbClr val="C00000"/>
                              </a:solidFill>
                            </a:rPr>
                            <a:t>Black-Gray-Flip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rgbClr val="C00000"/>
                              </a:solidFill>
                            </a:rPr>
                            <a:t>Decoding Algorithm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2080000" r="-101299" b="-310000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693333" r="-1299" b="-3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3483382"/>
                      </a:ext>
                    </a:extLst>
                  </a:tr>
                  <a:tr h="252222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2180000" r="-101299" b="-210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796892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2280000" r="-101299" b="-110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7165476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Encapsulation, Decapsulation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All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Hash Function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SHAKE-256, SHA3-384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4812841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E5DD0F3E-6817-05AA-E1AD-EE4E0D6FC5CE}"/>
              </a:ext>
            </a:extLst>
          </p:cNvPr>
          <p:cNvSpPr/>
          <p:nvPr/>
        </p:nvSpPr>
        <p:spPr>
          <a:xfrm>
            <a:off x="6042764" y="5066275"/>
            <a:ext cx="3939436" cy="729049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35246FBC-16B1-00A4-1D68-0B13F3575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80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382906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altLang="ko" b="1" dirty="0"/>
              <a:t>BIKE </a:t>
            </a:r>
            <a:r>
              <a:rPr lang="ko" altLang="ko-Kore-KR" dirty="0"/>
              <a:t>양자 구현</a:t>
            </a:r>
            <a:r>
              <a:rPr lang="en-US" altLang="ko" dirty="0"/>
              <a:t>: </a:t>
            </a:r>
            <a:r>
              <a:rPr lang="en-US" altLang="ko" b="1" dirty="0"/>
              <a:t>Encryption</a:t>
            </a:r>
            <a:endParaRPr dirty="0"/>
          </a:p>
        </p:txBody>
      </p:sp>
      <p:sp>
        <p:nvSpPr>
          <p:cNvPr id="20" name="Google Shape;169;p28">
            <a:extLst>
              <a:ext uri="{FF2B5EF4-FFF2-40B4-BE49-F238E27FC236}">
                <a16:creationId xmlns:a16="http://schemas.microsoft.com/office/drawing/2014/main" id="{32FF2950-6F50-6C7D-8217-68C0053B0B1F}"/>
              </a:ext>
            </a:extLst>
          </p:cNvPr>
          <p:cNvSpPr txBox="1"/>
          <p:nvPr/>
        </p:nvSpPr>
        <p:spPr>
          <a:xfrm>
            <a:off x="374413" y="1208616"/>
            <a:ext cx="12016034" cy="572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457200">
              <a:lnSpc>
                <a:spcPct val="90000"/>
              </a:lnSpc>
              <a:buClr>
                <a:prstClr val="black"/>
              </a:buClr>
              <a:buSzPts val="2800"/>
              <a:buFont typeface="Arial" panose="020B0604020202020204" pitchFamily="34" charset="0"/>
              <a:buChar char="•"/>
              <a:defRPr/>
            </a:pPr>
            <a:r>
              <a:rPr lang="en" altLang="ko" sz="2800" b="1" kern="12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BIKE Encoding</a:t>
            </a:r>
            <a:endParaRPr lang="en" altLang="ko" sz="2400" kern="1200" dirty="0">
              <a:solidFill>
                <a:prstClr val="black"/>
              </a:solidFill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8B56CE-779A-87FA-FEC4-4CA661247440}"/>
                  </a:ext>
                </a:extLst>
              </p:cNvPr>
              <p:cNvSpPr txBox="1"/>
              <p:nvPr/>
            </p:nvSpPr>
            <p:spPr>
              <a:xfrm>
                <a:off x="1194746" y="3082384"/>
                <a:ext cx="5764623" cy="9673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5000"/>
                  </a:lnSpc>
                  <a:buClrTx/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400" kern="12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→ </a:t>
                </a:r>
                <a:r>
                  <a:rPr lang="en-US" altLang="ko-KR" sz="2400" kern="12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Multiplication</a:t>
                </a:r>
              </a:p>
              <a:p>
                <a:pPr marL="342900" indent="-342900">
                  <a:lnSpc>
                    <a:spcPct val="125000"/>
                  </a:lnSpc>
                  <a:buClrTx/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kumimoji="1"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kumimoji="1"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kumimoji="1"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400" kern="12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→ </a:t>
                </a:r>
                <a:r>
                  <a:rPr lang="en-US" altLang="ko-KR" sz="2400" kern="12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Addition</a:t>
                </a:r>
                <a:endParaRPr kumimoji="0" lang="en-US" altLang="ko" sz="24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8B56CE-779A-87FA-FEC4-4CA661247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746" y="3082384"/>
                <a:ext cx="5764623" cy="967381"/>
              </a:xfrm>
              <a:prstGeom prst="rect">
                <a:avLst/>
              </a:prstGeom>
              <a:blipFill>
                <a:blip r:embed="rId3"/>
                <a:stretch>
                  <a:fillRect l="-1538" t="-1299" b="-1428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4C8F73AF-A33A-1566-15C1-8239E276EEB9}"/>
              </a:ext>
            </a:extLst>
          </p:cNvPr>
          <p:cNvSpPr txBox="1"/>
          <p:nvPr/>
        </p:nvSpPr>
        <p:spPr>
          <a:xfrm>
            <a:off x="3000983" y="3328743"/>
            <a:ext cx="712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 Binary Field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산술 양자 회로 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E7B1E2D-F5C2-820F-1E95-0F7EDBCCAE19}"/>
                  </a:ext>
                </a:extLst>
              </p:cNvPr>
              <p:cNvSpPr txBox="1"/>
              <p:nvPr/>
            </p:nvSpPr>
            <p:spPr>
              <a:xfrm>
                <a:off x="780871" y="1662391"/>
                <a:ext cx="8542218" cy="14401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5000"/>
                  </a:lnSpc>
                  <a:buFont typeface="Arial"/>
                  <a:buAutoNum type="arabicPeriod"/>
                </a:pPr>
                <a:r>
                  <a:rPr kumimoji="1" lang="ko-KR" altLang="en-US" sz="2400" dirty="0"/>
                  <a:t>해시함수 </a:t>
                </a:r>
                <a:r>
                  <a:rPr kumimoji="1" lang="en-US" altLang="ko-KR" sz="2400" b="1" dirty="0">
                    <a:solidFill>
                      <a:schemeClr val="tx1"/>
                    </a:solidFill>
                    <a:latin typeface="+mn-ea"/>
                  </a:rPr>
                  <a:t>H</a:t>
                </a:r>
                <a:r>
                  <a:rPr kumimoji="1" lang="ko-KR" altLang="en-US" sz="2400" dirty="0" err="1">
                    <a:solidFill>
                      <a:schemeClr val="tx1"/>
                    </a:solidFill>
                    <a:latin typeface="+mn-ea"/>
                  </a:rPr>
                  <a:t>를</a:t>
                </a:r>
                <a:r>
                  <a:rPr kumimoji="1" lang="ko-KR" altLang="en-US" sz="2400" dirty="0">
                    <a:solidFill>
                      <a:schemeClr val="tx1"/>
                    </a:solidFill>
                    <a:latin typeface="+mn-ea"/>
                  </a:rPr>
                  <a:t> 통해 </a:t>
                </a:r>
                <a:r>
                  <a:rPr kumimoji="1" lang="en-US" altLang="ko-KR" sz="2400" dirty="0">
                    <a:solidFill>
                      <a:schemeClr val="tx1"/>
                    </a:solidFill>
                    <a:latin typeface="+mn-ea"/>
                  </a:rPr>
                  <a:t>Error vector </a:t>
                </a:r>
                <a14:m>
                  <m:oMath xmlns:m="http://schemas.openxmlformats.org/officeDocument/2006/math">
                    <m:r>
                      <a:rPr kumimoji="1" lang="en-US" altLang="ko-KR" sz="240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kumimoji="1" lang="en-US" altLang="ko-K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ko-KR" sz="24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kumimoji="1" lang="en-US" altLang="ko-KR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sz="2400" dirty="0">
                    <a:solidFill>
                      <a:schemeClr val="tx1"/>
                    </a:solidFill>
                    <a:latin typeface="+mn-ea"/>
                  </a:rPr>
                  <a:t> </a:t>
                </a:r>
                <a:r>
                  <a:rPr kumimoji="1" lang="ko-KR" altLang="en-US" sz="2400" dirty="0">
                    <a:solidFill>
                      <a:schemeClr val="tx1"/>
                    </a:solidFill>
                    <a:latin typeface="+mn-ea"/>
                  </a:rPr>
                  <a:t>도출</a:t>
                </a:r>
                <a:endParaRPr kumimoji="1" lang="en-US" altLang="ko-KR" sz="2400" dirty="0">
                  <a:solidFill>
                    <a:schemeClr val="tx1"/>
                  </a:solidFill>
                  <a:latin typeface="+mn-ea"/>
                </a:endParaRPr>
              </a:p>
              <a:p>
                <a:pPr marL="342900" indent="-342900">
                  <a:lnSpc>
                    <a:spcPct val="125000"/>
                  </a:lnSpc>
                  <a:buClr>
                    <a:schemeClr val="tx1"/>
                  </a:buClr>
                  <a:buFont typeface="Arial"/>
                  <a:buAutoNum type="arabicPeriod"/>
                </a:pPr>
                <a:r>
                  <a:rPr kumimoji="1" lang="en-US" altLang="ko-KR" sz="2400" dirty="0">
                    <a:solidFill>
                      <a:schemeClr val="tx1"/>
                    </a:solidFill>
                    <a:latin typeface="+mn-ea"/>
                  </a:rPr>
                  <a:t>Error vector</a:t>
                </a:r>
                <a:r>
                  <a:rPr kumimoji="1" lang="ko-KR" altLang="en-US" sz="2400" dirty="0"/>
                  <a:t>와 공개키 </a:t>
                </a:r>
                <a14:m>
                  <m:oMath xmlns:m="http://schemas.openxmlformats.org/officeDocument/2006/math">
                    <m:r>
                      <a:rPr kumimoji="1" lang="en-US" altLang="ko-KR" sz="240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kumimoji="1" lang="en-US" altLang="ko-KR" sz="2400" dirty="0"/>
                  <a:t>, </a:t>
                </a:r>
                <a:r>
                  <a:rPr kumimoji="1" lang="ko-KR" altLang="en-US" sz="2400" dirty="0"/>
                  <a:t>메시지 </a:t>
                </a:r>
                <a14:m>
                  <m:oMath xmlns:m="http://schemas.openxmlformats.org/officeDocument/2006/math">
                    <m:r>
                      <a:rPr kumimoji="1" lang="en-US" altLang="ko-KR" sz="24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ko-KR" altLang="en-US" sz="2400" dirty="0"/>
                  <a:t>과</a:t>
                </a:r>
                <a:r>
                  <a:rPr kumimoji="1" lang="en-US" altLang="ko-KR" sz="2400" dirty="0"/>
                  <a:t> </a:t>
                </a:r>
                <a:r>
                  <a:rPr kumimoji="1" lang="ko-KR" altLang="en-US" sz="2400" dirty="0"/>
                  <a:t>해시함수 </a:t>
                </a:r>
                <a:r>
                  <a:rPr kumimoji="1" lang="en-US" altLang="ko-KR" sz="2400" b="1" dirty="0"/>
                  <a:t>L</a:t>
                </a:r>
                <a:r>
                  <a:rPr kumimoji="1" lang="ko-KR" altLang="en-US" sz="2400" dirty="0"/>
                  <a:t>을 사용하여 </a:t>
                </a:r>
                <a:r>
                  <a:rPr kumimoji="1" lang="ko-KR" alt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+mn-ea"/>
                  </a:rPr>
                  <a:t>암호문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kumimoji="1" lang="en-US" altLang="ko-KR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kumimoji="1" lang="en-US" altLang="ko-KR" sz="24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kumimoji="1" lang="en-US" altLang="ko-KR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kumimoji="1" lang="en-US" altLang="ko-KR" sz="24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ko-KR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kumimoji="1" lang="en-US" altLang="ko-KR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kumimoji="1" lang="en-US" altLang="ko-KR" sz="24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kumimoji="1" lang="en-US" altLang="ko-KR" sz="2400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kumimoji="1" lang="ko-KR" altLang="en-US" sz="2400" dirty="0">
                    <a:solidFill>
                      <a:schemeClr val="tx1"/>
                    </a:solidFill>
                  </a:rPr>
                  <a:t>와</a:t>
                </a:r>
                <a:r>
                  <a:rPr kumimoji="1" lang="en-US" altLang="ko-KR" sz="2400" b="1" dirty="0">
                    <a:solidFill>
                      <a:srgbClr val="2E74B6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r>
                      <a:rPr kumimoji="1"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𝐋</m:t>
                        </m:r>
                        <m:r>
                          <a:rPr kumimoji="1"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kumimoji="1"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R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kumimoji="1" lang="en-US" altLang="ko-KR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sz="2400" dirty="0">
                    <a:solidFill>
                      <a:schemeClr val="tx1"/>
                    </a:solidFill>
                  </a:rPr>
                  <a:t> </a:t>
                </a:r>
                <a:r>
                  <a:rPr kumimoji="1" lang="ko-KR" altLang="en-US" sz="2400" dirty="0">
                    <a:solidFill>
                      <a:schemeClr val="tx1"/>
                    </a:solidFill>
                  </a:rPr>
                  <a:t>생성</a:t>
                </a:r>
                <a:r>
                  <a:rPr kumimoji="1" lang="en-US" altLang="ko-KR" sz="2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E7B1E2D-F5C2-820F-1E95-0F7EDBCCA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71" y="1662391"/>
                <a:ext cx="8542218" cy="1440138"/>
              </a:xfrm>
              <a:prstGeom prst="rect">
                <a:avLst/>
              </a:prstGeom>
              <a:blipFill>
                <a:blip r:embed="rId4"/>
                <a:stretch>
                  <a:fillRect l="-1337" t="-877" b="-789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그룹 23">
            <a:extLst>
              <a:ext uri="{FF2B5EF4-FFF2-40B4-BE49-F238E27FC236}">
                <a16:creationId xmlns:a16="http://schemas.microsoft.com/office/drawing/2014/main" id="{F99A540A-6247-F2EF-DE6B-7350546C700A}"/>
              </a:ext>
            </a:extLst>
          </p:cNvPr>
          <p:cNvGrpSpPr/>
          <p:nvPr/>
        </p:nvGrpSpPr>
        <p:grpSpPr>
          <a:xfrm>
            <a:off x="6959369" y="4054150"/>
            <a:ext cx="4274077" cy="2392128"/>
            <a:chOff x="3348841" y="3700894"/>
            <a:chExt cx="5188364" cy="288654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27A2644-2909-8BA9-9299-6886297350EA}"/>
                </a:ext>
              </a:extLst>
            </p:cNvPr>
            <p:cNvGrpSpPr/>
            <p:nvPr/>
          </p:nvGrpSpPr>
          <p:grpSpPr>
            <a:xfrm>
              <a:off x="3348841" y="3700894"/>
              <a:ext cx="5188364" cy="2886543"/>
              <a:chOff x="6448300" y="2232268"/>
              <a:chExt cx="5188364" cy="2886543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98D98096-1114-1B23-F6A2-9DA262C49B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0847" r="1636" b="47326"/>
              <a:stretch/>
            </p:blipFill>
            <p:spPr>
              <a:xfrm>
                <a:off x="6448300" y="2232268"/>
                <a:ext cx="5188364" cy="288654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C3FB3C2E-4214-E327-27A6-9EE93A40FD1F}"/>
                  </a:ext>
                </a:extLst>
              </p:cNvPr>
              <p:cNvSpPr/>
              <p:nvPr/>
            </p:nvSpPr>
            <p:spPr>
              <a:xfrm>
                <a:off x="6453681" y="2314586"/>
                <a:ext cx="5178559" cy="1077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4372B6F-B4AC-DEBD-CFBD-2BB2D0A3ED74}"/>
                </a:ext>
              </a:extLst>
            </p:cNvPr>
            <p:cNvSpPr/>
            <p:nvPr/>
          </p:nvSpPr>
          <p:spPr>
            <a:xfrm>
              <a:off x="4690753" y="5771408"/>
              <a:ext cx="1235034" cy="403761"/>
            </a:xfrm>
            <a:prstGeom prst="rect">
              <a:avLst/>
            </a:prstGeom>
            <a:noFill/>
            <a:ln w="38100">
              <a:solidFill>
                <a:srgbClr val="2E74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n w="19050">
                  <a:solidFill>
                    <a:schemeClr val="tx1"/>
                  </a:solidFill>
                </a:ln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C392B3-B2FE-175E-2762-AC6E36182E31}"/>
                  </a:ext>
                </a:extLst>
              </p:cNvPr>
              <p:cNvSpPr txBox="1"/>
              <p:nvPr/>
            </p:nvSpPr>
            <p:spPr>
              <a:xfrm>
                <a:off x="780871" y="4014522"/>
                <a:ext cx="7232031" cy="5066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kumimoji="1" lang="en-US" altLang="ko-KR" sz="2400" dirty="0">
                    <a:solidFill>
                      <a:schemeClr val="tx1"/>
                    </a:solidFill>
                    <a:latin typeface="+mn-ea"/>
                  </a:rPr>
                  <a:t>3. </a:t>
                </a:r>
                <a:r>
                  <a:rPr kumimoji="1" lang="ko-KR" altLang="en-US" sz="2400" dirty="0">
                    <a:solidFill>
                      <a:schemeClr val="tx1"/>
                    </a:solidFill>
                    <a:latin typeface="+mn-ea"/>
                  </a:rPr>
                  <a:t>해시함수를 통해 </a:t>
                </a:r>
                <a:r>
                  <a:rPr kumimoji="1" lang="ko-KR" altLang="en-US" sz="2400" dirty="0">
                    <a:latin typeface="+mn-ea"/>
                  </a:rPr>
                  <a:t>세션 </a:t>
                </a:r>
                <a:r>
                  <a:rPr kumimoji="1" lang="ko-KR" altLang="en-US" sz="2400" dirty="0">
                    <a:solidFill>
                      <a:schemeClr val="tx1"/>
                    </a:solidFill>
                    <a:latin typeface="+mn-ea"/>
                  </a:rPr>
                  <a:t>키 </a:t>
                </a:r>
                <a14:m>
                  <m:oMath xmlns:m="http://schemas.openxmlformats.org/officeDocument/2006/math">
                    <m:r>
                      <a:rPr kumimoji="1" lang="en-US" altLang="ko-KR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kumimoji="1" lang="en-US" altLang="ko-KR" sz="2400" dirty="0">
                    <a:solidFill>
                      <a:schemeClr val="tx1"/>
                    </a:solidFill>
                    <a:latin typeface="+mn-ea"/>
                  </a:rPr>
                  <a:t> </a:t>
                </a:r>
                <a:r>
                  <a:rPr kumimoji="1" lang="ko-KR" altLang="en-US" sz="2400" dirty="0">
                    <a:solidFill>
                      <a:schemeClr val="tx1"/>
                    </a:solidFill>
                    <a:latin typeface="+mn-ea"/>
                  </a:rPr>
                  <a:t>생성</a:t>
                </a:r>
                <a:endParaRPr kumimoji="1" lang="en-US" altLang="ko-KR" sz="2400" dirty="0">
                  <a:solidFill>
                    <a:schemeClr val="accent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C392B3-B2FE-175E-2762-AC6E36182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71" y="4014522"/>
                <a:ext cx="7232031" cy="506677"/>
              </a:xfrm>
              <a:prstGeom prst="rect">
                <a:avLst/>
              </a:prstGeom>
              <a:blipFill>
                <a:blip r:embed="rId6"/>
                <a:stretch>
                  <a:fillRect l="-1404" t="-2439" b="-2439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8A49643B-13A8-1C4E-2685-C0E54426D3BD}"/>
              </a:ext>
            </a:extLst>
          </p:cNvPr>
          <p:cNvSpPr txBox="1"/>
          <p:nvPr/>
        </p:nvSpPr>
        <p:spPr>
          <a:xfrm>
            <a:off x="1140502" y="4574249"/>
            <a:ext cx="6512768" cy="967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5000"/>
              </a:lnSpc>
              <a:buClrTx/>
              <a:buFont typeface="Arial" panose="020B0604020202020204" pitchFamily="34" charset="0"/>
              <a:buChar char="•"/>
              <a:defRPr/>
            </a:pPr>
            <a:r>
              <a:rPr lang="en-US" altLang="ko-KR" sz="2400" b="1" kern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</a:t>
            </a:r>
            <a:r>
              <a:rPr lang="ko-KR" altLang="en-US" sz="2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</a:t>
            </a:r>
            <a:r>
              <a:rPr lang="ko-KR" altLang="en-US" sz="2400" kern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2400" kern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SHAKE256</a:t>
            </a:r>
          </a:p>
          <a:p>
            <a:pPr marL="342900" indent="-342900">
              <a:lnSpc>
                <a:spcPct val="125000"/>
              </a:lnSpc>
              <a:buClrTx/>
              <a:buFont typeface="Arial" panose="020B0604020202020204" pitchFamily="34" charset="0"/>
              <a:buChar char="•"/>
              <a:defRPr/>
            </a:pPr>
            <a:r>
              <a:rPr lang="en-US" altLang="ko-KR" sz="2400" b="1" kern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K</a:t>
            </a:r>
            <a:r>
              <a:rPr lang="en-US" altLang="ko-KR" sz="2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2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b="1" kern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</a:t>
            </a:r>
            <a:r>
              <a:rPr lang="ko-KR" altLang="en-US" sz="2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</a:t>
            </a:r>
            <a:r>
              <a:rPr lang="ko-KR" altLang="en-US" sz="2400" kern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2400" kern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SHA3-384 </a:t>
            </a:r>
            <a:r>
              <a:rPr lang="ko-KR" altLang="en-US" sz="2400" kern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사용</a:t>
            </a:r>
            <a:endParaRPr lang="en-US" altLang="ko-KR" sz="2400" kern="12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0F88C2-1BD2-9C6E-8393-22A2368384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81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983025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3b36d13737_8_342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kumimoji="0" lang="en-US" altLang="ko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+mj-cs"/>
              </a:rPr>
              <a:t>BIKE </a:t>
            </a:r>
            <a:r>
              <a:rPr kumimoji="0" lang="ko" altLang="ko-Kore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+mj-cs"/>
              </a:rPr>
              <a:t>양자 구현</a:t>
            </a:r>
            <a:r>
              <a:rPr kumimoji="0" lang="en-US" altLang="ko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+mj-cs"/>
              </a:rPr>
              <a:t>: </a:t>
            </a:r>
            <a:r>
              <a:rPr lang="en-US" altLang="ko" b="1" kern="1200" dirty="0">
                <a:solidFill>
                  <a:prstClr val="black"/>
                </a:solidFill>
                <a:latin typeface="Calibri Light" panose="020F0302020204030204"/>
                <a:ea typeface="맑은 고딕" panose="020B0503020000020004" pitchFamily="34" charset="-127"/>
                <a:cs typeface="+mj-cs"/>
              </a:rPr>
              <a:t>Key Generation &amp;</a:t>
            </a:r>
            <a:r>
              <a:rPr lang="en-US" altLang="ko" kern="1200" dirty="0">
                <a:solidFill>
                  <a:prstClr val="black"/>
                </a:solidFill>
                <a:latin typeface="Calibri Light" panose="020F0302020204030204"/>
                <a:ea typeface="맑은 고딕" panose="020B0503020000020004" pitchFamily="34" charset="-127"/>
                <a:cs typeface="+mj-cs"/>
              </a:rPr>
              <a:t> </a:t>
            </a:r>
            <a:r>
              <a:rPr kumimoji="0" lang="en-US" altLang="ko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+mj-cs"/>
              </a:rPr>
              <a:t>Encryption</a:t>
            </a:r>
            <a:endParaRPr dirty="0">
              <a:latin typeface="+mj-ea"/>
              <a:ea typeface="+mj-ea"/>
            </a:endParaRPr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30940EEF-9C93-7067-4C3D-0C27F05D02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039436"/>
              </p:ext>
            </p:extLst>
          </p:nvPr>
        </p:nvGraphicFramePr>
        <p:xfrm>
          <a:off x="823837" y="3349675"/>
          <a:ext cx="10985158" cy="1195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0269">
                  <a:extLst>
                    <a:ext uri="{9D8B030D-6E8A-4147-A177-3AD203B41FA5}">
                      <a16:colId xmlns:a16="http://schemas.microsoft.com/office/drawing/2014/main" val="1830733937"/>
                    </a:ext>
                  </a:extLst>
                </a:gridCol>
                <a:gridCol w="2696669">
                  <a:extLst>
                    <a:ext uri="{9D8B030D-6E8A-4147-A177-3AD203B41FA5}">
                      <a16:colId xmlns:a16="http://schemas.microsoft.com/office/drawing/2014/main" val="3873269207"/>
                    </a:ext>
                  </a:extLst>
                </a:gridCol>
                <a:gridCol w="1124188">
                  <a:extLst>
                    <a:ext uri="{9D8B030D-6E8A-4147-A177-3AD203B41FA5}">
                      <a16:colId xmlns:a16="http://schemas.microsoft.com/office/drawing/2014/main" val="703694978"/>
                    </a:ext>
                  </a:extLst>
                </a:gridCol>
                <a:gridCol w="1710419">
                  <a:extLst>
                    <a:ext uri="{9D8B030D-6E8A-4147-A177-3AD203B41FA5}">
                      <a16:colId xmlns:a16="http://schemas.microsoft.com/office/drawing/2014/main" val="2890938066"/>
                    </a:ext>
                  </a:extLst>
                </a:gridCol>
                <a:gridCol w="1179362">
                  <a:extLst>
                    <a:ext uri="{9D8B030D-6E8A-4147-A177-3AD203B41FA5}">
                      <a16:colId xmlns:a16="http://schemas.microsoft.com/office/drawing/2014/main" val="3264205585"/>
                    </a:ext>
                  </a:extLst>
                </a:gridCol>
                <a:gridCol w="1117290">
                  <a:extLst>
                    <a:ext uri="{9D8B030D-6E8A-4147-A177-3AD203B41FA5}">
                      <a16:colId xmlns:a16="http://schemas.microsoft.com/office/drawing/2014/main" val="3191435331"/>
                    </a:ext>
                  </a:extLst>
                </a:gridCol>
                <a:gridCol w="1406961">
                  <a:extLst>
                    <a:ext uri="{9D8B030D-6E8A-4147-A177-3AD203B41FA5}">
                      <a16:colId xmlns:a16="http://schemas.microsoft.com/office/drawing/2014/main" val="2165170384"/>
                    </a:ext>
                  </a:extLst>
                </a:gridCol>
              </a:tblGrid>
              <a:tr h="3983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Operation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Arithmetic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Qubits</a:t>
                      </a:r>
                      <a:endParaRPr lang="ko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Clifford gates</a:t>
                      </a:r>
                      <a:endParaRPr lang="ko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T gates</a:t>
                      </a:r>
                      <a:endParaRPr lang="ko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T-depth</a:t>
                      </a:r>
                      <a:endParaRPr lang="ko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Full depth</a:t>
                      </a:r>
                      <a:endParaRPr lang="ko-KR" alt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9025600"/>
                  </a:ext>
                </a:extLst>
              </a:tr>
              <a:tr h="398398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700" b="1" dirty="0"/>
                        <a:t>Key Generation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Inversion &amp; Multiplication</a:t>
                      </a:r>
                      <a:endParaRPr lang="ko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468</a:t>
                      </a:r>
                      <a:endParaRPr lang="ko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5,071</a:t>
                      </a:r>
                      <a:endParaRPr lang="ko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2,268</a:t>
                      </a:r>
                      <a:endParaRPr lang="ko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648</a:t>
                      </a:r>
                      <a:endParaRPr lang="ko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300</a:t>
                      </a:r>
                      <a:endParaRPr lang="ko-KR" alt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3377033"/>
                  </a:ext>
                </a:extLst>
              </a:tr>
              <a:tr h="398398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700" b="1" dirty="0"/>
                        <a:t>Encoding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Multiplication &amp; Addition</a:t>
                      </a:r>
                      <a:endParaRPr lang="ko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174</a:t>
                      </a:r>
                      <a:endParaRPr lang="ko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939</a:t>
                      </a:r>
                      <a:endParaRPr lang="ko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378</a:t>
                      </a:r>
                      <a:endParaRPr lang="ko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108</a:t>
                      </a:r>
                      <a:endParaRPr lang="ko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40</a:t>
                      </a:r>
                      <a:endParaRPr lang="ko-KR" alt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42868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85051FA-17F2-100D-5275-317E8243CE3B}"/>
              </a:ext>
            </a:extLst>
          </p:cNvPr>
          <p:cNvSpPr txBox="1"/>
          <p:nvPr/>
        </p:nvSpPr>
        <p:spPr>
          <a:xfrm>
            <a:off x="198913" y="1241147"/>
            <a:ext cx="11667746" cy="1954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" sz="2300" kern="12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BIKE</a:t>
            </a:r>
            <a:r>
              <a:rPr lang="ko-KR" altLang="en-US" sz="2300" kern="12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의</a:t>
            </a:r>
            <a:r>
              <a:rPr lang="en" altLang="ko" sz="2300" kern="12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sz="2300" kern="12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키 생성 </a:t>
            </a:r>
            <a:r>
              <a:rPr lang="en" altLang="ko" sz="2300" kern="12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&amp; Encoding</a:t>
            </a:r>
            <a:r>
              <a:rPr lang="ko-KR" altLang="en-US" sz="2300" kern="12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 양자 회로 구현 비용</a:t>
            </a:r>
            <a:endParaRPr lang="en-US" altLang="ko-KR" sz="2300" kern="1200" dirty="0">
              <a:solidFill>
                <a:prstClr val="black"/>
              </a:solidFill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200" b="1" dirty="0">
                <a:latin typeface="+mn-ea"/>
                <a:ea typeface="+mn-ea"/>
                <a:cs typeface="Arial"/>
                <a:sym typeface="Arial"/>
              </a:rPr>
              <a:t>키 생성</a:t>
            </a:r>
            <a:r>
              <a:rPr lang="ko-KR" altLang="en-US" sz="2200" dirty="0">
                <a:latin typeface="+mn-ea"/>
                <a:ea typeface="+mn-ea"/>
                <a:cs typeface="Arial"/>
                <a:sym typeface="Arial"/>
              </a:rPr>
              <a:t> </a:t>
            </a:r>
            <a:r>
              <a:rPr lang="en-US" altLang="ko-KR" sz="2200" dirty="0">
                <a:latin typeface="+mn-ea"/>
                <a:cs typeface="Arial"/>
                <a:sym typeface="Wingdings" pitchFamily="2" charset="2"/>
              </a:rPr>
              <a:t></a:t>
            </a:r>
            <a:r>
              <a:rPr lang="ko-KR" altLang="en-US" sz="2200" dirty="0">
                <a:latin typeface="+mn-ea"/>
                <a:cs typeface="Arial"/>
                <a:sym typeface="Arial"/>
              </a:rPr>
              <a:t> </a:t>
            </a:r>
            <a:r>
              <a:rPr lang="en-US" altLang="ko-KR" sz="2200" dirty="0">
                <a:latin typeface="+mn-ea"/>
                <a:ea typeface="+mn-ea"/>
                <a:cs typeface="Arial"/>
                <a:sym typeface="Arial"/>
              </a:rPr>
              <a:t>Field</a:t>
            </a:r>
            <a:r>
              <a:rPr lang="ko-KR" altLang="en-US" sz="2200" dirty="0">
                <a:latin typeface="+mn-ea"/>
                <a:ea typeface="+mn-ea"/>
                <a:cs typeface="Arial"/>
                <a:sym typeface="Arial"/>
              </a:rPr>
              <a:t> 크기를 </a:t>
            </a:r>
            <a:r>
              <a:rPr lang="ko-KR" altLang="en-US" sz="2200" dirty="0" err="1">
                <a:latin typeface="+mn-ea"/>
                <a:ea typeface="+mn-ea"/>
                <a:cs typeface="Arial"/>
                <a:sym typeface="Arial"/>
              </a:rPr>
              <a:t>작게함에도</a:t>
            </a:r>
            <a:r>
              <a:rPr lang="ko-KR" altLang="en-US" sz="2200" dirty="0">
                <a:latin typeface="+mn-ea"/>
                <a:ea typeface="+mn-ea"/>
                <a:cs typeface="Arial"/>
                <a:sym typeface="Arial"/>
              </a:rPr>
              <a:t> 불구하고</a:t>
            </a:r>
            <a:r>
              <a:rPr lang="en-US" altLang="ko-KR" sz="2200" dirty="0">
                <a:latin typeface="+mn-ea"/>
                <a:ea typeface="+mn-ea"/>
                <a:cs typeface="Arial"/>
                <a:sym typeface="Arial"/>
              </a:rPr>
              <a:t>,</a:t>
            </a:r>
            <a:r>
              <a:rPr lang="ko-KR" altLang="en-US" sz="2200" dirty="0">
                <a:latin typeface="+mn-ea"/>
                <a:ea typeface="+mn-ea"/>
                <a:cs typeface="Arial"/>
                <a:sym typeface="Arial"/>
              </a:rPr>
              <a:t> 공개키 생성 과정에서 </a:t>
            </a:r>
            <a:r>
              <a:rPr lang="en-US" altLang="ko-KR" sz="2200" b="1" dirty="0">
                <a:latin typeface="+mn-ea"/>
                <a:ea typeface="+mn-ea"/>
                <a:cs typeface="Arial"/>
                <a:sym typeface="Arial"/>
              </a:rPr>
              <a:t>Inversion</a:t>
            </a:r>
            <a:r>
              <a:rPr lang="ko-KR" altLang="en-US" sz="2200" dirty="0">
                <a:latin typeface="+mn-ea"/>
                <a:ea typeface="+mn-ea"/>
                <a:cs typeface="Arial"/>
                <a:sym typeface="Arial"/>
              </a:rPr>
              <a:t>과</a:t>
            </a:r>
            <a:endParaRPr lang="en-US" altLang="ko-KR" sz="2200" dirty="0">
              <a:latin typeface="+mn-ea"/>
              <a:ea typeface="+mn-ea"/>
              <a:cs typeface="Arial"/>
              <a:sym typeface="Arial"/>
            </a:endParaRPr>
          </a:p>
          <a:p>
            <a:pPr lvl="1"/>
            <a:r>
              <a:rPr lang="ko-KR" altLang="en-US" sz="2200" dirty="0">
                <a:latin typeface="+mn-ea"/>
                <a:cs typeface="Arial"/>
                <a:sym typeface="Arial"/>
              </a:rPr>
              <a:t>  </a:t>
            </a:r>
            <a:r>
              <a:rPr lang="ko-KR" altLang="en-US" sz="2200" dirty="0">
                <a:latin typeface="+mn-ea"/>
                <a:ea typeface="+mn-ea"/>
                <a:cs typeface="Arial"/>
                <a:sym typeface="Arial"/>
              </a:rPr>
              <a:t>               </a:t>
            </a:r>
            <a:r>
              <a:rPr lang="en-US" altLang="ko-KR" sz="2200" b="1" dirty="0">
                <a:latin typeface="+mn-ea"/>
                <a:ea typeface="+mn-ea"/>
                <a:cs typeface="Arial"/>
                <a:sym typeface="Arial"/>
              </a:rPr>
              <a:t>Multiplication</a:t>
            </a:r>
            <a:r>
              <a:rPr lang="ko-KR" altLang="en-US" sz="2200" dirty="0">
                <a:latin typeface="+mn-ea"/>
                <a:ea typeface="+mn-ea"/>
                <a:cs typeface="Arial"/>
                <a:sym typeface="Arial"/>
              </a:rPr>
              <a:t>을</a:t>
            </a:r>
            <a:r>
              <a:rPr lang="ko-KR" altLang="en-US" sz="2200" b="1" dirty="0">
                <a:latin typeface="+mn-ea"/>
                <a:ea typeface="+mn-ea"/>
                <a:cs typeface="Arial"/>
                <a:sym typeface="Arial"/>
              </a:rPr>
              <a:t> 같이 사용</a:t>
            </a:r>
            <a:r>
              <a:rPr lang="ko-KR" altLang="en-US" sz="2200" dirty="0">
                <a:latin typeface="+mn-ea"/>
                <a:ea typeface="+mn-ea"/>
                <a:cs typeface="Arial"/>
                <a:sym typeface="Arial"/>
              </a:rPr>
              <a:t>하기 때문에 </a:t>
            </a:r>
            <a:r>
              <a:rPr lang="ko-KR" altLang="en-US" sz="2200" b="1" dirty="0">
                <a:solidFill>
                  <a:srgbClr val="C00000"/>
                </a:solidFill>
                <a:latin typeface="+mn-ea"/>
                <a:ea typeface="+mn-ea"/>
                <a:cs typeface="Arial"/>
                <a:sym typeface="Arial"/>
              </a:rPr>
              <a:t>양자 비용이 꽤 높음</a:t>
            </a:r>
            <a:endParaRPr lang="en-US" altLang="ko-KR" sz="2200" b="1" dirty="0">
              <a:solidFill>
                <a:srgbClr val="C00000"/>
              </a:solidFill>
              <a:latin typeface="+mn-ea"/>
              <a:cs typeface="Arial"/>
              <a:sym typeface="Arial"/>
            </a:endParaRPr>
          </a:p>
          <a:p>
            <a:pPr lvl="1"/>
            <a:endParaRPr lang="en-US" altLang="ko-KR" sz="1000" b="1" dirty="0">
              <a:solidFill>
                <a:srgbClr val="C00000"/>
              </a:solidFill>
              <a:latin typeface="+mn-ea"/>
              <a:ea typeface="+mn-ea"/>
              <a:cs typeface="Arial"/>
              <a:sym typeface="Arial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200" b="1" dirty="0">
                <a:latin typeface="+mn-ea"/>
                <a:ea typeface="+mn-ea"/>
                <a:cs typeface="Arial"/>
                <a:sym typeface="Arial"/>
              </a:rPr>
              <a:t>Encoding</a:t>
            </a:r>
            <a:r>
              <a:rPr lang="en-US" altLang="ko-KR" sz="2200" dirty="0">
                <a:latin typeface="+mn-ea"/>
                <a:ea typeface="+mn-ea"/>
                <a:cs typeface="Arial"/>
                <a:sym typeface="Arial"/>
              </a:rPr>
              <a:t> </a:t>
            </a:r>
            <a:r>
              <a:rPr lang="en-US" altLang="ko-KR" sz="2200" dirty="0">
                <a:latin typeface="+mn-ea"/>
                <a:ea typeface="+mn-ea"/>
                <a:cs typeface="Arial"/>
                <a:sym typeface="Wingdings" pitchFamily="2" charset="2"/>
              </a:rPr>
              <a:t></a:t>
            </a:r>
            <a:r>
              <a:rPr lang="ko-KR" altLang="en-US" sz="2200" dirty="0">
                <a:latin typeface="+mn-ea"/>
                <a:ea typeface="+mn-ea"/>
                <a:cs typeface="Arial"/>
                <a:sym typeface="Wingdings" pitchFamily="2" charset="2"/>
              </a:rPr>
              <a:t> </a:t>
            </a:r>
            <a:r>
              <a:rPr lang="en-US" altLang="ko-KR" sz="2200" b="1" dirty="0">
                <a:latin typeface="+mn-ea"/>
                <a:cs typeface="Arial"/>
                <a:sym typeface="Wingdings" pitchFamily="2" charset="2"/>
              </a:rPr>
              <a:t>Multiplication 1</a:t>
            </a:r>
            <a:r>
              <a:rPr lang="ko-KR" altLang="en-US" sz="2200" b="1" dirty="0">
                <a:latin typeface="+mn-ea"/>
                <a:cs typeface="Arial"/>
                <a:sym typeface="Wingdings" pitchFamily="2" charset="2"/>
              </a:rPr>
              <a:t>번 그리고 </a:t>
            </a:r>
            <a:r>
              <a:rPr lang="en-US" altLang="ko-KR" sz="2200" b="1" dirty="0">
                <a:latin typeface="+mn-ea"/>
                <a:ea typeface="+mn-ea"/>
                <a:cs typeface="Arial"/>
                <a:sym typeface="Arial"/>
              </a:rPr>
              <a:t>Addition</a:t>
            </a:r>
            <a:r>
              <a:rPr lang="ko-KR" altLang="en-US" sz="2200" dirty="0">
                <a:latin typeface="+mn-ea"/>
                <a:ea typeface="+mn-ea"/>
                <a:cs typeface="Arial"/>
                <a:sym typeface="Arial"/>
              </a:rPr>
              <a:t>이 </a:t>
            </a:r>
            <a:r>
              <a:rPr lang="en-US" altLang="ko-KR" sz="2200" dirty="0">
                <a:latin typeface="+mn-ea"/>
                <a:ea typeface="+mn-ea"/>
                <a:cs typeface="Arial"/>
                <a:sym typeface="Arial"/>
              </a:rPr>
              <a:t>CNOT </a:t>
            </a:r>
            <a:r>
              <a:rPr lang="ko-KR" altLang="en-US" sz="2200" dirty="0">
                <a:latin typeface="+mn-ea"/>
                <a:ea typeface="+mn-ea"/>
                <a:cs typeface="Arial"/>
                <a:sym typeface="Arial"/>
              </a:rPr>
              <a:t>게이트를 활용한 간단한 </a:t>
            </a:r>
            <a:endParaRPr lang="en-US" altLang="ko-KR" sz="2200" dirty="0">
              <a:latin typeface="+mn-ea"/>
              <a:ea typeface="+mn-ea"/>
              <a:cs typeface="Arial"/>
              <a:sym typeface="Arial"/>
            </a:endParaRPr>
          </a:p>
          <a:p>
            <a:pPr lvl="5"/>
            <a:r>
              <a:rPr lang="ko-KR" altLang="en-US" sz="2200" dirty="0">
                <a:latin typeface="+mn-ea"/>
                <a:cs typeface="Arial"/>
                <a:sym typeface="Arial"/>
              </a:rPr>
              <a:t>  </a:t>
            </a:r>
            <a:r>
              <a:rPr lang="ko-KR" altLang="en-US" sz="2200" dirty="0">
                <a:latin typeface="+mn-ea"/>
                <a:ea typeface="+mn-ea"/>
                <a:cs typeface="Arial"/>
                <a:sym typeface="Arial"/>
              </a:rPr>
              <a:t>연산이기 때문에</a:t>
            </a:r>
            <a:r>
              <a:rPr lang="ko-KR" altLang="en-US" sz="2200" dirty="0">
                <a:latin typeface="+mn-ea"/>
                <a:cs typeface="Arial"/>
                <a:sym typeface="Arial"/>
              </a:rPr>
              <a:t> </a:t>
            </a:r>
            <a:r>
              <a:rPr lang="ko-KR" altLang="en-US" sz="2200" dirty="0">
                <a:latin typeface="+mn-ea"/>
                <a:ea typeface="+mn-ea"/>
                <a:cs typeface="Arial"/>
                <a:sym typeface="Arial"/>
              </a:rPr>
              <a:t>키 생성 보다 적은 양자 회로 구현 비용</a:t>
            </a:r>
            <a:endParaRPr lang="en-US" altLang="ko-KR" sz="2200" dirty="0">
              <a:latin typeface="+mn-ea"/>
              <a:ea typeface="+mn-ea"/>
              <a:cs typeface="Arial"/>
              <a:sym typeface="Arial"/>
            </a:endParaRPr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1B7B1436-17B5-4CC5-4A38-D64418E25E89}"/>
              </a:ext>
            </a:extLst>
          </p:cNvPr>
          <p:cNvSpPr txBox="1">
            <a:spLocks/>
          </p:cNvSpPr>
          <p:nvPr/>
        </p:nvSpPr>
        <p:spPr>
          <a:xfrm>
            <a:off x="11017827" y="6402954"/>
            <a:ext cx="371560" cy="365125"/>
          </a:xfrm>
          <a:prstGeom prst="rect">
            <a:avLst/>
          </a:prstGeom>
        </p:spPr>
        <p:txBody>
          <a:bodyPr/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852B28-D290-2A4B-A90A-47EAEF72A8E4}" type="slidenum">
              <a:rPr kumimoji="1" lang="ko-Kore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82</a:t>
            </a:fld>
            <a:endParaRPr kumimoji="1" lang="ko-Kore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5577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7;p28">
            <a:extLst>
              <a:ext uri="{FF2B5EF4-FFF2-40B4-BE49-F238E27FC236}">
                <a16:creationId xmlns:a16="http://schemas.microsoft.com/office/drawing/2014/main" id="{4F76ECF9-2EC6-A801-453F-5472BD8D99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" b="1" dirty="0"/>
              <a:t>Code</a:t>
            </a:r>
            <a:r>
              <a:rPr lang="ko" dirty="0"/>
              <a:t> 기반 </a:t>
            </a:r>
            <a:r>
              <a:rPr lang="ko" b="1" dirty="0"/>
              <a:t>PQC</a:t>
            </a:r>
            <a:r>
              <a:rPr lang="ko" dirty="0"/>
              <a:t> 양자 구현</a:t>
            </a:r>
            <a:r>
              <a:rPr lang="en-US" altLang="ko" dirty="0"/>
              <a:t>: </a:t>
            </a:r>
            <a:r>
              <a:rPr lang="en-US" altLang="ko" b="1" dirty="0"/>
              <a:t>HQC</a:t>
            </a:r>
            <a:endParaRPr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1DD96-82FB-953D-8A6F-F5BEB29F2A52}"/>
              </a:ext>
            </a:extLst>
          </p:cNvPr>
          <p:cNvSpPr txBox="1"/>
          <p:nvPr/>
        </p:nvSpPr>
        <p:spPr>
          <a:xfrm>
            <a:off x="223070" y="1284655"/>
            <a:ext cx="4087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400" b="1" dirty="0">
                <a:solidFill>
                  <a:schemeClr val="accent1">
                    <a:lumMod val="75000"/>
                  </a:schemeClr>
                </a:solidFill>
              </a:rPr>
              <a:t>HQC</a:t>
            </a:r>
            <a:r>
              <a:rPr kumimoji="1"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 핵심 연산자</a:t>
            </a:r>
            <a:r>
              <a:rPr kumimoji="1" lang="ko-KR" altLang="en-US" sz="2400" b="1" dirty="0">
                <a:solidFill>
                  <a:schemeClr val="accent1"/>
                </a:solidFill>
              </a:rPr>
              <a:t> </a:t>
            </a:r>
            <a:r>
              <a:rPr kumimoji="1" lang="ko-KR" altLang="en-US" sz="2400" dirty="0"/>
              <a:t>양자 회로</a:t>
            </a:r>
            <a:endParaRPr kumimoji="1" lang="ko-Kore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9B1F4E-5222-1A47-9D34-D29327626C57}"/>
                  </a:ext>
                </a:extLst>
              </p:cNvPr>
              <p:cNvSpPr txBox="1"/>
              <p:nvPr/>
            </p:nvSpPr>
            <p:spPr>
              <a:xfrm>
                <a:off x="758243" y="1859207"/>
                <a:ext cx="5427576" cy="775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2200" b="1" dirty="0">
                    <a:solidFill>
                      <a:schemeClr val="tx1"/>
                    </a:solidFill>
                  </a:rPr>
                  <a:t>Binary Field </a:t>
                </a:r>
                <a:r>
                  <a:rPr kumimoji="1" lang="ko-Kore-KR" altLang="en-US" sz="2200" b="1" dirty="0">
                    <a:solidFill>
                      <a:schemeClr val="tx1"/>
                    </a:solidFill>
                  </a:rPr>
                  <a:t>산술 </a:t>
                </a:r>
                <a:r>
                  <a:rPr kumimoji="1" lang="en-US" altLang="ko-Kore-KR" sz="2200" b="1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sSup>
                          <m:sSupPr>
                            <m:ctrlPr>
                              <a:rPr kumimoji="1" lang="en-US" altLang="ko-Kore-KR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ko-KR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17668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1" lang="en-US" altLang="ko-KR" sz="2200" dirty="0"/>
                  <a:t>,</a:t>
                </a:r>
                <a:r>
                  <a:rPr kumimoji="1" lang="en-US" altLang="ko-Kore-KR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200" i="1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sSup>
                          <m:sSupPr>
                            <m:ctrlPr>
                              <a:rPr kumimoji="1" lang="en-US" altLang="ko-Kore-KR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ko-KR" sz="2200" b="0" i="1" smtClean="0">
                                <a:latin typeface="Cambria Math" panose="02040503050406030204" pitchFamily="18" charset="0"/>
                              </a:rPr>
                              <m:t>35850</m:t>
                            </m:r>
                          </m:sup>
                        </m:sSup>
                      </m:sub>
                    </m:sSub>
                    <m:r>
                      <a:rPr kumimoji="1" lang="en-US" altLang="ko-KR" sz="22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1" lang="en-US" altLang="ko-Kore-KR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200" i="1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sSup>
                          <m:sSupPr>
                            <m:ctrlPr>
                              <a:rPr kumimoji="1" lang="en-US" altLang="ko-Kore-KR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ko-KR" sz="2200" b="0" i="1" smtClean="0">
                                <a:latin typeface="Cambria Math" panose="02040503050406030204" pitchFamily="18" charset="0"/>
                              </a:rPr>
                              <m:t>57636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1" lang="en-US" altLang="ko-KR" sz="2200" b="1" dirty="0">
                    <a:solidFill>
                      <a:schemeClr val="tx1"/>
                    </a:solidFill>
                  </a:rPr>
                  <a:t>)</a:t>
                </a:r>
                <a:endParaRPr kumimoji="1" lang="en-US" altLang="ko-Kore-KR" sz="2200" b="1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2200" dirty="0">
                    <a:solidFill>
                      <a:schemeClr val="tx1"/>
                    </a:solidFill>
                  </a:rPr>
                  <a:t>Addition, Multiplication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9B1F4E-5222-1A47-9D34-D29327626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43" y="1859207"/>
                <a:ext cx="5427576" cy="775662"/>
              </a:xfrm>
              <a:prstGeom prst="rect">
                <a:avLst/>
              </a:prstGeom>
              <a:blipFill>
                <a:blip r:embed="rId2"/>
                <a:stretch>
                  <a:fillRect l="-1166" t="-6452" r="-466" b="-1451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8C26B05-AFC0-9A7D-B3BD-8FF8D4EB78D6}"/>
              </a:ext>
            </a:extLst>
          </p:cNvPr>
          <p:cNvSpPr txBox="1"/>
          <p:nvPr/>
        </p:nvSpPr>
        <p:spPr>
          <a:xfrm>
            <a:off x="758239" y="3053670"/>
            <a:ext cx="588436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200" b="1" dirty="0"/>
              <a:t>Syndrome computation (Encoding)</a:t>
            </a:r>
            <a:endParaRPr kumimoji="1" lang="en-US" altLang="ko-Kore-KR" sz="2200" b="1" dirty="0"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sz="2200" b="1" dirty="0"/>
              <a:t>Binary Field</a:t>
            </a:r>
            <a:r>
              <a:rPr kumimoji="1" lang="ko-KR" altLang="en-US" sz="2200" b="1" dirty="0"/>
              <a:t> 산술 </a:t>
            </a:r>
            <a:r>
              <a:rPr kumimoji="1" lang="en-US" altLang="ko-KR" sz="2200" b="1" dirty="0"/>
              <a:t>(</a:t>
            </a:r>
            <a:r>
              <a:rPr kumimoji="1" lang="en-US" altLang="ko-Kore-KR" sz="2200" dirty="0">
                <a:solidFill>
                  <a:schemeClr val="tx1"/>
                </a:solidFill>
              </a:rPr>
              <a:t>Addition, Multiplication</a:t>
            </a:r>
            <a:r>
              <a:rPr kumimoji="1" lang="en-US" altLang="ko-KR" sz="2200" b="1" dirty="0"/>
              <a:t>)</a:t>
            </a:r>
            <a:endParaRPr kumimoji="1" lang="en-US" altLang="ko-Kore-KR" sz="2200" b="1" dirty="0"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sz="2200" b="1" dirty="0">
                <a:sym typeface="Wingdings" pitchFamily="2" charset="2"/>
              </a:rPr>
              <a:t>Matrix and Vector </a:t>
            </a:r>
            <a:r>
              <a:rPr kumimoji="1" lang="ko-Kore-KR" altLang="en-US" sz="2200" b="1" dirty="0">
                <a:sym typeface="Wingdings" pitchFamily="2" charset="2"/>
              </a:rPr>
              <a:t>곱셈</a:t>
            </a:r>
            <a:endParaRPr kumimoji="1" lang="en-US" altLang="ko-Kore-KR" sz="2200" b="1" dirty="0">
              <a:sym typeface="Wingdings" pitchFamily="2" charset="2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7FB4F1-0520-6A67-C19B-83D82D2597A2}"/>
              </a:ext>
            </a:extLst>
          </p:cNvPr>
          <p:cNvGrpSpPr/>
          <p:nvPr/>
        </p:nvGrpSpPr>
        <p:grpSpPr>
          <a:xfrm>
            <a:off x="8718765" y="1947130"/>
            <a:ext cx="1469688" cy="630865"/>
            <a:chOff x="6086479" y="1924756"/>
            <a:chExt cx="1469688" cy="630865"/>
          </a:xfrm>
        </p:grpSpPr>
        <p:sp>
          <p:nvSpPr>
            <p:cNvPr id="11" name="오른쪽 중괄호[R] 10">
              <a:extLst>
                <a:ext uri="{FF2B5EF4-FFF2-40B4-BE49-F238E27FC236}">
                  <a16:creationId xmlns:a16="http://schemas.microsoft.com/office/drawing/2014/main" id="{2F9B967B-857B-DD49-6F3A-DEB988C3711F}"/>
                </a:ext>
              </a:extLst>
            </p:cNvPr>
            <p:cNvSpPr/>
            <p:nvPr/>
          </p:nvSpPr>
          <p:spPr>
            <a:xfrm>
              <a:off x="6086479" y="1924756"/>
              <a:ext cx="344444" cy="630865"/>
            </a:xfrm>
            <a:prstGeom prst="rightBrac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23E-FACF-54BB-2688-AA8C0A8D70F6}"/>
                </a:ext>
              </a:extLst>
            </p:cNvPr>
            <p:cNvSpPr txBox="1"/>
            <p:nvPr/>
          </p:nvSpPr>
          <p:spPr>
            <a:xfrm>
              <a:off x="6430923" y="2019830"/>
              <a:ext cx="112524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200" b="1" dirty="0">
                  <a:solidFill>
                    <a:schemeClr val="accent1">
                      <a:lumMod val="75000"/>
                    </a:schemeClr>
                  </a:solidFill>
                </a:rPr>
                <a:t>Key Pair</a:t>
              </a:r>
              <a:endParaRPr kumimoji="1" lang="ko-Kore-KR" altLang="en-US" sz="22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224B174-7456-9EC5-A662-5B4420642B9D}"/>
              </a:ext>
            </a:extLst>
          </p:cNvPr>
          <p:cNvGrpSpPr/>
          <p:nvPr/>
        </p:nvGrpSpPr>
        <p:grpSpPr>
          <a:xfrm>
            <a:off x="758239" y="4418749"/>
            <a:ext cx="9783386" cy="1107996"/>
            <a:chOff x="748618" y="4698757"/>
            <a:chExt cx="9783386" cy="110799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0450E28-4721-507C-F348-4275083A2530}"/>
                </a:ext>
              </a:extLst>
            </p:cNvPr>
            <p:cNvSpPr txBox="1"/>
            <p:nvPr/>
          </p:nvSpPr>
          <p:spPr>
            <a:xfrm>
              <a:off x="748618" y="4698757"/>
              <a:ext cx="8064772" cy="110799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Kore-KR" sz="2200" b="1" dirty="0"/>
                <a:t>Error correction (Decoding)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kumimoji="1" lang="en-US" altLang="ko-Kore-KR" sz="2200" b="1" dirty="0">
                  <a:sym typeface="Wingdings" pitchFamily="2" charset="2"/>
                </a:rPr>
                <a:t> </a:t>
              </a:r>
              <a:r>
                <a:rPr lang="en-US" altLang="ko-Kore-KR" sz="2200" b="1" dirty="0"/>
                <a:t>Reed-Muller and Reed-Solomon</a:t>
              </a:r>
              <a:r>
                <a:rPr lang="ko-KR" altLang="en-US" sz="2200" b="1" dirty="0"/>
                <a:t> </a:t>
              </a:r>
              <a:r>
                <a:rPr lang="en-US" altLang="ko-KR" sz="2200" b="1" dirty="0"/>
                <a:t>(RMRS)</a:t>
              </a:r>
              <a:r>
                <a:rPr lang="en-US" altLang="ko-Kore-KR" sz="2200" b="1" dirty="0"/>
                <a:t> concatenated codes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ko-KR" altLang="en-US" sz="2200" b="1" dirty="0"/>
                <a:t>미 구현</a:t>
              </a:r>
              <a:endParaRPr lang="ko-Kore-KR" altLang="en-US" sz="2200" b="1" dirty="0"/>
            </a:p>
          </p:txBody>
        </p:sp>
        <p:sp>
          <p:nvSpPr>
            <p:cNvPr id="19" name="오른쪽 중괄호[R] 18">
              <a:extLst>
                <a:ext uri="{FF2B5EF4-FFF2-40B4-BE49-F238E27FC236}">
                  <a16:creationId xmlns:a16="http://schemas.microsoft.com/office/drawing/2014/main" id="{CAAB9A52-6356-ABB5-D3AA-6675BEF6C78D}"/>
                </a:ext>
              </a:extLst>
            </p:cNvPr>
            <p:cNvSpPr/>
            <p:nvPr/>
          </p:nvSpPr>
          <p:spPr>
            <a:xfrm>
              <a:off x="8709142" y="5079063"/>
              <a:ext cx="344444" cy="531649"/>
            </a:xfrm>
            <a:prstGeom prst="rightBrace">
              <a:avLst/>
            </a:prstGeom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0ACF9D-6499-3C56-FCE0-AF4E20C391A3}"/>
                </a:ext>
              </a:extLst>
            </p:cNvPr>
            <p:cNvSpPr txBox="1"/>
            <p:nvPr/>
          </p:nvSpPr>
          <p:spPr>
            <a:xfrm>
              <a:off x="9053586" y="5129443"/>
              <a:ext cx="1478418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200" b="1" dirty="0">
                  <a:solidFill>
                    <a:schemeClr val="accent1">
                      <a:lumMod val="75000"/>
                    </a:schemeClr>
                  </a:solidFill>
                </a:rPr>
                <a:t>Decryption</a:t>
              </a:r>
              <a:endParaRPr kumimoji="1" lang="ko-Kore-KR" altLang="en-US" sz="22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A1422C-65A9-9C93-DA67-BBB8F407BFD1}"/>
              </a:ext>
            </a:extLst>
          </p:cNvPr>
          <p:cNvSpPr/>
          <p:nvPr/>
        </p:nvSpPr>
        <p:spPr>
          <a:xfrm>
            <a:off x="758240" y="1826291"/>
            <a:ext cx="9430214" cy="862714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오른쪽 중괄호[R] 22">
            <a:extLst>
              <a:ext uri="{FF2B5EF4-FFF2-40B4-BE49-F238E27FC236}">
                <a16:creationId xmlns:a16="http://schemas.microsoft.com/office/drawing/2014/main" id="{64160ECA-27E8-55A4-A9BD-886352C7FACE}"/>
              </a:ext>
            </a:extLst>
          </p:cNvPr>
          <p:cNvSpPr/>
          <p:nvPr/>
        </p:nvSpPr>
        <p:spPr>
          <a:xfrm>
            <a:off x="8707330" y="3197011"/>
            <a:ext cx="344444" cy="862714"/>
          </a:xfrm>
          <a:prstGeom prst="rightBrac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C2212F-8E48-920B-D6E1-DDBFCF796FA9}"/>
              </a:ext>
            </a:extLst>
          </p:cNvPr>
          <p:cNvSpPr txBox="1"/>
          <p:nvPr/>
        </p:nvSpPr>
        <p:spPr>
          <a:xfrm>
            <a:off x="9063209" y="3412924"/>
            <a:ext cx="14463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200" b="1" dirty="0">
                <a:solidFill>
                  <a:schemeClr val="accent1">
                    <a:lumMod val="75000"/>
                  </a:schemeClr>
                </a:solidFill>
              </a:rPr>
              <a:t>Encryption</a:t>
            </a:r>
            <a:endParaRPr kumimoji="1" lang="ko-Kore-KR" altLang="en-US" sz="2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0FE565FD-0806-DAC2-8C35-1931A1B999ED}"/>
              </a:ext>
            </a:extLst>
          </p:cNvPr>
          <p:cNvSpPr txBox="1">
            <a:spLocks/>
          </p:cNvSpPr>
          <p:nvPr/>
        </p:nvSpPr>
        <p:spPr>
          <a:xfrm>
            <a:off x="11017827" y="6402954"/>
            <a:ext cx="371560" cy="365125"/>
          </a:xfrm>
          <a:prstGeom prst="rect">
            <a:avLst/>
          </a:prstGeom>
        </p:spPr>
        <p:txBody>
          <a:bodyPr/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852B28-D290-2A4B-A90A-47EAEF72A8E4}" type="slidenum">
              <a:rPr kumimoji="1" lang="ko-Kore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83</a:t>
            </a:fld>
            <a:endParaRPr kumimoji="1" lang="ko-Kore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9185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AFC87961-2D37-A19F-DBFD-47E30F4523D9}"/>
              </a:ext>
            </a:extLst>
          </p:cNvPr>
          <p:cNvSpPr/>
          <p:nvPr/>
        </p:nvSpPr>
        <p:spPr>
          <a:xfrm>
            <a:off x="190123" y="136525"/>
            <a:ext cx="11651810" cy="91367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표 7">
                <a:extLst>
                  <a:ext uri="{FF2B5EF4-FFF2-40B4-BE49-F238E27FC236}">
                    <a16:creationId xmlns:a16="http://schemas.microsoft.com/office/drawing/2014/main" id="{6AF04E8F-77D2-013E-E890-A7E596592A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3967368"/>
                  </p:ext>
                </p:extLst>
              </p:nvPr>
            </p:nvGraphicFramePr>
            <p:xfrm>
              <a:off x="190123" y="684129"/>
              <a:ext cx="11731110" cy="38494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55185">
                      <a:extLst>
                        <a:ext uri="{9D8B030D-6E8A-4147-A177-3AD203B41FA5}">
                          <a16:colId xmlns:a16="http://schemas.microsoft.com/office/drawing/2014/main" val="827069777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798006651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3840252995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106788732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634148424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346097689"/>
                        </a:ext>
                      </a:extLst>
                    </a:gridCol>
                  </a:tblGrid>
                  <a:tr h="2515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Code-based PQC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Function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Version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Key Operation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Formular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8291709"/>
                      </a:ext>
                    </a:extLst>
                  </a:tr>
                  <a:tr h="229640">
                    <a:tc rowSpan="10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1" dirty="0">
                              <a:solidFill>
                                <a:schemeClr val="accent1"/>
                              </a:solidFill>
                            </a:rPr>
                            <a:t>H</a:t>
                          </a:r>
                          <a:r>
                            <a:rPr lang="en-US" altLang="ko-Kore-KR" sz="1600" b="1" dirty="0">
                              <a:solidFill>
                                <a:schemeClr val="accent2"/>
                              </a:solidFill>
                            </a:rPr>
                            <a:t>Q</a:t>
                          </a:r>
                          <a:r>
                            <a:rPr lang="en-US" altLang="ko-Kore-KR" sz="1600" b="1" dirty="0">
                              <a:solidFill>
                                <a:srgbClr val="C00000"/>
                              </a:solidFill>
                            </a:rPr>
                            <a:t>C</a:t>
                          </a:r>
                          <a:endParaRPr lang="ko-Kore-KR" altLang="en-US" sz="16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Key Pair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Addition, Multiplication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𝟏𝟕𝟔𝟔𝟖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sz="100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h𝑦</m:t>
                                </m:r>
                              </m:oMath>
                            </m:oMathPara>
                          </a14:m>
                          <a:endParaRPr lang="ko-Kore-KR" altLang="en-US" sz="1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97709390"/>
                      </a:ext>
                    </a:extLst>
                  </a:tr>
                  <a:tr h="240927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ore-KR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𝟑𝟓𝟖𝟓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9004357"/>
                      </a:ext>
                    </a:extLst>
                  </a:tr>
                  <a:tr h="241386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ore-KR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𝟓𝟕𝟔𝟑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𝟔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9389587"/>
                      </a:ext>
                    </a:extLst>
                  </a:tr>
                  <a:tr h="509192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Encryption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(Matrix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Vector) </a:t>
                          </a:r>
                        </a:p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Multiplication</a:t>
                          </a:r>
                          <a:br>
                            <a:rPr lang="en-US" altLang="ko-Kore-KR" sz="1000" b="1" dirty="0">
                              <a:solidFill>
                                <a:srgbClr val="C00000"/>
                              </a:solidFill>
                            </a:rPr>
                          </a:b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&amp;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Binary Field Arithmetic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b="1" dirty="0">
                              <a:solidFill>
                                <a:schemeClr val="accent1"/>
                              </a:solidFill>
                            </a:rPr>
                            <a:t>(Addition, Multiplication)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(256 X 17669)  X 256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&amp;</a:t>
                          </a:r>
                          <a:endParaRPr lang="en-US" altLang="ko-Kore-KR" sz="1000" b="0" dirty="0">
                            <a:solidFill>
                              <a:schemeClr val="accent2"/>
                            </a:solidFill>
                          </a:endParaRPr>
                        </a:p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𝟏𝟕𝟔𝟔𝟖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=(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ko-Kore-KR" sz="1000" i="1" dirty="0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ko-Kore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sSub>
                                  <m:sSubPr>
                                    <m:ctrlPr>
                                      <a:rPr lang="en-US" altLang="ko-Kore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ore-KR" sz="1000" b="0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𝑚𝐺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sSub>
                                  <m:sSubPr>
                                    <m:ctrlPr>
                                      <a:rPr lang="en-US" altLang="ko-Kore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oMath>
                            </m:oMathPara>
                          </a14:m>
                          <a:endParaRPr lang="en-US" altLang="ko-Kore-KR" sz="10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87642211"/>
                      </a:ext>
                    </a:extLst>
                  </a:tr>
                  <a:tr h="51088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Level-3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(256 X 35851)  X 256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&amp;</a:t>
                          </a:r>
                          <a:endParaRPr lang="en-US" altLang="ko-Kore-KR" sz="1000" b="0" dirty="0">
                            <a:solidFill>
                              <a:schemeClr val="accent2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𝟑𝟓𝟖𝟓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1288211"/>
                      </a:ext>
                    </a:extLst>
                  </a:tr>
                  <a:tr h="51088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Level-5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(256 X 57637)  X 256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&amp;</a:t>
                          </a:r>
                          <a:endParaRPr lang="en-US" altLang="ko-Kore-KR" sz="1000" b="0" dirty="0">
                            <a:solidFill>
                              <a:schemeClr val="accent2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𝟓𝟕𝟔𝟑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𝟔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924926"/>
                      </a:ext>
                    </a:extLst>
                  </a:tr>
                  <a:tr h="229640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Decryption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rgbClr val="C00000"/>
                              </a:solidFill>
                            </a:rPr>
                            <a:t>Reed-Muller and Reed-Solomon concatenated codes</a:t>
                          </a:r>
                          <a:endParaRPr lang="ko-Kore-KR" altLang="en-US" sz="10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𝟏𝟕𝟔𝟔𝟖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 err="1"/>
                            <a:t>C.Decode</a:t>
                          </a:r>
                          <a:r>
                            <a:rPr lang="en-US" altLang="ko-Kore-KR" sz="1000" dirty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000" b="0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ore-KR" sz="1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ore-KR" sz="1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ore-KR" sz="1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ore-KR" sz="1000" b="0" i="1" smtClean="0">
                                  <a:latin typeface="Cambria Math" panose="02040503050406030204" pitchFamily="18" charset="0"/>
                                </a:rPr>
                                <m:t>), </m:t>
                              </m:r>
                              <m:r>
                                <a:rPr lang="en-US" altLang="ko-Kore-KR" sz="1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oMath>
                          </a14:m>
                          <a:r>
                            <a:rPr lang="en-US" altLang="ko-Kore-KR" sz="1000" dirty="0"/>
                            <a:t>)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92833123"/>
                      </a:ext>
                    </a:extLst>
                  </a:tr>
                  <a:tr h="231329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𝟑𝟓𝟖𝟓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873070"/>
                      </a:ext>
                    </a:extLst>
                  </a:tr>
                  <a:tr h="231329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𝟓𝟕𝟔𝟑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𝟔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4754773"/>
                      </a:ext>
                    </a:extLst>
                  </a:tr>
                  <a:tr h="223641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Encapsulation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Decapsulation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Level-1, 3, 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Hash Function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SHAKE-256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371924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표 7">
                <a:extLst>
                  <a:ext uri="{FF2B5EF4-FFF2-40B4-BE49-F238E27FC236}">
                    <a16:creationId xmlns:a16="http://schemas.microsoft.com/office/drawing/2014/main" id="{6AF04E8F-77D2-013E-E890-A7E596592A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3967368"/>
                  </p:ext>
                </p:extLst>
              </p:nvPr>
            </p:nvGraphicFramePr>
            <p:xfrm>
              <a:off x="190123" y="684129"/>
              <a:ext cx="11731110" cy="38494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55185">
                      <a:extLst>
                        <a:ext uri="{9D8B030D-6E8A-4147-A177-3AD203B41FA5}">
                          <a16:colId xmlns:a16="http://schemas.microsoft.com/office/drawing/2014/main" val="827069777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798006651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3840252995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106788732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634148424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346097689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Code-based PQC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Function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Version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Key Operation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Formular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8291709"/>
                      </a:ext>
                    </a:extLst>
                  </a:tr>
                  <a:tr h="250381">
                    <a:tc rowSpan="10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1" dirty="0">
                              <a:solidFill>
                                <a:schemeClr val="accent1"/>
                              </a:solidFill>
                            </a:rPr>
                            <a:t>H</a:t>
                          </a:r>
                          <a:r>
                            <a:rPr lang="en-US" altLang="ko-Kore-KR" sz="1600" b="1" dirty="0">
                              <a:solidFill>
                                <a:schemeClr val="accent2"/>
                              </a:solidFill>
                            </a:rPr>
                            <a:t>Q</a:t>
                          </a:r>
                          <a:r>
                            <a:rPr lang="en-US" altLang="ko-Kore-KR" sz="1600" b="1" dirty="0">
                              <a:solidFill>
                                <a:srgbClr val="C00000"/>
                              </a:solidFill>
                            </a:rPr>
                            <a:t>C</a:t>
                          </a:r>
                          <a:endParaRPr lang="ko-Kore-KR" altLang="en-US" sz="16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Key Pair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Addition, Multiplication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15789" r="-101299" b="-1400000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37288" r="-1299" b="-3830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7709390"/>
                      </a:ext>
                    </a:extLst>
                  </a:tr>
                  <a:tr h="252222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ore-KR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205000" r="-101299" b="-1230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9004357"/>
                      </a:ext>
                    </a:extLst>
                  </a:tr>
                  <a:tr h="252222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ore-KR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305000" r="-101299" b="-1130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9389587"/>
                      </a:ext>
                    </a:extLst>
                  </a:tr>
                  <a:tr h="555181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Encryption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649" t="-61364" r="-201299" b="-712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84091" r="-101299" b="-413636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61364" r="-1299" b="-712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7642211"/>
                      </a:ext>
                    </a:extLst>
                  </a:tr>
                  <a:tr h="557022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Level-3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284091" r="-101299" b="-31363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1288211"/>
                      </a:ext>
                    </a:extLst>
                  </a:tr>
                  <a:tr h="557022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Level-5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384091" r="-101299" b="-21363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924926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Decryption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rgbClr val="C00000"/>
                              </a:solidFill>
                            </a:rPr>
                            <a:t>Reed-Muller and Reed-Solomon concatenated codes</a:t>
                          </a:r>
                          <a:endParaRPr lang="ko-Kore-KR" altLang="en-US" sz="10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065000" r="-101299" b="-370000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355000" r="-1299" b="-5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833123"/>
                      </a:ext>
                    </a:extLst>
                  </a:tr>
                  <a:tr h="252222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165000" r="-101299" b="-270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873070"/>
                      </a:ext>
                    </a:extLst>
                  </a:tr>
                  <a:tr h="252222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265000" r="-101299" b="-170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4754773"/>
                      </a:ext>
                    </a:extLst>
                  </a:tr>
                  <a:tr h="396240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Encapsulation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Decapsulation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Level-1, 3, 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Hash Function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SHAKE-256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371924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1297C0B-8429-9B60-6063-855A68E1F771}"/>
              </a:ext>
            </a:extLst>
          </p:cNvPr>
          <p:cNvSpPr txBox="1"/>
          <p:nvPr/>
        </p:nvSpPr>
        <p:spPr>
          <a:xfrm>
            <a:off x="0" y="77131"/>
            <a:ext cx="70086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200" b="1" dirty="0">
                <a:solidFill>
                  <a:schemeClr val="accent1"/>
                </a:solidFill>
              </a:rPr>
              <a:t>파랑</a:t>
            </a:r>
            <a:r>
              <a:rPr kumimoji="1" lang="en-US" altLang="ko-KR" sz="2200" b="1" dirty="0">
                <a:solidFill>
                  <a:schemeClr val="accent1"/>
                </a:solidFill>
              </a:rPr>
              <a:t>: </a:t>
            </a:r>
            <a:r>
              <a:rPr kumimoji="1" lang="ko-KR" altLang="en-US" sz="2200" b="1" dirty="0">
                <a:solidFill>
                  <a:schemeClr val="accent1"/>
                </a:solidFill>
              </a:rPr>
              <a:t>구현 완료</a:t>
            </a:r>
            <a:r>
              <a:rPr kumimoji="1" lang="en-US" altLang="ko-KR" sz="2200" b="1" dirty="0">
                <a:solidFill>
                  <a:schemeClr val="accent1"/>
                </a:solidFill>
              </a:rPr>
              <a:t>,</a:t>
            </a:r>
            <a:r>
              <a:rPr kumimoji="1" lang="ko-KR" altLang="en-US" sz="2200" b="1" dirty="0">
                <a:solidFill>
                  <a:srgbClr val="C00000"/>
                </a:solidFill>
              </a:rPr>
              <a:t> </a:t>
            </a:r>
            <a:r>
              <a:rPr kumimoji="1" lang="ko-KR" altLang="en-US" sz="2200" b="1" dirty="0">
                <a:solidFill>
                  <a:schemeClr val="accent2"/>
                </a:solidFill>
              </a:rPr>
              <a:t>주황</a:t>
            </a:r>
            <a:r>
              <a:rPr kumimoji="1" lang="en-US" altLang="ko-KR" sz="2200" b="1" dirty="0">
                <a:solidFill>
                  <a:schemeClr val="accent2"/>
                </a:solidFill>
              </a:rPr>
              <a:t>: </a:t>
            </a:r>
            <a:r>
              <a:rPr kumimoji="1" lang="ko-KR" altLang="en-US" sz="2200" b="1" dirty="0">
                <a:solidFill>
                  <a:schemeClr val="accent2"/>
                </a:solidFill>
              </a:rPr>
              <a:t>메모리 이슈</a:t>
            </a:r>
            <a:r>
              <a:rPr kumimoji="1" lang="en-US" altLang="ko-KR" sz="2200" b="1" dirty="0">
                <a:solidFill>
                  <a:schemeClr val="accent2"/>
                </a:solidFill>
              </a:rPr>
              <a:t>, </a:t>
            </a:r>
            <a:r>
              <a:rPr kumimoji="1" lang="ko-KR" altLang="en-US" sz="2200" b="1" dirty="0">
                <a:solidFill>
                  <a:srgbClr val="C00000"/>
                </a:solidFill>
              </a:rPr>
              <a:t>빨강</a:t>
            </a:r>
            <a:r>
              <a:rPr kumimoji="1" lang="en-US" altLang="ko-KR" sz="2200" b="1" dirty="0">
                <a:solidFill>
                  <a:srgbClr val="C00000"/>
                </a:solidFill>
              </a:rPr>
              <a:t>: </a:t>
            </a:r>
            <a:r>
              <a:rPr kumimoji="1" lang="ko-KR" altLang="en-US" sz="2200" b="1" dirty="0">
                <a:solidFill>
                  <a:srgbClr val="C00000"/>
                </a:solidFill>
              </a:rPr>
              <a:t>구현 미완료</a:t>
            </a:r>
            <a:endParaRPr kumimoji="1" lang="ko-Kore-KR" altLang="en-US" sz="2200" dirty="0">
              <a:solidFill>
                <a:schemeClr val="accent2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E2CAB2-6CB3-3646-FDC1-D2594078C595}"/>
              </a:ext>
            </a:extLst>
          </p:cNvPr>
          <p:cNvSpPr/>
          <p:nvPr/>
        </p:nvSpPr>
        <p:spPr>
          <a:xfrm>
            <a:off x="6050071" y="960120"/>
            <a:ext cx="3907745" cy="740664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75C909CC-F013-8A9B-AF52-2036D2F6CA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84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410994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altLang="ko" b="1" dirty="0"/>
              <a:t>HQC </a:t>
            </a:r>
            <a:r>
              <a:rPr lang="ko" altLang="ko-Kore-KR" dirty="0"/>
              <a:t>양자 구현</a:t>
            </a:r>
            <a:r>
              <a:rPr lang="en-US" altLang="ko" dirty="0"/>
              <a:t>: </a:t>
            </a:r>
            <a:r>
              <a:rPr lang="en-US" altLang="ko" b="1" dirty="0"/>
              <a:t>Key Pair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Google Shape;169;p28"/>
              <p:cNvSpPr txBox="1"/>
              <p:nvPr/>
            </p:nvSpPr>
            <p:spPr>
              <a:xfrm>
                <a:off x="172524" y="1019031"/>
                <a:ext cx="11887200" cy="29737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0" indent="-4572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 panose="020B0604020202020204" pitchFamily="34" charset="0"/>
                  <a:buChar char="•"/>
                </a:pPr>
                <a:r>
                  <a:rPr lang="en" altLang="ko" sz="2800" b="1" dirty="0">
                    <a:solidFill>
                      <a:schemeClr val="dk1"/>
                    </a:solidFill>
                  </a:rPr>
                  <a:t>HQC </a:t>
                </a:r>
                <a:r>
                  <a:rPr lang="en-US" altLang="ko-KR" sz="2400" b="1" dirty="0">
                    <a:solidFill>
                      <a:schemeClr val="dk1"/>
                    </a:solidFill>
                  </a:rPr>
                  <a:t>:</a:t>
                </a:r>
                <a:r>
                  <a:rPr lang="en" altLang="ko-KR" sz="2400" b="1" dirty="0">
                    <a:solidFill>
                      <a:schemeClr val="dk1"/>
                    </a:solidFill>
                  </a:rPr>
                  <a:t> </a:t>
                </a:r>
                <a:r>
                  <a:rPr lang="en" altLang="ko" sz="2400" b="1" dirty="0"/>
                  <a:t>Key pair </a:t>
                </a:r>
                <a:r>
                  <a:rPr lang="ko-KR" altLang="en-US" sz="2400" b="1" dirty="0"/>
                  <a:t>핵심 연산</a:t>
                </a:r>
                <a:endParaRPr lang="en-US" altLang="ko-KR" sz="2400" b="1" dirty="0"/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Clr>
                    <a:schemeClr val="dk1"/>
                  </a:buClr>
                  <a:buSzPts val="2800"/>
                </a:pPr>
                <a:r>
                  <a:rPr lang="ko" sz="2400" dirty="0"/>
                  <a:t>→ </a:t>
                </a:r>
                <a:r>
                  <a:rPr lang="ko" sz="2200" dirty="0"/>
                  <a:t> </a:t>
                </a:r>
                <a:r>
                  <a:rPr lang="ko" sz="2200" b="1" dirty="0"/>
                  <a:t>Binary Field 산술</a:t>
                </a:r>
                <a:r>
                  <a:rPr lang="en-US" altLang="ko-KR" sz="2200" b="1" dirty="0"/>
                  <a:t>: </a:t>
                </a:r>
                <a:r>
                  <a:rPr lang="ko-KR" altLang="en-US" sz="2200" dirty="0"/>
                  <a:t>보안 레벨에 따라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200" i="1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sSup>
                          <m:sSupPr>
                            <m:ctrlPr>
                              <a:rPr kumimoji="1" lang="en-US" altLang="ko-Kore-KR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ko-KR" sz="2200" i="1">
                                <a:latin typeface="Cambria Math" panose="02040503050406030204" pitchFamily="18" charset="0"/>
                              </a:rPr>
                              <m:t>17668</m:t>
                            </m:r>
                          </m:sup>
                        </m:sSup>
                      </m:sub>
                    </m:sSub>
                    <m:r>
                      <a:rPr kumimoji="1" lang="en-US" altLang="ko-Kore-KR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kumimoji="1" lang="en-US" altLang="ko-KR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kumimoji="1" lang="en-US" altLang="ko-Kore-KR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ko-KR" sz="2200" dirty="0"/>
                  <a:t>,</a:t>
                </a:r>
                <a:r>
                  <a:rPr kumimoji="1" lang="en-US" altLang="ko-Kore-KR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200" i="1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sSup>
                          <m:sSupPr>
                            <m:ctrlPr>
                              <a:rPr kumimoji="1" lang="en-US" altLang="ko-Kore-KR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ko-KR" sz="2200" i="1">
                                <a:latin typeface="Cambria Math" panose="02040503050406030204" pitchFamily="18" charset="0"/>
                              </a:rPr>
                              <m:t>35850</m:t>
                            </m:r>
                          </m:sup>
                        </m:sSup>
                      </m:sub>
                    </m:sSub>
                    <m:r>
                      <a:rPr kumimoji="1" lang="en-US" altLang="ko-Kore-KR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kumimoji="1" lang="en-US" altLang="ko-KR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kumimoji="1" lang="en-US" altLang="ko-Kore-KR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  <m:r>
                      <a:rPr kumimoji="1" lang="en-US" altLang="ko-KR" sz="220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1" lang="en-US" altLang="ko-Kore-KR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200" i="1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sSup>
                          <m:sSupPr>
                            <m:ctrlPr>
                              <a:rPr kumimoji="1" lang="en-US" altLang="ko-Kore-KR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ko-KR" sz="2200" i="1">
                                <a:latin typeface="Cambria Math" panose="02040503050406030204" pitchFamily="18" charset="0"/>
                              </a:rPr>
                              <m:t>57636</m:t>
                            </m:r>
                          </m:sup>
                        </m:sSup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ore-K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ko-KR" altLang="en-US" sz="2200" dirty="0">
                    <a:solidFill>
                      <a:schemeClr val="tx1"/>
                    </a:solidFill>
                  </a:rPr>
                  <a:t> 사용</a:t>
                </a:r>
                <a:endParaRPr kumimoji="1" lang="en-US" altLang="ko-Kore-KR" sz="2200" b="0" i="1" dirty="0">
                  <a:latin typeface="Cambria Math" panose="02040503050406030204" pitchFamily="18" charset="0"/>
                </a:endParaRPr>
              </a:p>
              <a:p>
                <a:pPr marL="1714500" lvl="3" indent="-34290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ore-KR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ko-Kore-KR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ko-Kore-KR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kumimoji="1" lang="en-US" altLang="ko-Kore-KR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en-US" altLang="ko-Kore-KR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ko-Kore-KR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ko-Kore-KR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kumimoji="1" lang="en-US" altLang="ko-Kore-KR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Kore-KR" sz="2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kumimoji="1" lang="en-US" altLang="ko-Kore-KR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+</m:t>
                        </m:r>
                        <m:r>
                          <a:rPr kumimoji="1" lang="en-US" altLang="ko-Kore-KR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ko-Kore-KR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kumimoji="1" lang="ko-KR" altLang="en-US" sz="220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의</m:t>
                    </m:r>
                    <m:r>
                      <a:rPr kumimoji="1" lang="ko-KR" altLang="en-US" sz="220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sz="220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기약다항식</m:t>
                    </m:r>
                    <m:r>
                      <a:rPr kumimoji="1" lang="ko-KR" altLang="en-US" sz="220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sz="220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사용</m:t>
                    </m:r>
                  </m:oMath>
                </a14:m>
                <a:endParaRPr kumimoji="1" lang="en-US" altLang="ko-Kore-KR" sz="22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1714500" lvl="3" indent="-34290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ko-Kore-KR" altLang="en-US" sz="2200" b="0" i="1" smtClean="0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sSup>
                          <m:sSupPr>
                            <m:ctrlPr>
                              <a:rPr kumimoji="1" lang="en-US" altLang="ko-Kore-KR" sz="2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ko-Kore-KR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kumimoji="1" lang="en-US" altLang="ko-KR" sz="2200" b="0" i="1" smtClean="0">
                                <a:latin typeface="Cambria Math" panose="02040503050406030204" pitchFamily="18" charset="0"/>
                              </a:rPr>
                              <m:t>7668</m:t>
                            </m:r>
                          </m:sup>
                        </m:sSup>
                      </m:sub>
                    </m:sSub>
                    <m:r>
                      <a:rPr kumimoji="1" lang="en-US" altLang="ko-Kore-KR" sz="2200" b="0" i="1" smtClean="0">
                        <a:latin typeface="Cambria Math" panose="02040503050406030204" pitchFamily="18" charset="0"/>
                      </a:rPr>
                      <m:t>/(</m:t>
                    </m:r>
                    <m:sSup>
                      <m:sSupPr>
                        <m:ctrlPr>
                          <a:rPr kumimoji="1" lang="en-US" altLang="ko-Kore-KR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ko-KR" sz="2200" b="0" i="1" smtClean="0">
                            <a:latin typeface="Cambria Math" panose="02040503050406030204" pitchFamily="18" charset="0"/>
                          </a:rPr>
                          <m:t>17668</m:t>
                        </m:r>
                      </m:sup>
                    </m:sSup>
                    <m:r>
                      <a:rPr kumimoji="1" lang="en-US" altLang="ko-Kore-KR" sz="22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ko-Kore-KR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ko-KR" sz="2200" b="0" i="1" smtClean="0">
                            <a:latin typeface="Cambria Math" panose="02040503050406030204" pitchFamily="18" charset="0"/>
                          </a:rPr>
                          <m:t>17667</m:t>
                        </m:r>
                      </m:sup>
                    </m:sSup>
                    <m:r>
                      <a:rPr kumimoji="1" lang="en-US" altLang="ko-KR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ore-KR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kumimoji="1" lang="en-US" altLang="ko-Kore-KR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ore-KR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ore-KR" sz="2200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endParaRPr kumimoji="1" lang="en-US" altLang="ko-Kore-KR" sz="2200" b="1" dirty="0"/>
              </a:p>
              <a:p>
                <a:pPr marL="1714500" lvl="3" indent="-34290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kumimoji="1" lang="ko-KR" altLang="en-US" sz="2200" dirty="0"/>
                  <a:t>큰 </a:t>
                </a:r>
                <a:r>
                  <a:rPr kumimoji="1" lang="en-US" altLang="ko-KR" sz="2200" dirty="0"/>
                  <a:t>Field </a:t>
                </a:r>
                <a:r>
                  <a:rPr kumimoji="1" lang="ko-KR" altLang="en-US" sz="2200" dirty="0"/>
                  <a:t>크기로 인해 </a:t>
                </a:r>
                <a:r>
                  <a:rPr kumimoji="1" lang="en-US" altLang="ko-Kore-KR" sz="2200" dirty="0"/>
                  <a:t>Level 1</a:t>
                </a:r>
                <a:r>
                  <a:rPr kumimoji="1" lang="ko-Kore-KR" altLang="en-US" sz="2200" dirty="0"/>
                  <a:t>도</a:t>
                </a:r>
                <a:r>
                  <a:rPr kumimoji="1" lang="ko-KR" altLang="en-US" sz="2200" dirty="0"/>
                  <a:t> 시뮬레이션 불가능 </a:t>
                </a:r>
                <a:endParaRPr kumimoji="1" lang="en-US" altLang="ko-KR" sz="2200" dirty="0"/>
              </a:p>
              <a:p>
                <a:pPr marL="2171700" lvl="4" indent="-342900">
                  <a:spcBef>
                    <a:spcPts val="400"/>
                  </a:spcBef>
                  <a:buFont typeface="Wingdings" pitchFamily="2" charset="2"/>
                  <a:buChar char="à"/>
                </a:pPr>
                <a:r>
                  <a:rPr kumimoji="1" lang="en-US" altLang="ko-KR" sz="2200" dirty="0">
                    <a:sym typeface="Wingdings" pitchFamily="2" charset="2"/>
                  </a:rPr>
                  <a:t>Field</a:t>
                </a:r>
                <a:r>
                  <a:rPr kumimoji="1" lang="ko-KR" altLang="en-US" sz="2200" dirty="0">
                    <a:sym typeface="Wingdings" pitchFamily="2" charset="2"/>
                  </a:rPr>
                  <a:t> 크기를 축소하여 구현</a:t>
                </a:r>
                <a:r>
                  <a:rPr kumimoji="1" lang="en-US" altLang="ko-KR" sz="2200" dirty="0">
                    <a:sym typeface="Wingdings" pitchFamily="2" charset="2"/>
                  </a:rPr>
                  <a:t> </a:t>
                </a:r>
              </a:p>
              <a:p>
                <a:pPr marL="2171700" lvl="4" indent="-342900">
                  <a:spcBef>
                    <a:spcPts val="400"/>
                  </a:spcBef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ko-Kore-KR" altLang="en-US" sz="2200" b="0" i="1" smtClean="0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sSup>
                          <m:sSupPr>
                            <m:ctrlPr>
                              <a:rPr kumimoji="1" lang="en-US" altLang="ko-Kore-KR" sz="2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ko-Kore-KR" sz="22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p>
                        </m:sSup>
                      </m:sub>
                    </m:sSub>
                    <m:r>
                      <a:rPr kumimoji="1" lang="en-US" altLang="ko-Kore-KR" sz="2200" b="0" i="1" smtClean="0">
                        <a:latin typeface="Cambria Math" panose="02040503050406030204" pitchFamily="18" charset="0"/>
                      </a:rPr>
                      <m:t>/(</m:t>
                    </m:r>
                    <m:sSup>
                      <m:sSupPr>
                        <m:ctrlPr>
                          <a:rPr kumimoji="1" lang="en-US" altLang="ko-Kore-KR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ko-KR" sz="22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  <m:r>
                      <a:rPr kumimoji="1" lang="en-US" altLang="ko-Kore-KR" sz="22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ko-Kore-KR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ko-KR" sz="22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kumimoji="1" lang="en-US" altLang="ko-KR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ore-KR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kumimoji="1" lang="en-US" altLang="ko-Kore-KR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ore-KR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ore-KR" sz="2200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endParaRPr kumimoji="1" lang="en-US" altLang="ko-KR" sz="2200" dirty="0"/>
              </a:p>
            </p:txBody>
          </p:sp>
        </mc:Choice>
        <mc:Fallback xmlns="">
          <p:sp>
            <p:nvSpPr>
              <p:cNvPr id="169" name="Google Shape;169;p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24" y="1019031"/>
                <a:ext cx="11887200" cy="2973797"/>
              </a:xfrm>
              <a:prstGeom prst="rect">
                <a:avLst/>
              </a:prstGeom>
              <a:blipFill>
                <a:blip r:embed="rId3"/>
                <a:stretch>
                  <a:fillRect l="-854" t="-2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0F250BF-DF44-EFCD-08A2-5C7B7BF3BA87}"/>
              </a:ext>
            </a:extLst>
          </p:cNvPr>
          <p:cNvSpPr txBox="1"/>
          <p:nvPr/>
        </p:nvSpPr>
        <p:spPr>
          <a:xfrm>
            <a:off x="584444" y="4484093"/>
            <a:ext cx="1075719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ko" sz="2200" b="1" dirty="0">
                <a:latin typeface="+mn-ea"/>
              </a:rPr>
              <a:t> </a:t>
            </a:r>
            <a:r>
              <a:rPr lang="ko" altLang="en-US" sz="2200" b="1" dirty="0">
                <a:latin typeface="+mn-ea"/>
              </a:rPr>
              <a:t>양자 비용</a:t>
            </a:r>
            <a:r>
              <a:rPr lang="en-US" altLang="ko" sz="2200" b="1" dirty="0">
                <a:latin typeface="+mn-ea"/>
              </a:rPr>
              <a:t> </a:t>
            </a:r>
            <a:r>
              <a:rPr lang="ko" altLang="en-US" sz="2200" b="1" dirty="0">
                <a:latin typeface="+mn-ea"/>
              </a:rPr>
              <a:t>순서</a:t>
            </a:r>
            <a:r>
              <a:rPr lang="en-US" altLang="ko" sz="2200" dirty="0">
                <a:latin typeface="+mn-ea"/>
              </a:rPr>
              <a:t>: </a:t>
            </a:r>
            <a:r>
              <a:rPr lang="en-US" altLang="ko" b="1" dirty="0">
                <a:latin typeface="+mn-ea"/>
              </a:rPr>
              <a:t>Addition</a:t>
            </a:r>
            <a:r>
              <a:rPr lang="en-US" altLang="ko" dirty="0">
                <a:latin typeface="+mn-ea"/>
              </a:rPr>
              <a:t> </a:t>
            </a:r>
            <a:r>
              <a:rPr lang="en-US" altLang="ko" sz="2800" b="1" dirty="0">
                <a:latin typeface="+mn-ea"/>
              </a:rPr>
              <a:t>&lt;</a:t>
            </a:r>
            <a:r>
              <a:rPr lang="en-US" altLang="ko" dirty="0">
                <a:latin typeface="+mn-ea"/>
              </a:rPr>
              <a:t> </a:t>
            </a:r>
            <a:r>
              <a:rPr lang="en-US" altLang="ko" sz="2600" b="1" dirty="0">
                <a:solidFill>
                  <a:srgbClr val="C00000"/>
                </a:solidFill>
                <a:latin typeface="+mn-ea"/>
                <a:sym typeface="Wingdings" pitchFamily="2" charset="2"/>
              </a:rPr>
              <a:t>Multiplication</a:t>
            </a:r>
            <a:endParaRPr lang="en-US" altLang="ko" sz="3400" b="1" dirty="0">
              <a:solidFill>
                <a:srgbClr val="C00000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D95A1F-749A-CA2E-DA84-98217FA7312A}"/>
                  </a:ext>
                </a:extLst>
              </p:cNvPr>
              <p:cNvSpPr txBox="1"/>
              <p:nvPr/>
            </p:nvSpPr>
            <p:spPr>
              <a:xfrm>
                <a:off x="584444" y="3937763"/>
                <a:ext cx="77698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sz="2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ko-Kore-KR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kumimoji="1" lang="en-US" altLang="ko-Kore-KR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kumimoji="1" lang="en-US" altLang="ko-Kore-KR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kumimoji="1" lang="en-US" altLang="ko-Kore-KR" sz="2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𝒉𝒚</m:t>
                    </m:r>
                  </m:oMath>
                </a14:m>
                <a:r>
                  <a:rPr kumimoji="1" lang="en-US" altLang="ko-KR" sz="2200" dirty="0">
                    <a:latin typeface="+mn-ea"/>
                  </a:rPr>
                  <a:t> (</a:t>
                </a:r>
                <a:r>
                  <a:rPr kumimoji="1" lang="ko-KR" altLang="en-US" sz="2200" dirty="0">
                    <a:latin typeface="+mn-ea"/>
                  </a:rPr>
                  <a:t>동일한 </a:t>
                </a:r>
                <a:r>
                  <a:rPr kumimoji="1" lang="en-US" altLang="ko-KR" sz="2200" dirty="0">
                    <a:latin typeface="+mn-ea"/>
                  </a:rPr>
                  <a:t>Binary Field</a:t>
                </a:r>
                <a:r>
                  <a:rPr kumimoji="1" lang="ko-KR" altLang="en-US" sz="2200" dirty="0">
                    <a:latin typeface="+mn-ea"/>
                  </a:rPr>
                  <a:t> 상에 존재하는</a:t>
                </a:r>
                <a:r>
                  <a:rPr kumimoji="1" lang="en-US" altLang="ko-KR" sz="22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ore-KR" sz="2200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sz="2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ore-KR" sz="2200" i="1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ko-Kore-KR" sz="22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ko-Kore-KR" sz="2200" i="1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ko-Kore-KR" sz="2200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kumimoji="1" lang="en-US" altLang="ko-KR" sz="2200" dirty="0">
                    <a:latin typeface="+mn-ea"/>
                  </a:rPr>
                  <a:t>)</a:t>
                </a:r>
                <a:r>
                  <a:rPr kumimoji="1" lang="ko-KR" altLang="en-US" sz="2200" dirty="0">
                    <a:latin typeface="+mn-ea"/>
                  </a:rPr>
                  <a:t>  </a:t>
                </a:r>
                <a:endParaRPr kumimoji="1" lang="ko-Kore-KR" altLang="en-US" sz="2200" dirty="0">
                  <a:latin typeface="+mn-ea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D95A1F-749A-CA2E-DA84-98217FA73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44" y="3937763"/>
                <a:ext cx="7769884" cy="430887"/>
              </a:xfrm>
              <a:prstGeom prst="rect">
                <a:avLst/>
              </a:prstGeom>
              <a:blipFill>
                <a:blip r:embed="rId4"/>
                <a:stretch>
                  <a:fillRect l="-980" t="-14286" b="-2285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1A312DF2-A568-D2F9-3E5F-B37162A9587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7346494"/>
                  </p:ext>
                </p:extLst>
              </p:nvPr>
            </p:nvGraphicFramePr>
            <p:xfrm>
              <a:off x="2192809" y="5124588"/>
              <a:ext cx="7806381" cy="139828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21766">
                      <a:extLst>
                        <a:ext uri="{9D8B030D-6E8A-4147-A177-3AD203B41FA5}">
                          <a16:colId xmlns:a16="http://schemas.microsoft.com/office/drawing/2014/main" val="3871054627"/>
                        </a:ext>
                      </a:extLst>
                    </a:gridCol>
                    <a:gridCol w="1333721">
                      <a:extLst>
                        <a:ext uri="{9D8B030D-6E8A-4147-A177-3AD203B41FA5}">
                          <a16:colId xmlns:a16="http://schemas.microsoft.com/office/drawing/2014/main" val="110115860"/>
                        </a:ext>
                      </a:extLst>
                    </a:gridCol>
                    <a:gridCol w="1933639">
                      <a:extLst>
                        <a:ext uri="{9D8B030D-6E8A-4147-A177-3AD203B41FA5}">
                          <a16:colId xmlns:a16="http://schemas.microsoft.com/office/drawing/2014/main" val="3630393551"/>
                        </a:ext>
                      </a:extLst>
                    </a:gridCol>
                    <a:gridCol w="1917255">
                      <a:extLst>
                        <a:ext uri="{9D8B030D-6E8A-4147-A177-3AD203B41FA5}">
                          <a16:colId xmlns:a16="http://schemas.microsoft.com/office/drawing/2014/main" val="426223447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/>
                            <a:t>HQC</a:t>
                          </a:r>
                          <a:endParaRPr lang="ko-Kore-KR" altLang="en-US" sz="18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/>
                            <a:t>Field size</a:t>
                          </a:r>
                          <a:endParaRPr lang="ko-Kore-KR" altLang="en-US" sz="18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/>
                            <a:t>Public key </a:t>
                          </a:r>
                          <a:r>
                            <a:rPr kumimoji="1" lang="en-US" altLang="ko-Kore-KR" sz="1800" b="0" dirty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ko-Kore-KR" sz="1800" b="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ko-Kore-KR" sz="18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ore-KR" sz="18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kumimoji="1" lang="en-US" altLang="ko-Kore-KR" sz="1800" b="0" dirty="0"/>
                            <a:t>)</a:t>
                          </a:r>
                          <a:r>
                            <a:rPr lang="en-US" altLang="ko-Kore-KR" sz="1800" b="0" dirty="0"/>
                            <a:t> </a:t>
                          </a:r>
                          <a:endParaRPr lang="ko-Kore-KR" altLang="en-US" sz="18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800" b="0" dirty="0"/>
                            <a:t>Secret key </a:t>
                          </a:r>
                          <a:r>
                            <a:rPr kumimoji="1" lang="en-US" altLang="ko-Kore-KR" sz="1800" b="0" dirty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ko-Kore-KR" sz="18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ko-Kore-KR" sz="1800" b="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kumimoji="1" lang="en-US" altLang="ko-Kore-KR" sz="18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r>
                            <a:rPr kumimoji="1" lang="en-US" altLang="ko-Kore-KR" sz="1800" b="0" dirty="0"/>
                            <a:t>)</a:t>
                          </a:r>
                          <a:endParaRPr lang="ko-Kore-KR" altLang="en-US" sz="18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78441917"/>
                      </a:ext>
                    </a:extLst>
                  </a:tr>
                  <a:tr h="3441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sz="1800" b="0" dirty="0">
                              <a:effectLst/>
                              <a:latin typeface="Helvetica" pitchFamily="2" charset="0"/>
                            </a:rPr>
                            <a:t>hqc-128 (Level-1)</a:t>
                          </a:r>
                        </a:p>
                      </a:txBody>
                      <a:tcPr marL="47625" marR="47625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>
                              <a:effectLst/>
                              <a:latin typeface="Helvetica" pitchFamily="2" charset="0"/>
                            </a:rPr>
                            <a:t>17,668</a:t>
                          </a:r>
                        </a:p>
                      </a:txBody>
                      <a:tcPr marL="47625" marR="47625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>
                              <a:effectLst/>
                              <a:latin typeface="Helvetica" pitchFamily="2" charset="0"/>
                            </a:rPr>
                            <a:t>2,249 bytes</a:t>
                          </a:r>
                        </a:p>
                      </a:txBody>
                      <a:tcPr marL="47625" marR="47625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>
                              <a:effectLst/>
                              <a:latin typeface="Helvetica" pitchFamily="2" charset="0"/>
                            </a:rPr>
                            <a:t>56 bytes</a:t>
                          </a:r>
                        </a:p>
                      </a:txBody>
                      <a:tcPr marL="47625" marR="47625" marT="0" marB="0" anchor="ctr"/>
                    </a:tc>
                    <a:extLst>
                      <a:ext uri="{0D108BD9-81ED-4DB2-BD59-A6C34878D82A}">
                        <a16:rowId xmlns:a16="http://schemas.microsoft.com/office/drawing/2014/main" val="4194174690"/>
                      </a:ext>
                    </a:extLst>
                  </a:tr>
                  <a:tr h="3441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sz="1800" b="0" dirty="0">
                              <a:effectLst/>
                              <a:latin typeface="Helvetica" pitchFamily="2" charset="0"/>
                            </a:rPr>
                            <a:t>hqc-192 (</a:t>
                          </a:r>
                          <a:r>
                            <a:rPr lang="en" altLang="ko-Kore-KR" sz="1800" b="0" dirty="0">
                              <a:effectLst/>
                              <a:latin typeface="Helvetica" pitchFamily="2" charset="0"/>
                            </a:rPr>
                            <a:t>Level-2</a:t>
                          </a:r>
                          <a:r>
                            <a:rPr lang="en" sz="1800" b="0" dirty="0">
                              <a:effectLst/>
                              <a:latin typeface="Helvetica" pitchFamily="2" charset="0"/>
                            </a:rPr>
                            <a:t>)</a:t>
                          </a:r>
                        </a:p>
                      </a:txBody>
                      <a:tcPr marL="47625" marR="47625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>
                              <a:effectLst/>
                              <a:latin typeface="Helvetica" pitchFamily="2" charset="0"/>
                            </a:rPr>
                            <a:t>35,850</a:t>
                          </a:r>
                        </a:p>
                      </a:txBody>
                      <a:tcPr marL="47625" marR="47625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>
                              <a:effectLst/>
                              <a:latin typeface="Helvetica" pitchFamily="2" charset="0"/>
                            </a:rPr>
                            <a:t>4,522 bytes</a:t>
                          </a:r>
                        </a:p>
                      </a:txBody>
                      <a:tcPr marL="47625" marR="47625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>
                              <a:effectLst/>
                              <a:latin typeface="Helvetica" pitchFamily="2" charset="0"/>
                            </a:rPr>
                            <a:t>64 bytes</a:t>
                          </a:r>
                        </a:p>
                      </a:txBody>
                      <a:tcPr marL="47625" marR="47625" marT="0" marB="0" anchor="ctr"/>
                    </a:tc>
                    <a:extLst>
                      <a:ext uri="{0D108BD9-81ED-4DB2-BD59-A6C34878D82A}">
                        <a16:rowId xmlns:a16="http://schemas.microsoft.com/office/drawing/2014/main" val="757803114"/>
                      </a:ext>
                    </a:extLst>
                  </a:tr>
                  <a:tr h="3441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sz="1800" b="0" dirty="0">
                              <a:effectLst/>
                              <a:latin typeface="Helvetica" pitchFamily="2" charset="0"/>
                            </a:rPr>
                            <a:t>hqc-256 </a:t>
                          </a:r>
                          <a:r>
                            <a:rPr lang="en" altLang="ko-Kore-KR" sz="1800" b="0" dirty="0">
                              <a:effectLst/>
                              <a:latin typeface="Helvetica" pitchFamily="2" charset="0"/>
                            </a:rPr>
                            <a:t>(Level-3)</a:t>
                          </a:r>
                          <a:endParaRPr lang="en" sz="1800" b="0" dirty="0">
                            <a:effectLst/>
                            <a:latin typeface="Helvetica" pitchFamily="2" charset="0"/>
                          </a:endParaRPr>
                        </a:p>
                      </a:txBody>
                      <a:tcPr marL="47625" marR="47625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>
                              <a:effectLst/>
                              <a:latin typeface="Helvetica" pitchFamily="2" charset="0"/>
                            </a:rPr>
                            <a:t>57,636</a:t>
                          </a:r>
                        </a:p>
                      </a:txBody>
                      <a:tcPr marL="47625" marR="47625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>
                              <a:effectLst/>
                              <a:latin typeface="Helvetica" pitchFamily="2" charset="0"/>
                            </a:rPr>
                            <a:t>7,245 bytes</a:t>
                          </a:r>
                        </a:p>
                      </a:txBody>
                      <a:tcPr marL="47625" marR="47625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>
                              <a:effectLst/>
                              <a:latin typeface="Helvetica" pitchFamily="2" charset="0"/>
                            </a:rPr>
                            <a:t>72 bytes</a:t>
                          </a:r>
                        </a:p>
                      </a:txBody>
                      <a:tcPr marL="47625" marR="47625" marT="0" marB="0" anchor="ctr"/>
                    </a:tc>
                    <a:extLst>
                      <a:ext uri="{0D108BD9-81ED-4DB2-BD59-A6C34878D82A}">
                        <a16:rowId xmlns:a16="http://schemas.microsoft.com/office/drawing/2014/main" val="2133570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1A312DF2-A568-D2F9-3E5F-B37162A9587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7346494"/>
                  </p:ext>
                </p:extLst>
              </p:nvPr>
            </p:nvGraphicFramePr>
            <p:xfrm>
              <a:off x="2192809" y="5124588"/>
              <a:ext cx="7806381" cy="139828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21766">
                      <a:extLst>
                        <a:ext uri="{9D8B030D-6E8A-4147-A177-3AD203B41FA5}">
                          <a16:colId xmlns:a16="http://schemas.microsoft.com/office/drawing/2014/main" val="3871054627"/>
                        </a:ext>
                      </a:extLst>
                    </a:gridCol>
                    <a:gridCol w="1333721">
                      <a:extLst>
                        <a:ext uri="{9D8B030D-6E8A-4147-A177-3AD203B41FA5}">
                          <a16:colId xmlns:a16="http://schemas.microsoft.com/office/drawing/2014/main" val="110115860"/>
                        </a:ext>
                      </a:extLst>
                    </a:gridCol>
                    <a:gridCol w="1933639">
                      <a:extLst>
                        <a:ext uri="{9D8B030D-6E8A-4147-A177-3AD203B41FA5}">
                          <a16:colId xmlns:a16="http://schemas.microsoft.com/office/drawing/2014/main" val="3630393551"/>
                        </a:ext>
                      </a:extLst>
                    </a:gridCol>
                    <a:gridCol w="1917255">
                      <a:extLst>
                        <a:ext uri="{9D8B030D-6E8A-4147-A177-3AD203B41FA5}">
                          <a16:colId xmlns:a16="http://schemas.microsoft.com/office/drawing/2014/main" val="42622344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/>
                            <a:t>HQC</a:t>
                          </a:r>
                          <a:endParaRPr lang="ko-Kore-KR" altLang="en-US" sz="18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/>
                            <a:t>Field size</a:t>
                          </a:r>
                          <a:endParaRPr lang="ko-Kore-KR" altLang="en-US" sz="18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4575" t="-6897" r="-100000" b="-3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8609" t="-6897" r="-1325" b="-3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441917"/>
                      </a:ext>
                    </a:extLst>
                  </a:tr>
                  <a:tr h="3441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sz="1800" b="0" dirty="0">
                              <a:effectLst/>
                              <a:latin typeface="Helvetica" pitchFamily="2" charset="0"/>
                            </a:rPr>
                            <a:t>hqc-128 (Level-1)</a:t>
                          </a:r>
                        </a:p>
                      </a:txBody>
                      <a:tcPr marL="47625" marR="47625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>
                              <a:effectLst/>
                              <a:latin typeface="Helvetica" pitchFamily="2" charset="0"/>
                            </a:rPr>
                            <a:t>17,668</a:t>
                          </a:r>
                        </a:p>
                      </a:txBody>
                      <a:tcPr marL="47625" marR="47625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>
                              <a:effectLst/>
                              <a:latin typeface="Helvetica" pitchFamily="2" charset="0"/>
                            </a:rPr>
                            <a:t>2,249 bytes</a:t>
                          </a:r>
                        </a:p>
                      </a:txBody>
                      <a:tcPr marL="47625" marR="47625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>
                              <a:effectLst/>
                              <a:latin typeface="Helvetica" pitchFamily="2" charset="0"/>
                            </a:rPr>
                            <a:t>56 bytes</a:t>
                          </a:r>
                        </a:p>
                      </a:txBody>
                      <a:tcPr marL="47625" marR="47625" marT="0" marB="0" anchor="ctr"/>
                    </a:tc>
                    <a:extLst>
                      <a:ext uri="{0D108BD9-81ED-4DB2-BD59-A6C34878D82A}">
                        <a16:rowId xmlns:a16="http://schemas.microsoft.com/office/drawing/2014/main" val="4194174690"/>
                      </a:ext>
                    </a:extLst>
                  </a:tr>
                  <a:tr h="3441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sz="1800" b="0" dirty="0">
                              <a:effectLst/>
                              <a:latin typeface="Helvetica" pitchFamily="2" charset="0"/>
                            </a:rPr>
                            <a:t>hqc-192 (</a:t>
                          </a:r>
                          <a:r>
                            <a:rPr lang="en" altLang="ko-Kore-KR" sz="1800" b="0" dirty="0">
                              <a:effectLst/>
                              <a:latin typeface="Helvetica" pitchFamily="2" charset="0"/>
                            </a:rPr>
                            <a:t>Level-2</a:t>
                          </a:r>
                          <a:r>
                            <a:rPr lang="en" sz="1800" b="0" dirty="0">
                              <a:effectLst/>
                              <a:latin typeface="Helvetica" pitchFamily="2" charset="0"/>
                            </a:rPr>
                            <a:t>)</a:t>
                          </a:r>
                        </a:p>
                      </a:txBody>
                      <a:tcPr marL="47625" marR="47625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>
                              <a:effectLst/>
                              <a:latin typeface="Helvetica" pitchFamily="2" charset="0"/>
                            </a:rPr>
                            <a:t>35,850</a:t>
                          </a:r>
                        </a:p>
                      </a:txBody>
                      <a:tcPr marL="47625" marR="47625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>
                              <a:effectLst/>
                              <a:latin typeface="Helvetica" pitchFamily="2" charset="0"/>
                            </a:rPr>
                            <a:t>4,522 bytes</a:t>
                          </a:r>
                        </a:p>
                      </a:txBody>
                      <a:tcPr marL="47625" marR="47625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>
                              <a:effectLst/>
                              <a:latin typeface="Helvetica" pitchFamily="2" charset="0"/>
                            </a:rPr>
                            <a:t>64 bytes</a:t>
                          </a:r>
                        </a:p>
                      </a:txBody>
                      <a:tcPr marL="47625" marR="47625" marT="0" marB="0" anchor="ctr"/>
                    </a:tc>
                    <a:extLst>
                      <a:ext uri="{0D108BD9-81ED-4DB2-BD59-A6C34878D82A}">
                        <a16:rowId xmlns:a16="http://schemas.microsoft.com/office/drawing/2014/main" val="757803114"/>
                      </a:ext>
                    </a:extLst>
                  </a:tr>
                  <a:tr h="3441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sz="1800" b="0" dirty="0">
                              <a:effectLst/>
                              <a:latin typeface="Helvetica" pitchFamily="2" charset="0"/>
                            </a:rPr>
                            <a:t>hqc-256 </a:t>
                          </a:r>
                          <a:r>
                            <a:rPr lang="en" altLang="ko-Kore-KR" sz="1800" b="0" dirty="0">
                              <a:effectLst/>
                              <a:latin typeface="Helvetica" pitchFamily="2" charset="0"/>
                            </a:rPr>
                            <a:t>(Level-3)</a:t>
                          </a:r>
                          <a:endParaRPr lang="en" sz="1800" b="0" dirty="0">
                            <a:effectLst/>
                            <a:latin typeface="Helvetica" pitchFamily="2" charset="0"/>
                          </a:endParaRPr>
                        </a:p>
                      </a:txBody>
                      <a:tcPr marL="47625" marR="47625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>
                              <a:effectLst/>
                              <a:latin typeface="Helvetica" pitchFamily="2" charset="0"/>
                            </a:rPr>
                            <a:t>57,636</a:t>
                          </a:r>
                        </a:p>
                      </a:txBody>
                      <a:tcPr marL="47625" marR="47625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>
                              <a:effectLst/>
                              <a:latin typeface="Helvetica" pitchFamily="2" charset="0"/>
                            </a:rPr>
                            <a:t>7,245 bytes</a:t>
                          </a:r>
                        </a:p>
                      </a:txBody>
                      <a:tcPr marL="47625" marR="47625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>
                              <a:effectLst/>
                              <a:latin typeface="Helvetica" pitchFamily="2" charset="0"/>
                            </a:rPr>
                            <a:t>72 bytes</a:t>
                          </a:r>
                        </a:p>
                      </a:txBody>
                      <a:tcPr marL="47625" marR="47625" marT="0" marB="0" anchor="ctr"/>
                    </a:tc>
                    <a:extLst>
                      <a:ext uri="{0D108BD9-81ED-4DB2-BD59-A6C34878D82A}">
                        <a16:rowId xmlns:a16="http://schemas.microsoft.com/office/drawing/2014/main" val="2133570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A5EBB-24D1-36F0-782A-F5733B78C375}"/>
                  </a:ext>
                </a:extLst>
              </p:cNvPr>
              <p:cNvSpPr txBox="1"/>
              <p:nvPr/>
            </p:nvSpPr>
            <p:spPr>
              <a:xfrm>
                <a:off x="4106886" y="1085490"/>
                <a:ext cx="40184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ore-KR" b="0" i="1" dirty="0" smtClean="0">
                        <a:latin typeface="Cambria Math" panose="02040503050406030204" pitchFamily="18" charset="0"/>
                      </a:rPr>
                      <m:t>𝑝𝑢𝑏𝑙𝑖𝑐</m:t>
                    </m:r>
                    <m:r>
                      <a:rPr kumimoji="1" lang="en-US" altLang="ko-Kore-KR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b="0" i="1" dirty="0" smtClean="0">
                        <a:latin typeface="Cambria Math" panose="02040503050406030204" pitchFamily="18" charset="0"/>
                      </a:rPr>
                      <m:t>𝑘𝑒𝑦</m:t>
                    </m:r>
                    <m:r>
                      <a:rPr kumimoji="1" lang="en-US" altLang="ko-Kore-KR" b="0" i="1" dirty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kumimoji="1" lang="en-US" altLang="ko-Kore-KR" sz="1800" dirty="0"/>
                  <a:t>(</a:t>
                </a:r>
                <a14:m>
                  <m:oMath xmlns:m="http://schemas.openxmlformats.org/officeDocument/2006/math">
                    <m:r>
                      <a:rPr kumimoji="1" lang="en-US" altLang="ko-Kore-KR" sz="1800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kumimoji="1" lang="en-US" altLang="ko-Kore-KR" sz="18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ko-Kore-KR" sz="1800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1" lang="en-US" altLang="ko-Kore-KR" sz="1800" dirty="0"/>
                  <a:t>)  </a:t>
                </a:r>
                <a14:m>
                  <m:oMath xmlns:m="http://schemas.openxmlformats.org/officeDocument/2006/math">
                    <m:r>
                      <a:rPr kumimoji="1" lang="en-US" altLang="ko-Kore-KR" b="0" i="1" dirty="0" smtClean="0">
                        <a:latin typeface="Cambria Math" panose="02040503050406030204" pitchFamily="18" charset="0"/>
                      </a:rPr>
                      <m:t>𝑠𝑒𝑐𝑟𝑒𝑡</m:t>
                    </m:r>
                    <m:r>
                      <a:rPr kumimoji="1" lang="en-US" altLang="ko-Kore-KR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b="0" i="1" dirty="0" smtClean="0">
                        <a:latin typeface="Cambria Math" panose="02040503050406030204" pitchFamily="18" charset="0"/>
                      </a:rPr>
                      <m:t>𝑘𝑒𝑦</m:t>
                    </m:r>
                    <m:r>
                      <a:rPr kumimoji="1" lang="en-US" altLang="ko-Kore-KR" b="0" i="1" dirty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kumimoji="1" lang="en-US" altLang="ko-Kore-KR" sz="1800" dirty="0"/>
                  <a:t>(</a:t>
                </a:r>
                <a14:m>
                  <m:oMath xmlns:m="http://schemas.openxmlformats.org/officeDocument/2006/math">
                    <m:r>
                      <a:rPr kumimoji="1" lang="en-US" altLang="ko-Kore-KR" sz="18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ore-KR" sz="18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ore-KR" sz="1800" b="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en-US" altLang="ko-Kore-KR" sz="1800" dirty="0"/>
                  <a:t>)</a:t>
                </a:r>
                <a:endParaRPr lang="ko-Kore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A5EBB-24D1-36F0-782A-F5733B78C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886" y="1085490"/>
                <a:ext cx="4018476" cy="369332"/>
              </a:xfrm>
              <a:prstGeom prst="rect">
                <a:avLst/>
              </a:prstGeom>
              <a:blipFill>
                <a:blip r:embed="rId6"/>
                <a:stretch>
                  <a:fillRect l="-631" t="-6667" b="-2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97A3DF5C-1AA0-68CE-B93B-0BCC72635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85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1233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altLang="ko" b="1" dirty="0"/>
              <a:t>HQC </a:t>
            </a:r>
            <a:r>
              <a:rPr lang="ko" altLang="ko-Kore-KR" dirty="0"/>
              <a:t>양자 구현</a:t>
            </a:r>
            <a:r>
              <a:rPr lang="en-US" altLang="ko" dirty="0"/>
              <a:t>: </a:t>
            </a:r>
            <a:r>
              <a:rPr lang="en-US" altLang="ko" b="1" dirty="0"/>
              <a:t>Key Pair</a:t>
            </a:r>
            <a:endParaRPr b="1" dirty="0"/>
          </a:p>
        </p:txBody>
      </p:sp>
      <p:sp>
        <p:nvSpPr>
          <p:cNvPr id="169" name="Google Shape;169;p28"/>
          <p:cNvSpPr txBox="1"/>
          <p:nvPr/>
        </p:nvSpPr>
        <p:spPr>
          <a:xfrm>
            <a:off x="229200" y="1667398"/>
            <a:ext cx="11733600" cy="489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altLang="ko-KR" sz="2200" dirty="0">
                <a:solidFill>
                  <a:schemeClr val="dk1"/>
                </a:solidFill>
                <a:latin typeface="+mn-ea"/>
              </a:rPr>
              <a:t>Addition</a:t>
            </a:r>
            <a:r>
              <a:rPr lang="ko-KR" altLang="en-US" sz="2200" dirty="0">
                <a:solidFill>
                  <a:schemeClr val="dk1"/>
                </a:solidFill>
                <a:latin typeface="+mn-ea"/>
              </a:rPr>
              <a:t>은 단순 </a:t>
            </a:r>
            <a:r>
              <a:rPr lang="en-US" altLang="ko-KR" sz="2200" dirty="0">
                <a:solidFill>
                  <a:schemeClr val="dk1"/>
                </a:solidFill>
                <a:latin typeface="+mn-ea"/>
              </a:rPr>
              <a:t>XOR </a:t>
            </a:r>
            <a:r>
              <a:rPr lang="ko" altLang="ko-Kore-KR" sz="2200" dirty="0">
                <a:latin typeface="+mn-ea"/>
              </a:rPr>
              <a:t>→</a:t>
            </a:r>
            <a:r>
              <a:rPr lang="en-US" altLang="ko-KR" sz="2200" dirty="0">
                <a:solidFill>
                  <a:schemeClr val="dk1"/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22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CNOT </a:t>
            </a:r>
            <a:r>
              <a:rPr lang="ko-KR" altLang="en-US" sz="22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게이트만으로 간단히 구현</a:t>
            </a:r>
            <a:endParaRPr lang="en-US" altLang="ko-KR" sz="22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" name="Google Shape;169;p28">
            <a:extLst>
              <a:ext uri="{FF2B5EF4-FFF2-40B4-BE49-F238E27FC236}">
                <a16:creationId xmlns:a16="http://schemas.microsoft.com/office/drawing/2014/main" id="{3F7CB35F-EE36-2231-2022-006A897B4AB0}"/>
              </a:ext>
            </a:extLst>
          </p:cNvPr>
          <p:cNvSpPr txBox="1"/>
          <p:nvPr/>
        </p:nvSpPr>
        <p:spPr>
          <a:xfrm>
            <a:off x="229200" y="2186824"/>
            <a:ext cx="11733600" cy="904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altLang="ko-KR" sz="2200" b="1" dirty="0">
                <a:solidFill>
                  <a:srgbClr val="C00000"/>
                </a:solidFill>
                <a:latin typeface="+mn-ea"/>
              </a:rPr>
              <a:t>Multiplication</a:t>
            </a:r>
            <a:r>
              <a:rPr lang="ko-KR" altLang="en-US" sz="2200" b="1" dirty="0">
                <a:solidFill>
                  <a:schemeClr val="dk1"/>
                </a:solidFill>
                <a:latin typeface="+mn-ea"/>
              </a:rPr>
              <a:t> 구현에 있어 </a:t>
            </a:r>
            <a:r>
              <a:rPr lang="en-US" altLang="ko-KR" sz="2200" b="1" dirty="0">
                <a:solidFill>
                  <a:schemeClr val="dk1"/>
                </a:solidFill>
                <a:latin typeface="+mn-ea"/>
              </a:rPr>
              <a:t>[WISA’22] </a:t>
            </a:r>
            <a:r>
              <a:rPr lang="ko-KR" altLang="en-US" sz="2200" b="1" dirty="0">
                <a:solidFill>
                  <a:schemeClr val="dk1"/>
                </a:solidFill>
                <a:latin typeface="+mn-ea"/>
              </a:rPr>
              <a:t>기법 적용</a:t>
            </a:r>
            <a:endParaRPr lang="en-US" altLang="ko-KR" sz="2200" b="1" dirty="0">
              <a:solidFill>
                <a:schemeClr val="accent1"/>
              </a:solidFill>
              <a:latin typeface="+mn-ea"/>
            </a:endParaRPr>
          </a:p>
          <a:p>
            <a:pPr marL="800100" lvl="1" indent="-342900">
              <a:lnSpc>
                <a:spcPct val="90000"/>
              </a:lnSpc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endParaRPr lang="en-US" altLang="ko-KR" sz="1000" dirty="0">
              <a:latin typeface="+mn-ea"/>
            </a:endParaRPr>
          </a:p>
          <a:p>
            <a:pPr marL="800100" lvl="1" indent="-342900">
              <a:lnSpc>
                <a:spcPct val="90000"/>
              </a:lnSpc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Classic </a:t>
            </a:r>
            <a:r>
              <a:rPr lang="en-US" altLang="ko-KR" sz="2000" dirty="0" err="1">
                <a:latin typeface="+mn-ea"/>
              </a:rPr>
              <a:t>McEliece</a:t>
            </a:r>
            <a:r>
              <a:rPr lang="en-US" altLang="ko-KR" sz="2000" dirty="0">
                <a:latin typeface="+mn-ea"/>
              </a:rPr>
              <a:t>,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BIKE</a:t>
            </a:r>
            <a:r>
              <a:rPr lang="ko-KR" altLang="en-US" sz="2000" dirty="0">
                <a:latin typeface="+mn-ea"/>
              </a:rPr>
              <a:t>와 동일한 구현 기법 적용</a:t>
            </a:r>
            <a:endParaRPr lang="en-US" altLang="ko-KR" sz="22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DF6591-88DE-0C1A-0ADF-693DE591ECC2}"/>
              </a:ext>
            </a:extLst>
          </p:cNvPr>
          <p:cNvSpPr txBox="1"/>
          <p:nvPr/>
        </p:nvSpPr>
        <p:spPr>
          <a:xfrm>
            <a:off x="63795" y="6646709"/>
            <a:ext cx="544091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600" dirty="0"/>
              <a:t>[WISA’22] </a:t>
            </a:r>
            <a:r>
              <a:rPr kumimoji="1" lang="en-US" altLang="ko-Kore-KR" sz="600" dirty="0"/>
              <a:t>K. Jang, W. </a:t>
            </a:r>
            <a:r>
              <a:rPr kumimoji="1" lang="en-US" altLang="ko-Kore-KR" sz="600" dirty="0" err="1"/>
              <a:t>Kimg</a:t>
            </a:r>
            <a:r>
              <a:rPr kumimoji="1" lang="en-US" altLang="ko-Kore-KR" sz="600" dirty="0"/>
              <a:t>, Y. </a:t>
            </a:r>
            <a:r>
              <a:rPr kumimoji="1" lang="en-US" altLang="ko-Kore-KR" sz="600" dirty="0" err="1"/>
              <a:t>Kamg</a:t>
            </a:r>
            <a:r>
              <a:rPr kumimoji="1" lang="en-US" altLang="ko-Kore-KR" sz="600" dirty="0"/>
              <a:t>, S. Lim, Y. Yang, H. </a:t>
            </a:r>
            <a:r>
              <a:rPr kumimoji="1" lang="en-US" altLang="ko-Kore-KR" sz="600" dirty="0" err="1"/>
              <a:t>Seo</a:t>
            </a:r>
            <a:r>
              <a:rPr kumimoji="1" lang="en-US" altLang="ko-Kore-KR" sz="600" dirty="0"/>
              <a:t>, “Optimized implementation of Quantum Binary Field Multiplication with Toffoli Depth One ”</a:t>
            </a:r>
            <a:r>
              <a:rPr kumimoji="1" lang="en-US" altLang="ko-KR" sz="600" dirty="0"/>
              <a:t>, WISA22, 2022.</a:t>
            </a:r>
            <a:endParaRPr kumimoji="1" lang="ko-Kore-KR" altLang="en-US" sz="600" dirty="0"/>
          </a:p>
        </p:txBody>
      </p:sp>
      <p:sp>
        <p:nvSpPr>
          <p:cNvPr id="15" name="Google Shape;169;p28">
            <a:extLst>
              <a:ext uri="{FF2B5EF4-FFF2-40B4-BE49-F238E27FC236}">
                <a16:creationId xmlns:a16="http://schemas.microsoft.com/office/drawing/2014/main" id="{20692FF2-1A9C-53DB-1783-A7D1C8BA72FF}"/>
              </a:ext>
            </a:extLst>
          </p:cNvPr>
          <p:cNvSpPr txBox="1"/>
          <p:nvPr/>
        </p:nvSpPr>
        <p:spPr>
          <a:xfrm>
            <a:off x="229200" y="1120272"/>
            <a:ext cx="11733600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ko" altLang="en-US" sz="2200" b="1" dirty="0">
                <a:latin typeface="+mn-ea"/>
              </a:rPr>
              <a:t>양자 비용</a:t>
            </a:r>
            <a:r>
              <a:rPr lang="en-US" altLang="ko" sz="2000" b="1" dirty="0">
                <a:latin typeface="+mn-ea"/>
              </a:rPr>
              <a:t> </a:t>
            </a:r>
            <a:r>
              <a:rPr lang="en-US" altLang="ko" sz="2000" dirty="0">
                <a:latin typeface="+mn-ea"/>
              </a:rPr>
              <a:t>: </a:t>
            </a:r>
            <a:r>
              <a:rPr lang="en-US" altLang="ko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Addition</a:t>
            </a:r>
            <a:r>
              <a:rPr lang="en-US" altLang="ko" sz="2400" dirty="0">
                <a:latin typeface="+mn-ea"/>
              </a:rPr>
              <a:t> </a:t>
            </a:r>
            <a:r>
              <a:rPr lang="en-US" altLang="ko" sz="2400" b="1" dirty="0">
                <a:latin typeface="+mn-ea"/>
              </a:rPr>
              <a:t>&lt;</a:t>
            </a:r>
            <a:r>
              <a:rPr lang="en-US" altLang="ko" sz="2400" dirty="0">
                <a:latin typeface="+mn-ea"/>
              </a:rPr>
              <a:t> </a:t>
            </a:r>
            <a:r>
              <a:rPr lang="en-US" altLang="ko" sz="2400" b="1" dirty="0">
                <a:solidFill>
                  <a:srgbClr val="C00000"/>
                </a:solidFill>
                <a:latin typeface="+mn-ea"/>
                <a:sym typeface="Wingdings" pitchFamily="2" charset="2"/>
              </a:rPr>
              <a:t>Multiplication</a:t>
            </a:r>
            <a:endParaRPr lang="en-US" altLang="ko-KR" sz="2200" b="1" dirty="0">
              <a:solidFill>
                <a:srgbClr val="C00000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표 16">
                <a:extLst>
                  <a:ext uri="{FF2B5EF4-FFF2-40B4-BE49-F238E27FC236}">
                    <a16:creationId xmlns:a16="http://schemas.microsoft.com/office/drawing/2014/main" id="{6B5D8EAF-AAA3-2EB7-703C-1DA5B62BFB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9099957"/>
                  </p:ext>
                </p:extLst>
              </p:nvPr>
            </p:nvGraphicFramePr>
            <p:xfrm>
              <a:off x="1351823" y="3879773"/>
              <a:ext cx="9051383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25452">
                      <a:extLst>
                        <a:ext uri="{9D8B030D-6E8A-4147-A177-3AD203B41FA5}">
                          <a16:colId xmlns:a16="http://schemas.microsoft.com/office/drawing/2014/main" val="2493909269"/>
                        </a:ext>
                      </a:extLst>
                    </a:gridCol>
                    <a:gridCol w="1540675">
                      <a:extLst>
                        <a:ext uri="{9D8B030D-6E8A-4147-A177-3AD203B41FA5}">
                          <a16:colId xmlns:a16="http://schemas.microsoft.com/office/drawing/2014/main" val="3466768027"/>
                        </a:ext>
                      </a:extLst>
                    </a:gridCol>
                    <a:gridCol w="1228044">
                      <a:extLst>
                        <a:ext uri="{9D8B030D-6E8A-4147-A177-3AD203B41FA5}">
                          <a16:colId xmlns:a16="http://schemas.microsoft.com/office/drawing/2014/main" val="3871054627"/>
                        </a:ext>
                      </a:extLst>
                    </a:gridCol>
                    <a:gridCol w="1314303">
                      <a:extLst>
                        <a:ext uri="{9D8B030D-6E8A-4147-A177-3AD203B41FA5}">
                          <a16:colId xmlns:a16="http://schemas.microsoft.com/office/drawing/2014/main" val="3630393551"/>
                        </a:ext>
                      </a:extLst>
                    </a:gridCol>
                    <a:gridCol w="1314303">
                      <a:extLst>
                        <a:ext uri="{9D8B030D-6E8A-4147-A177-3AD203B41FA5}">
                          <a16:colId xmlns:a16="http://schemas.microsoft.com/office/drawing/2014/main" val="426223447"/>
                        </a:ext>
                      </a:extLst>
                    </a:gridCol>
                    <a:gridCol w="1314303">
                      <a:extLst>
                        <a:ext uri="{9D8B030D-6E8A-4147-A177-3AD203B41FA5}">
                          <a16:colId xmlns:a16="http://schemas.microsoft.com/office/drawing/2014/main" val="3474489174"/>
                        </a:ext>
                      </a:extLst>
                    </a:gridCol>
                    <a:gridCol w="1314303">
                      <a:extLst>
                        <a:ext uri="{9D8B030D-6E8A-4147-A177-3AD203B41FA5}">
                          <a16:colId xmlns:a16="http://schemas.microsoft.com/office/drawing/2014/main" val="3599368370"/>
                        </a:ext>
                      </a:extLst>
                    </a:gridCol>
                  </a:tblGrid>
                  <a:tr h="602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Binary Field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Arithmetic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Qubits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Clifford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T gates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T-depth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Full depth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78441917"/>
                      </a:ext>
                    </a:extLst>
                  </a:tr>
                  <a:tr h="344174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ko-Kore-K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𝔽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kumimoji="1" lang="en-US" altLang="ko-Kore-KR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ko-Kore-KR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kumimoji="1" lang="en-US" altLang="ko-Kore-KR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 marL="100584" marR="10058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>
                              <a:solidFill>
                                <a:schemeClr val="tx1"/>
                              </a:solidFill>
                            </a:rPr>
                            <a:t>Addition</a:t>
                          </a:r>
                          <a:endParaRPr lang="ko-Kore-KR" alt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/>
                            <a:t>24</a:t>
                          </a:r>
                          <a:endParaRPr lang="ko-Kore-KR" altLang="en-US" sz="18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/>
                            <a:t>12</a:t>
                          </a:r>
                          <a:endParaRPr lang="ko-Kore-KR" altLang="en-US" sz="18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ore-KR" altLang="en-US" sz="18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</m:oMath>
                            </m:oMathPara>
                          </a14:m>
                          <a:endParaRPr lang="ko-Kore-KR" altLang="en-US" sz="18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ore-KR" altLang="en-US" sz="18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</m:oMath>
                            </m:oMathPara>
                          </a14:m>
                          <a:endParaRPr lang="ko-Kore-KR" altLang="en-US" sz="18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/>
                            <a:t>1</a:t>
                          </a:r>
                          <a:endParaRPr lang="ko-Kore-KR" altLang="en-US" sz="18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94174690"/>
                      </a:ext>
                    </a:extLst>
                  </a:tr>
                  <a:tr h="344174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>
                              <a:solidFill>
                                <a:schemeClr val="tx1"/>
                              </a:solidFill>
                            </a:rPr>
                            <a:t>Multiplication</a:t>
                          </a:r>
                          <a:endParaRPr lang="ko-Kore-KR" alt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0584" marR="10058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/>
                            <a:t>162</a:t>
                          </a:r>
                          <a:endParaRPr lang="ko-Kore-KR" altLang="en-US" sz="18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/>
                            <a:t>927</a:t>
                          </a:r>
                          <a:endParaRPr lang="ko-Kore-KR" altLang="en-US" sz="18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/>
                            <a:t>378</a:t>
                          </a:r>
                          <a:endParaRPr lang="ko-Kore-KR" altLang="en-US" sz="18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/>
                            <a:t>4</a:t>
                          </a:r>
                          <a:endParaRPr lang="ko-Kore-KR" altLang="en-US" sz="18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/>
                            <a:t>39</a:t>
                          </a:r>
                          <a:endParaRPr lang="ko-Kore-KR" altLang="en-US" sz="18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578031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표 16">
                <a:extLst>
                  <a:ext uri="{FF2B5EF4-FFF2-40B4-BE49-F238E27FC236}">
                    <a16:creationId xmlns:a16="http://schemas.microsoft.com/office/drawing/2014/main" id="{6B5D8EAF-AAA3-2EB7-703C-1DA5B62BFB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9099957"/>
                  </p:ext>
                </p:extLst>
              </p:nvPr>
            </p:nvGraphicFramePr>
            <p:xfrm>
              <a:off x="1351823" y="3879773"/>
              <a:ext cx="9051383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25452">
                      <a:extLst>
                        <a:ext uri="{9D8B030D-6E8A-4147-A177-3AD203B41FA5}">
                          <a16:colId xmlns:a16="http://schemas.microsoft.com/office/drawing/2014/main" val="2493909269"/>
                        </a:ext>
                      </a:extLst>
                    </a:gridCol>
                    <a:gridCol w="1540675">
                      <a:extLst>
                        <a:ext uri="{9D8B030D-6E8A-4147-A177-3AD203B41FA5}">
                          <a16:colId xmlns:a16="http://schemas.microsoft.com/office/drawing/2014/main" val="3466768027"/>
                        </a:ext>
                      </a:extLst>
                    </a:gridCol>
                    <a:gridCol w="1228044">
                      <a:extLst>
                        <a:ext uri="{9D8B030D-6E8A-4147-A177-3AD203B41FA5}">
                          <a16:colId xmlns:a16="http://schemas.microsoft.com/office/drawing/2014/main" val="3871054627"/>
                        </a:ext>
                      </a:extLst>
                    </a:gridCol>
                    <a:gridCol w="1314303">
                      <a:extLst>
                        <a:ext uri="{9D8B030D-6E8A-4147-A177-3AD203B41FA5}">
                          <a16:colId xmlns:a16="http://schemas.microsoft.com/office/drawing/2014/main" val="3630393551"/>
                        </a:ext>
                      </a:extLst>
                    </a:gridCol>
                    <a:gridCol w="1314303">
                      <a:extLst>
                        <a:ext uri="{9D8B030D-6E8A-4147-A177-3AD203B41FA5}">
                          <a16:colId xmlns:a16="http://schemas.microsoft.com/office/drawing/2014/main" val="426223447"/>
                        </a:ext>
                      </a:extLst>
                    </a:gridCol>
                    <a:gridCol w="1314303">
                      <a:extLst>
                        <a:ext uri="{9D8B030D-6E8A-4147-A177-3AD203B41FA5}">
                          <a16:colId xmlns:a16="http://schemas.microsoft.com/office/drawing/2014/main" val="3474489174"/>
                        </a:ext>
                      </a:extLst>
                    </a:gridCol>
                    <a:gridCol w="1314303">
                      <a:extLst>
                        <a:ext uri="{9D8B030D-6E8A-4147-A177-3AD203B41FA5}">
                          <a16:colId xmlns:a16="http://schemas.microsoft.com/office/drawing/2014/main" val="359936837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Binary Field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Arithmetic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Qubits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Clifford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T gates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T-depth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Full depth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78441917"/>
                      </a:ext>
                    </a:extLst>
                  </a:tr>
                  <a:tr h="365760">
                    <a:tc rowSpan="2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100584" marR="100584" anchor="ctr">
                        <a:blipFill>
                          <a:blip r:embed="rId3"/>
                          <a:stretch>
                            <a:fillRect l="-1235" t="-91379" r="-783951" b="-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>
                              <a:solidFill>
                                <a:schemeClr val="tx1"/>
                              </a:solidFill>
                            </a:rPr>
                            <a:t>Addition</a:t>
                          </a:r>
                          <a:endParaRPr lang="ko-Kore-KR" alt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/>
                            <a:t>24</a:t>
                          </a:r>
                          <a:endParaRPr lang="ko-Kore-KR" altLang="en-US" sz="18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/>
                            <a:t>12</a:t>
                          </a:r>
                          <a:endParaRPr lang="ko-Kore-KR" altLang="en-US" sz="18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88462" t="-182759" r="-200962" b="-1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93204" t="-182759" r="-102913" b="-1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/>
                            <a:t>1</a:t>
                          </a:r>
                          <a:endParaRPr lang="ko-Kore-KR" altLang="en-US" sz="18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94174690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>
                              <a:solidFill>
                                <a:schemeClr val="tx1"/>
                              </a:solidFill>
                            </a:rPr>
                            <a:t>Multiplication</a:t>
                          </a:r>
                          <a:endParaRPr lang="ko-Kore-KR" alt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0584" marR="10058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/>
                            <a:t>162</a:t>
                          </a:r>
                          <a:endParaRPr lang="ko-Kore-KR" altLang="en-US" sz="18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/>
                            <a:t>927</a:t>
                          </a:r>
                          <a:endParaRPr lang="ko-Kore-KR" altLang="en-US" sz="18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/>
                            <a:t>378</a:t>
                          </a:r>
                          <a:endParaRPr lang="ko-Kore-KR" altLang="en-US" sz="18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/>
                            <a:t>4</a:t>
                          </a:r>
                          <a:endParaRPr lang="ko-Kore-KR" altLang="en-US" sz="18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/>
                            <a:t>39</a:t>
                          </a:r>
                          <a:endParaRPr lang="ko-Kore-KR" altLang="en-US" sz="18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5780311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C4BCC93-626D-7709-51D4-5249022EB3AD}"/>
                  </a:ext>
                </a:extLst>
              </p:cNvPr>
              <p:cNvSpPr txBox="1"/>
              <p:nvPr/>
            </p:nvSpPr>
            <p:spPr>
              <a:xfrm>
                <a:off x="229200" y="3121749"/>
                <a:ext cx="6096001" cy="399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90000"/>
                  </a:lnSpc>
                  <a:buClr>
                    <a:schemeClr val="dk1"/>
                  </a:buClr>
                  <a:buSzPts val="2800"/>
                  <a:buFont typeface="Arial" panose="020B0604020202020204" pitchFamily="34" charset="0"/>
                  <a:buChar char="•"/>
                </a:pPr>
                <a:r>
                  <a:rPr lang="en-US" altLang="ko" sz="2200" dirty="0">
                    <a:latin typeface="+mn-ea"/>
                  </a:rPr>
                  <a:t>HQC Binary Field </a:t>
                </a:r>
                <a:r>
                  <a:rPr lang="ko" altLang="en-US" sz="2200" dirty="0">
                    <a:latin typeface="+mn-ea"/>
                  </a:rPr>
                  <a:t>산술 </a:t>
                </a:r>
                <a:r>
                  <a:rPr lang="ko-KR" altLang="en-US" sz="22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sSup>
                          <m:sSupPr>
                            <m:ctrlPr>
                              <a:rPr kumimoji="1" lang="en-US" altLang="ko-Kore-KR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ko-Kore-KR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altLang="ko" sz="2200" dirty="0">
                    <a:latin typeface="+mn-ea"/>
                  </a:rPr>
                  <a:t> </a:t>
                </a:r>
                <a:r>
                  <a:rPr lang="ko" altLang="en-US" sz="2200" dirty="0">
                    <a:latin typeface="+mn-ea"/>
                  </a:rPr>
                  <a:t>양자 회로 비용</a:t>
                </a:r>
                <a:endParaRPr lang="ko-Kore-KR" altLang="en-US" sz="2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C4BCC93-626D-7709-51D4-5249022EB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00" y="3121749"/>
                <a:ext cx="6096001" cy="399276"/>
              </a:xfrm>
              <a:prstGeom prst="rect">
                <a:avLst/>
              </a:prstGeom>
              <a:blipFill>
                <a:blip r:embed="rId4"/>
                <a:stretch>
                  <a:fillRect l="-1871" t="-33333" r="-208"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56CE832-7BAB-686F-A294-15A55FBDC7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86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535869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7;p28">
            <a:extLst>
              <a:ext uri="{FF2B5EF4-FFF2-40B4-BE49-F238E27FC236}">
                <a16:creationId xmlns:a16="http://schemas.microsoft.com/office/drawing/2014/main" id="{4F76ECF9-2EC6-A801-453F-5472BD8D99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" b="1" dirty="0"/>
              <a:t>Code</a:t>
            </a:r>
            <a:r>
              <a:rPr lang="ko" dirty="0"/>
              <a:t> 기반 </a:t>
            </a:r>
            <a:r>
              <a:rPr lang="ko" b="1" dirty="0"/>
              <a:t>PQC</a:t>
            </a:r>
            <a:r>
              <a:rPr lang="ko" dirty="0"/>
              <a:t> 양자 구현</a:t>
            </a:r>
            <a:r>
              <a:rPr lang="en-US" altLang="ko" dirty="0"/>
              <a:t>: </a:t>
            </a:r>
            <a:r>
              <a:rPr lang="en-US" altLang="ko" b="1" dirty="0"/>
              <a:t>HQC</a:t>
            </a:r>
            <a:endParaRPr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1DD96-82FB-953D-8A6F-F5BEB29F2A52}"/>
              </a:ext>
            </a:extLst>
          </p:cNvPr>
          <p:cNvSpPr txBox="1"/>
          <p:nvPr/>
        </p:nvSpPr>
        <p:spPr>
          <a:xfrm>
            <a:off x="213445" y="1236530"/>
            <a:ext cx="4087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400" b="1" dirty="0">
                <a:solidFill>
                  <a:schemeClr val="accent1">
                    <a:lumMod val="75000"/>
                  </a:schemeClr>
                </a:solidFill>
              </a:rPr>
              <a:t>HQC</a:t>
            </a:r>
            <a:r>
              <a:rPr kumimoji="1"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 핵심 연산자</a:t>
            </a:r>
            <a:r>
              <a:rPr kumimoji="1" lang="ko-KR" altLang="en-US" sz="2400" b="1" dirty="0">
                <a:solidFill>
                  <a:schemeClr val="accent1"/>
                </a:solidFill>
              </a:rPr>
              <a:t> </a:t>
            </a:r>
            <a:r>
              <a:rPr kumimoji="1" lang="ko-KR" altLang="en-US" sz="2400" dirty="0"/>
              <a:t>양자 회로</a:t>
            </a:r>
            <a:endParaRPr kumimoji="1" lang="ko-Kore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9B1F4E-5222-1A47-9D34-D29327626C57}"/>
                  </a:ext>
                </a:extLst>
              </p:cNvPr>
              <p:cNvSpPr txBox="1"/>
              <p:nvPr/>
            </p:nvSpPr>
            <p:spPr>
              <a:xfrm>
                <a:off x="748618" y="1811082"/>
                <a:ext cx="5427576" cy="775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2200" b="1" dirty="0">
                    <a:solidFill>
                      <a:schemeClr val="tx1"/>
                    </a:solidFill>
                  </a:rPr>
                  <a:t>Binary Field </a:t>
                </a:r>
                <a:r>
                  <a:rPr kumimoji="1" lang="ko-Kore-KR" altLang="en-US" sz="2200" b="1" dirty="0">
                    <a:solidFill>
                      <a:schemeClr val="tx1"/>
                    </a:solidFill>
                  </a:rPr>
                  <a:t>산술 </a:t>
                </a:r>
                <a:r>
                  <a:rPr kumimoji="1" lang="en-US" altLang="ko-Kore-KR" sz="2200" b="1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sSup>
                          <m:sSupPr>
                            <m:ctrlPr>
                              <a:rPr kumimoji="1" lang="en-US" altLang="ko-Kore-KR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ko-KR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17668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1" lang="en-US" altLang="ko-KR" sz="2200" dirty="0"/>
                  <a:t>,</a:t>
                </a:r>
                <a:r>
                  <a:rPr kumimoji="1" lang="en-US" altLang="ko-Kore-KR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200" i="1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sSup>
                          <m:sSupPr>
                            <m:ctrlPr>
                              <a:rPr kumimoji="1" lang="en-US" altLang="ko-Kore-KR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ko-KR" sz="2200" b="0" i="1" smtClean="0">
                                <a:latin typeface="Cambria Math" panose="02040503050406030204" pitchFamily="18" charset="0"/>
                              </a:rPr>
                              <m:t>35850</m:t>
                            </m:r>
                          </m:sup>
                        </m:sSup>
                      </m:sub>
                    </m:sSub>
                    <m:r>
                      <a:rPr kumimoji="1" lang="en-US" altLang="ko-KR" sz="22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1" lang="en-US" altLang="ko-Kore-KR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200" i="1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sSup>
                          <m:sSupPr>
                            <m:ctrlPr>
                              <a:rPr kumimoji="1" lang="en-US" altLang="ko-Kore-KR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ko-KR" sz="2200" b="0" i="1" smtClean="0">
                                <a:latin typeface="Cambria Math" panose="02040503050406030204" pitchFamily="18" charset="0"/>
                              </a:rPr>
                              <m:t>57636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1" lang="en-US" altLang="ko-KR" sz="2200" b="1" dirty="0">
                    <a:solidFill>
                      <a:schemeClr val="tx1"/>
                    </a:solidFill>
                  </a:rPr>
                  <a:t>)</a:t>
                </a:r>
                <a:endParaRPr kumimoji="1" lang="en-US" altLang="ko-Kore-KR" sz="2200" b="1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2200" dirty="0">
                    <a:solidFill>
                      <a:schemeClr val="tx1"/>
                    </a:solidFill>
                  </a:rPr>
                  <a:t>Addition, Multiplication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9B1F4E-5222-1A47-9D34-D29327626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18" y="1811082"/>
                <a:ext cx="5427576" cy="775662"/>
              </a:xfrm>
              <a:prstGeom prst="rect">
                <a:avLst/>
              </a:prstGeom>
              <a:blipFill>
                <a:blip r:embed="rId2"/>
                <a:stretch>
                  <a:fillRect l="-1402" t="-6452" r="-467" b="-1451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8C26B05-AFC0-9A7D-B3BD-8FF8D4EB78D6}"/>
              </a:ext>
            </a:extLst>
          </p:cNvPr>
          <p:cNvSpPr txBox="1"/>
          <p:nvPr/>
        </p:nvSpPr>
        <p:spPr>
          <a:xfrm>
            <a:off x="748614" y="2870794"/>
            <a:ext cx="588436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200" b="1" dirty="0"/>
              <a:t>Syndrome computation (Encoding)</a:t>
            </a:r>
            <a:endParaRPr kumimoji="1" lang="en-US" altLang="ko-Kore-KR" sz="2200" b="1" dirty="0"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sz="2200" b="1" dirty="0"/>
              <a:t>Binary Field</a:t>
            </a:r>
            <a:r>
              <a:rPr kumimoji="1" lang="ko-KR" altLang="en-US" sz="2200" b="1" dirty="0"/>
              <a:t> 산술 </a:t>
            </a:r>
            <a:r>
              <a:rPr kumimoji="1" lang="en-US" altLang="ko-KR" sz="2200" b="1" dirty="0"/>
              <a:t>(</a:t>
            </a:r>
            <a:r>
              <a:rPr kumimoji="1" lang="en-US" altLang="ko-Kore-KR" sz="2200" dirty="0">
                <a:solidFill>
                  <a:schemeClr val="tx1"/>
                </a:solidFill>
              </a:rPr>
              <a:t>Addition, Multiplication</a:t>
            </a:r>
            <a:r>
              <a:rPr kumimoji="1" lang="en-US" altLang="ko-KR" sz="2200" b="1" dirty="0"/>
              <a:t>)</a:t>
            </a:r>
            <a:endParaRPr kumimoji="1" lang="en-US" altLang="ko-Kore-KR" sz="2200" b="1" dirty="0"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sz="2200" b="1" dirty="0">
                <a:sym typeface="Wingdings" pitchFamily="2" charset="2"/>
              </a:rPr>
              <a:t>Matrix and Vector </a:t>
            </a:r>
            <a:r>
              <a:rPr kumimoji="1" lang="ko-Kore-KR" altLang="en-US" sz="2200" b="1" dirty="0">
                <a:sym typeface="Wingdings" pitchFamily="2" charset="2"/>
              </a:rPr>
              <a:t>곱셈</a:t>
            </a:r>
            <a:r>
              <a:rPr kumimoji="1" lang="en-US" altLang="ko-Kore-KR" sz="2200" b="1" dirty="0">
                <a:sym typeface="Wingdings" pitchFamily="2" charset="2"/>
              </a:rPr>
              <a:t> </a:t>
            </a:r>
            <a:r>
              <a:rPr kumimoji="1" lang="en-US" altLang="ko-KR" sz="2200" dirty="0">
                <a:sym typeface="Wingdings" pitchFamily="2" charset="2"/>
              </a:rPr>
              <a:t>(out-of-place)</a:t>
            </a:r>
            <a:endParaRPr kumimoji="1" lang="en-US" altLang="ko-Kore-KR" sz="2200" b="1" dirty="0">
              <a:sym typeface="Wingdings" pitchFamily="2" charset="2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7FB4F1-0520-6A67-C19B-83D82D2597A2}"/>
              </a:ext>
            </a:extLst>
          </p:cNvPr>
          <p:cNvGrpSpPr/>
          <p:nvPr/>
        </p:nvGrpSpPr>
        <p:grpSpPr>
          <a:xfrm>
            <a:off x="8709140" y="1899005"/>
            <a:ext cx="1469688" cy="630865"/>
            <a:chOff x="6086479" y="1924756"/>
            <a:chExt cx="1469688" cy="630865"/>
          </a:xfrm>
        </p:grpSpPr>
        <p:sp>
          <p:nvSpPr>
            <p:cNvPr id="11" name="오른쪽 중괄호[R] 10">
              <a:extLst>
                <a:ext uri="{FF2B5EF4-FFF2-40B4-BE49-F238E27FC236}">
                  <a16:creationId xmlns:a16="http://schemas.microsoft.com/office/drawing/2014/main" id="{2F9B967B-857B-DD49-6F3A-DEB988C3711F}"/>
                </a:ext>
              </a:extLst>
            </p:cNvPr>
            <p:cNvSpPr/>
            <p:nvPr/>
          </p:nvSpPr>
          <p:spPr>
            <a:xfrm>
              <a:off x="6086479" y="1924756"/>
              <a:ext cx="344444" cy="630865"/>
            </a:xfrm>
            <a:prstGeom prst="rightBrac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23E-FACF-54BB-2688-AA8C0A8D70F6}"/>
                </a:ext>
              </a:extLst>
            </p:cNvPr>
            <p:cNvSpPr txBox="1"/>
            <p:nvPr/>
          </p:nvSpPr>
          <p:spPr>
            <a:xfrm>
              <a:off x="6430923" y="2019830"/>
              <a:ext cx="112524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200" b="1" dirty="0">
                  <a:solidFill>
                    <a:schemeClr val="accent1">
                      <a:lumMod val="75000"/>
                    </a:schemeClr>
                  </a:solidFill>
                </a:rPr>
                <a:t>Key Pair</a:t>
              </a:r>
              <a:endParaRPr kumimoji="1" lang="ko-Kore-KR" altLang="en-US" sz="22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224B174-7456-9EC5-A662-5B4420642B9D}"/>
              </a:ext>
            </a:extLst>
          </p:cNvPr>
          <p:cNvGrpSpPr/>
          <p:nvPr/>
        </p:nvGrpSpPr>
        <p:grpSpPr>
          <a:xfrm>
            <a:off x="748614" y="4235873"/>
            <a:ext cx="9783386" cy="1107996"/>
            <a:chOff x="748618" y="4698757"/>
            <a:chExt cx="9783386" cy="110799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0450E28-4721-507C-F348-4275083A2530}"/>
                </a:ext>
              </a:extLst>
            </p:cNvPr>
            <p:cNvSpPr txBox="1"/>
            <p:nvPr/>
          </p:nvSpPr>
          <p:spPr>
            <a:xfrm>
              <a:off x="748618" y="4698757"/>
              <a:ext cx="8064772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Kore-KR" sz="2200" b="1" dirty="0"/>
                <a:t>Error correction (Decoding)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kumimoji="1" lang="en-US" altLang="ko-Kore-KR" sz="2200" b="1" dirty="0">
                  <a:sym typeface="Wingdings" pitchFamily="2" charset="2"/>
                </a:rPr>
                <a:t> </a:t>
              </a:r>
              <a:r>
                <a:rPr lang="en-US" altLang="ko-Kore-KR" sz="2200" b="1" dirty="0"/>
                <a:t>Reed-Muller and Reed-Solomon</a:t>
              </a:r>
              <a:r>
                <a:rPr lang="ko-KR" altLang="en-US" sz="2200" b="1" dirty="0"/>
                <a:t> </a:t>
              </a:r>
              <a:r>
                <a:rPr lang="en-US" altLang="ko-KR" sz="2200" b="1" dirty="0"/>
                <a:t>(RMRS)</a:t>
              </a:r>
              <a:r>
                <a:rPr lang="en-US" altLang="ko-Kore-KR" sz="2200" b="1" dirty="0"/>
                <a:t> concatenated codes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ko-KR" altLang="en-US" sz="2200" b="1" dirty="0"/>
                <a:t>미 구현</a:t>
              </a:r>
              <a:endParaRPr lang="ko-Kore-KR" altLang="en-US" sz="2200" b="1" dirty="0"/>
            </a:p>
          </p:txBody>
        </p:sp>
        <p:sp>
          <p:nvSpPr>
            <p:cNvPr id="19" name="오른쪽 중괄호[R] 18">
              <a:extLst>
                <a:ext uri="{FF2B5EF4-FFF2-40B4-BE49-F238E27FC236}">
                  <a16:creationId xmlns:a16="http://schemas.microsoft.com/office/drawing/2014/main" id="{CAAB9A52-6356-ABB5-D3AA-6675BEF6C78D}"/>
                </a:ext>
              </a:extLst>
            </p:cNvPr>
            <p:cNvSpPr/>
            <p:nvPr/>
          </p:nvSpPr>
          <p:spPr>
            <a:xfrm>
              <a:off x="8709142" y="5079063"/>
              <a:ext cx="344444" cy="531649"/>
            </a:xfrm>
            <a:prstGeom prst="rightBrac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0ACF9D-6499-3C56-FCE0-AF4E20C391A3}"/>
                </a:ext>
              </a:extLst>
            </p:cNvPr>
            <p:cNvSpPr txBox="1"/>
            <p:nvPr/>
          </p:nvSpPr>
          <p:spPr>
            <a:xfrm>
              <a:off x="9053586" y="5129443"/>
              <a:ext cx="147841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200" b="1" dirty="0">
                  <a:solidFill>
                    <a:schemeClr val="accent1">
                      <a:lumMod val="75000"/>
                    </a:schemeClr>
                  </a:solidFill>
                </a:rPr>
                <a:t>Decryption</a:t>
              </a:r>
              <a:endParaRPr kumimoji="1" lang="ko-Kore-KR" altLang="en-US" sz="22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A1422C-65A9-9C93-DA67-BBB8F407BFD1}"/>
              </a:ext>
            </a:extLst>
          </p:cNvPr>
          <p:cNvSpPr/>
          <p:nvPr/>
        </p:nvSpPr>
        <p:spPr>
          <a:xfrm>
            <a:off x="748614" y="2906154"/>
            <a:ext cx="9751328" cy="1072635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오른쪽 중괄호[R] 22">
            <a:extLst>
              <a:ext uri="{FF2B5EF4-FFF2-40B4-BE49-F238E27FC236}">
                <a16:creationId xmlns:a16="http://schemas.microsoft.com/office/drawing/2014/main" id="{64160ECA-27E8-55A4-A9BD-886352C7FACE}"/>
              </a:ext>
            </a:extLst>
          </p:cNvPr>
          <p:cNvSpPr/>
          <p:nvPr/>
        </p:nvSpPr>
        <p:spPr>
          <a:xfrm>
            <a:off x="8697705" y="3014135"/>
            <a:ext cx="344444" cy="862714"/>
          </a:xfrm>
          <a:prstGeom prst="rightBrac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C2212F-8E48-920B-D6E1-DDBFCF796FA9}"/>
              </a:ext>
            </a:extLst>
          </p:cNvPr>
          <p:cNvSpPr txBox="1"/>
          <p:nvPr/>
        </p:nvSpPr>
        <p:spPr>
          <a:xfrm>
            <a:off x="9053584" y="3230048"/>
            <a:ext cx="14463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200" b="1" dirty="0">
                <a:solidFill>
                  <a:schemeClr val="accent1">
                    <a:lumMod val="75000"/>
                  </a:schemeClr>
                </a:solidFill>
              </a:rPr>
              <a:t>Encryption</a:t>
            </a:r>
            <a:endParaRPr kumimoji="1" lang="ko-Kore-KR" altLang="en-US" sz="2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66B719E1-9FB2-CF12-829F-6ECE68939179}"/>
              </a:ext>
            </a:extLst>
          </p:cNvPr>
          <p:cNvSpPr txBox="1">
            <a:spLocks/>
          </p:cNvSpPr>
          <p:nvPr/>
        </p:nvSpPr>
        <p:spPr>
          <a:xfrm>
            <a:off x="11017827" y="6402954"/>
            <a:ext cx="371560" cy="365125"/>
          </a:xfrm>
          <a:prstGeom prst="rect">
            <a:avLst/>
          </a:prstGeom>
        </p:spPr>
        <p:txBody>
          <a:bodyPr/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852B28-D290-2A4B-A90A-47EAEF72A8E4}" type="slidenum">
              <a:rPr kumimoji="1" lang="ko-Kore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87</a:t>
            </a:fld>
            <a:endParaRPr kumimoji="1" lang="ko-Kore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26660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AFC87961-2D37-A19F-DBFD-47E30F4523D9}"/>
              </a:ext>
            </a:extLst>
          </p:cNvPr>
          <p:cNvSpPr/>
          <p:nvPr/>
        </p:nvSpPr>
        <p:spPr>
          <a:xfrm>
            <a:off x="190123" y="136525"/>
            <a:ext cx="11651810" cy="91367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297C0B-8429-9B60-6063-855A68E1F771}"/>
              </a:ext>
            </a:extLst>
          </p:cNvPr>
          <p:cNvSpPr txBox="1"/>
          <p:nvPr/>
        </p:nvSpPr>
        <p:spPr>
          <a:xfrm>
            <a:off x="0" y="77131"/>
            <a:ext cx="70086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200" b="1" dirty="0">
                <a:solidFill>
                  <a:schemeClr val="accent1"/>
                </a:solidFill>
              </a:rPr>
              <a:t>파랑</a:t>
            </a:r>
            <a:r>
              <a:rPr kumimoji="1" lang="en-US" altLang="ko-KR" sz="2200" b="1" dirty="0">
                <a:solidFill>
                  <a:schemeClr val="accent1"/>
                </a:solidFill>
              </a:rPr>
              <a:t>: </a:t>
            </a:r>
            <a:r>
              <a:rPr kumimoji="1" lang="ko-KR" altLang="en-US" sz="2200" b="1" dirty="0">
                <a:solidFill>
                  <a:schemeClr val="accent1"/>
                </a:solidFill>
              </a:rPr>
              <a:t>구현 완료</a:t>
            </a:r>
            <a:r>
              <a:rPr kumimoji="1" lang="en-US" altLang="ko-KR" sz="2200" b="1" dirty="0">
                <a:solidFill>
                  <a:schemeClr val="accent1"/>
                </a:solidFill>
              </a:rPr>
              <a:t>,</a:t>
            </a:r>
            <a:r>
              <a:rPr kumimoji="1" lang="ko-KR" altLang="en-US" sz="2200" b="1" dirty="0">
                <a:solidFill>
                  <a:srgbClr val="C00000"/>
                </a:solidFill>
              </a:rPr>
              <a:t> </a:t>
            </a:r>
            <a:r>
              <a:rPr kumimoji="1" lang="ko-KR" altLang="en-US" sz="2200" b="1" dirty="0">
                <a:solidFill>
                  <a:schemeClr val="accent2"/>
                </a:solidFill>
              </a:rPr>
              <a:t>주황</a:t>
            </a:r>
            <a:r>
              <a:rPr kumimoji="1" lang="en-US" altLang="ko-KR" sz="2200" b="1" dirty="0">
                <a:solidFill>
                  <a:schemeClr val="accent2"/>
                </a:solidFill>
              </a:rPr>
              <a:t>: </a:t>
            </a:r>
            <a:r>
              <a:rPr kumimoji="1" lang="ko-KR" altLang="en-US" sz="2200" b="1" dirty="0">
                <a:solidFill>
                  <a:schemeClr val="accent2"/>
                </a:solidFill>
              </a:rPr>
              <a:t>메모리 이슈</a:t>
            </a:r>
            <a:r>
              <a:rPr kumimoji="1" lang="en-US" altLang="ko-KR" sz="2200" b="1" dirty="0">
                <a:solidFill>
                  <a:schemeClr val="accent2"/>
                </a:solidFill>
              </a:rPr>
              <a:t>, </a:t>
            </a:r>
            <a:r>
              <a:rPr kumimoji="1" lang="ko-KR" altLang="en-US" sz="2200" b="1" dirty="0">
                <a:solidFill>
                  <a:srgbClr val="C00000"/>
                </a:solidFill>
              </a:rPr>
              <a:t>빨강</a:t>
            </a:r>
            <a:r>
              <a:rPr kumimoji="1" lang="en-US" altLang="ko-KR" sz="2200" b="1" dirty="0">
                <a:solidFill>
                  <a:srgbClr val="C00000"/>
                </a:solidFill>
              </a:rPr>
              <a:t>: </a:t>
            </a:r>
            <a:r>
              <a:rPr kumimoji="1" lang="ko-KR" altLang="en-US" sz="2200" b="1" dirty="0">
                <a:solidFill>
                  <a:srgbClr val="C00000"/>
                </a:solidFill>
              </a:rPr>
              <a:t>구현 미완료</a:t>
            </a:r>
            <a:endParaRPr kumimoji="1" lang="ko-Kore-KR" altLang="en-US" sz="22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7">
                <a:extLst>
                  <a:ext uri="{FF2B5EF4-FFF2-40B4-BE49-F238E27FC236}">
                    <a16:creationId xmlns:a16="http://schemas.microsoft.com/office/drawing/2014/main" id="{C2D51895-4BD0-3AFC-1039-C1A2DBBA01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878764"/>
                  </p:ext>
                </p:extLst>
              </p:nvPr>
            </p:nvGraphicFramePr>
            <p:xfrm>
              <a:off x="190123" y="684129"/>
              <a:ext cx="11731110" cy="38494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55185">
                      <a:extLst>
                        <a:ext uri="{9D8B030D-6E8A-4147-A177-3AD203B41FA5}">
                          <a16:colId xmlns:a16="http://schemas.microsoft.com/office/drawing/2014/main" val="827069777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798006651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3840252995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106788732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634148424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346097689"/>
                        </a:ext>
                      </a:extLst>
                    </a:gridCol>
                  </a:tblGrid>
                  <a:tr h="2515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Code-based PQC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Function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Version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Key Operation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Formular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8291709"/>
                      </a:ext>
                    </a:extLst>
                  </a:tr>
                  <a:tr h="229640">
                    <a:tc rowSpan="10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1" dirty="0">
                              <a:solidFill>
                                <a:schemeClr val="tx1"/>
                              </a:solidFill>
                            </a:rPr>
                            <a:t>HQC</a:t>
                          </a:r>
                          <a:endParaRPr lang="ko-Kore-KR" altLang="en-US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Key Pair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Addition, Multiplication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𝟏𝟕𝟔𝟔𝟖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sz="100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h𝑦</m:t>
                                </m:r>
                              </m:oMath>
                            </m:oMathPara>
                          </a14:m>
                          <a:endParaRPr lang="ko-Kore-KR" altLang="en-US" sz="1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97709390"/>
                      </a:ext>
                    </a:extLst>
                  </a:tr>
                  <a:tr h="240927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ore-KR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𝟑𝟓𝟖𝟓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9004357"/>
                      </a:ext>
                    </a:extLst>
                  </a:tr>
                  <a:tr h="241386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ore-KR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𝟓𝟕𝟔𝟑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𝟔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9389587"/>
                      </a:ext>
                    </a:extLst>
                  </a:tr>
                  <a:tr h="509192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Encryption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(Matrix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 Vector) </a:t>
                          </a:r>
                        </a:p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Multiplication</a:t>
                          </a:r>
                          <a:br>
                            <a:rPr lang="en-US" altLang="ko-Kore-KR" sz="1000" b="1" dirty="0">
                              <a:solidFill>
                                <a:srgbClr val="C00000"/>
                              </a:solidFill>
                            </a:rPr>
                          </a:b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&amp;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Binary Field Arithmetic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b="1" dirty="0">
                              <a:solidFill>
                                <a:schemeClr val="accent1"/>
                              </a:solidFill>
                            </a:rPr>
                            <a:t>(Addition, Multiplication)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ore-KR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(256 X 17669)  X 256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&amp;</a:t>
                          </a:r>
                          <a:endParaRPr lang="en-US" altLang="ko-Kore-KR" sz="1000" b="0" dirty="0">
                            <a:solidFill>
                              <a:schemeClr val="accent2"/>
                            </a:solidFill>
                          </a:endParaRPr>
                        </a:p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𝟏𝟕𝟔𝟔𝟖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=(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ko-Kore-KR" sz="1000" i="1" dirty="0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ko-Kore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sSub>
                                  <m:sSubPr>
                                    <m:ctrlPr>
                                      <a:rPr lang="en-US" altLang="ko-Kore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ore-KR" sz="1000" b="0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𝑚𝐺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sSub>
                                  <m:sSubPr>
                                    <m:ctrlPr>
                                      <a:rPr lang="en-US" altLang="ko-Kore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oMath>
                            </m:oMathPara>
                          </a14:m>
                          <a:endParaRPr lang="en-US" altLang="ko-Kore-KR" sz="10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87642211"/>
                      </a:ext>
                    </a:extLst>
                  </a:tr>
                  <a:tr h="51088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Level-3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(256 X 35851)  X 256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&amp;</a:t>
                          </a:r>
                          <a:endParaRPr lang="en-US" altLang="ko-Kore-KR" sz="1000" b="0" dirty="0">
                            <a:solidFill>
                              <a:schemeClr val="accent2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𝟑𝟓𝟖𝟓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1288211"/>
                      </a:ext>
                    </a:extLst>
                  </a:tr>
                  <a:tr h="510880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Level-5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(256 X 57637)  X 256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&amp;</a:t>
                          </a:r>
                          <a:endParaRPr lang="en-US" altLang="ko-Kore-KR" sz="1000" b="0" dirty="0">
                            <a:solidFill>
                              <a:schemeClr val="accent2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𝟓𝟕𝟔𝟑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𝟔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924926"/>
                      </a:ext>
                    </a:extLst>
                  </a:tr>
                  <a:tr h="229640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Decryption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rgbClr val="C00000"/>
                              </a:solidFill>
                            </a:rPr>
                            <a:t>Reed-Muller and Reed-Solomon concatenated codes</a:t>
                          </a:r>
                          <a:endParaRPr lang="ko-Kore-KR" altLang="en-US" sz="10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𝟏𝟕𝟔𝟔𝟖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 err="1"/>
                            <a:t>C.Decode</a:t>
                          </a:r>
                          <a:r>
                            <a:rPr lang="en-US" altLang="ko-Kore-KR" sz="1000" dirty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000" b="0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ore-KR" sz="1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ore-KR" sz="1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ore-KR" sz="1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ore-KR" sz="1000" b="0" i="1" smtClean="0">
                                  <a:latin typeface="Cambria Math" panose="02040503050406030204" pitchFamily="18" charset="0"/>
                                </a:rPr>
                                <m:t>), </m:t>
                              </m:r>
                              <m:r>
                                <a:rPr lang="en-US" altLang="ko-Kore-KR" sz="1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oMath>
                          </a14:m>
                          <a:r>
                            <a:rPr lang="en-US" altLang="ko-Kore-KR" sz="1000" dirty="0"/>
                            <a:t>)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92833123"/>
                      </a:ext>
                    </a:extLst>
                  </a:tr>
                  <a:tr h="231329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𝟑𝟓𝟖𝟓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873070"/>
                      </a:ext>
                    </a:extLst>
                  </a:tr>
                  <a:tr h="231329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Binary Field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𝟓𝟕𝟔𝟑</m:t>
                                      </m:r>
                                      <m:r>
                                        <a:rPr kumimoji="1" lang="en-US" altLang="ko-KR" sz="1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𝟔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1" dirty="0">
                              <a:solidFill>
                                <a:schemeClr val="accent2"/>
                              </a:solidFill>
                            </a:rPr>
                            <a:t> Arithmetic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4754773"/>
                      </a:ext>
                    </a:extLst>
                  </a:tr>
                  <a:tr h="223641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Encapsulation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Decapsulation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Level-1, 3, 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Hash Function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SHAKE-256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371924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7">
                <a:extLst>
                  <a:ext uri="{FF2B5EF4-FFF2-40B4-BE49-F238E27FC236}">
                    <a16:creationId xmlns:a16="http://schemas.microsoft.com/office/drawing/2014/main" id="{C2D51895-4BD0-3AFC-1039-C1A2DBBA01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878764"/>
                  </p:ext>
                </p:extLst>
              </p:nvPr>
            </p:nvGraphicFramePr>
            <p:xfrm>
              <a:off x="190123" y="684129"/>
              <a:ext cx="11731110" cy="38494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55185">
                      <a:extLst>
                        <a:ext uri="{9D8B030D-6E8A-4147-A177-3AD203B41FA5}">
                          <a16:colId xmlns:a16="http://schemas.microsoft.com/office/drawing/2014/main" val="827069777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798006651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3840252995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106788732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634148424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346097689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Code-based PQC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Function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Version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Key Operation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/>
                            <a:t>Formular</a:t>
                          </a:r>
                          <a:endParaRPr lang="ko-Kore-KR" alt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8291709"/>
                      </a:ext>
                    </a:extLst>
                  </a:tr>
                  <a:tr h="250381">
                    <a:tc rowSpan="10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1" dirty="0">
                              <a:solidFill>
                                <a:schemeClr val="tx1"/>
                              </a:solidFill>
                            </a:rPr>
                            <a:t>HQC</a:t>
                          </a:r>
                          <a:endParaRPr lang="ko-Kore-KR" altLang="en-US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Key Pair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Addition, Multiplication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15789" r="-101299" b="-1400000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37288" r="-1299" b="-3830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7709390"/>
                      </a:ext>
                    </a:extLst>
                  </a:tr>
                  <a:tr h="252222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ore-KR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205000" r="-101299" b="-1230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9004357"/>
                      </a:ext>
                    </a:extLst>
                  </a:tr>
                  <a:tr h="252222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ore-KR" sz="10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305000" r="-101299" b="-1130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9389587"/>
                      </a:ext>
                    </a:extLst>
                  </a:tr>
                  <a:tr h="555181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Encryption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649" t="-61364" r="-201299" b="-712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84091" r="-101299" b="-413636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61364" r="-1299" b="-712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7642211"/>
                      </a:ext>
                    </a:extLst>
                  </a:tr>
                  <a:tr h="557022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Level-3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284091" r="-101299" b="-31363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1288211"/>
                      </a:ext>
                    </a:extLst>
                  </a:tr>
                  <a:tr h="557022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Level-5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384091" r="-101299" b="-21363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924926"/>
                      </a:ext>
                    </a:extLst>
                  </a:tr>
                  <a:tr h="250381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Decryption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rgbClr val="C00000"/>
                              </a:solidFill>
                            </a:rPr>
                            <a:t>Reed-Muller and Reed-Solomon concatenated codes</a:t>
                          </a:r>
                          <a:endParaRPr lang="ko-Kore-KR" altLang="en-US" sz="10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065000" r="-101299" b="-370000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355000" r="-1299" b="-5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833123"/>
                      </a:ext>
                    </a:extLst>
                  </a:tr>
                  <a:tr h="252222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165000" r="-101299" b="-270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873070"/>
                      </a:ext>
                    </a:extLst>
                  </a:tr>
                  <a:tr h="252222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265000" r="-101299" b="-170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4754773"/>
                      </a:ext>
                    </a:extLst>
                  </a:tr>
                  <a:tr h="396240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Encapsulation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Decapsulation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Level-1, 3, 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Hash Function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b="1" dirty="0">
                              <a:solidFill>
                                <a:schemeClr val="accent1"/>
                              </a:solidFill>
                            </a:rPr>
                            <a:t>SHAKE-256</a:t>
                          </a:r>
                          <a:endParaRPr lang="ko-Kore-KR" altLang="en-US" sz="1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371924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직사각형 4">
            <a:extLst>
              <a:ext uri="{FF2B5EF4-FFF2-40B4-BE49-F238E27FC236}">
                <a16:creationId xmlns:a16="http://schemas.microsoft.com/office/drawing/2014/main" id="{E5E2CAB2-6CB3-3646-FDC1-D2594078C595}"/>
              </a:ext>
            </a:extLst>
          </p:cNvPr>
          <p:cNvSpPr/>
          <p:nvPr/>
        </p:nvSpPr>
        <p:spPr>
          <a:xfrm>
            <a:off x="6050071" y="1695615"/>
            <a:ext cx="3907745" cy="1733385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2251FE9D-430A-0023-8EB6-D45B92EF10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88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29868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altLang="ko" b="1" dirty="0"/>
              <a:t>HQC </a:t>
            </a:r>
            <a:r>
              <a:rPr lang="ko" altLang="ko-Kore-KR" dirty="0"/>
              <a:t>양자 구현</a:t>
            </a:r>
            <a:r>
              <a:rPr lang="en-US" altLang="ko" dirty="0"/>
              <a:t>: </a:t>
            </a:r>
            <a:r>
              <a:rPr lang="en-US" altLang="ko" b="1" dirty="0"/>
              <a:t>Encoding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D95A1F-749A-CA2E-DA84-98217FA7312A}"/>
                  </a:ext>
                </a:extLst>
              </p:cNvPr>
              <p:cNvSpPr txBox="1"/>
              <p:nvPr/>
            </p:nvSpPr>
            <p:spPr>
              <a:xfrm>
                <a:off x="999886" y="2137362"/>
                <a:ext cx="7856381" cy="11541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ko-Kore-KR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kumimoji="1" lang="en-US" altLang="ko-KR" sz="23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3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ko-KR" sz="23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ore-KR" sz="23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kumimoji="1" lang="en-US" altLang="ko-Kore-KR" sz="23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  <m:sSub>
                      <m:sSubPr>
                        <m:ctrlPr>
                          <a:rPr kumimoji="1" lang="en-US" altLang="ko-KR" sz="23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3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kumimoji="1" lang="en-US" altLang="ko-KR" sz="23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1" lang="en-US" altLang="ko-KR" sz="2300" dirty="0">
                    <a:solidFill>
                      <a:schemeClr val="tx1"/>
                    </a:solidFill>
                    <a:latin typeface="+mn-ea"/>
                  </a:rPr>
                  <a:t> (</a:t>
                </a:r>
                <a:r>
                  <a:rPr kumimoji="1" lang="ko-KR" altLang="en-US" sz="2300" dirty="0">
                    <a:solidFill>
                      <a:schemeClr val="tx1"/>
                    </a:solidFill>
                    <a:latin typeface="+mn-ea"/>
                  </a:rPr>
                  <a:t>동일한 </a:t>
                </a:r>
                <a:r>
                  <a:rPr kumimoji="1" lang="en-US" altLang="ko-KR" sz="2300" dirty="0">
                    <a:solidFill>
                      <a:schemeClr val="tx1"/>
                    </a:solidFill>
                    <a:latin typeface="+mn-ea"/>
                  </a:rPr>
                  <a:t>Binary Field</a:t>
                </a:r>
                <a:r>
                  <a:rPr kumimoji="1" lang="ko-KR" altLang="en-US" sz="2300" dirty="0">
                    <a:solidFill>
                      <a:schemeClr val="tx1"/>
                    </a:solidFill>
                    <a:latin typeface="+mn-ea"/>
                  </a:rPr>
                  <a:t> 상에 존재하는</a:t>
                </a:r>
                <a:r>
                  <a:rPr kumimoji="1" lang="en-US" altLang="ko-KR" sz="2300" dirty="0">
                    <a:solidFill>
                      <a:schemeClr val="tx1"/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3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3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ko-KR" sz="23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ore-KR" sz="23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R" sz="23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3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ko-KR" sz="23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ko-KR" sz="2300" dirty="0">
                    <a:solidFill>
                      <a:schemeClr val="tx1"/>
                    </a:solidFill>
                    <a:latin typeface="+mn-ea"/>
                  </a:rPr>
                  <a:t>)</a:t>
                </a:r>
                <a:r>
                  <a:rPr kumimoji="1" lang="ko-KR" altLang="en-US" sz="2300" dirty="0">
                    <a:solidFill>
                      <a:schemeClr val="tx1"/>
                    </a:solidFill>
                    <a:latin typeface="+mn-ea"/>
                  </a:rPr>
                  <a:t>  </a:t>
                </a:r>
                <a:endParaRPr kumimoji="1" lang="en-US" altLang="ko-KR" sz="2300" dirty="0">
                  <a:solidFill>
                    <a:schemeClr val="tx1"/>
                  </a:solidFill>
                  <a:latin typeface="+mn-ea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R" sz="2300" b="1" dirty="0">
                    <a:solidFill>
                      <a:schemeClr val="accent1">
                        <a:lumMod val="75000"/>
                      </a:schemeClr>
                    </a:solidFill>
                  </a:rPr>
                  <a:t>Binary Field </a:t>
                </a:r>
                <a:r>
                  <a:rPr lang="ko-KR" altLang="en-US" sz="2300" b="1" dirty="0">
                    <a:solidFill>
                      <a:schemeClr val="accent1">
                        <a:lumMod val="75000"/>
                      </a:schemeClr>
                    </a:solidFill>
                  </a:rPr>
                  <a:t>산술</a:t>
                </a:r>
                <a:r>
                  <a:rPr lang="ko-KR" altLang="en-US" sz="23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ko-KR" sz="2300" dirty="0">
                    <a:sym typeface="Wingdings" pitchFamily="2" charset="2"/>
                  </a:rPr>
                  <a:t></a:t>
                </a:r>
                <a:r>
                  <a:rPr lang="ko-KR" altLang="en-US" sz="2300" dirty="0">
                    <a:sym typeface="Wingdings" pitchFamily="2" charset="2"/>
                  </a:rPr>
                  <a:t> </a:t>
                </a:r>
                <a:r>
                  <a:rPr lang="en-US" altLang="ko-KR" sz="2300" dirty="0"/>
                  <a:t>Key Pair</a:t>
                </a:r>
                <a:r>
                  <a:rPr lang="ko-KR" altLang="en-US" sz="2300" dirty="0"/>
                  <a:t>와 동일</a:t>
                </a:r>
                <a:endParaRPr lang="en-US" altLang="ko-KR" sz="23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R" sz="2300" dirty="0">
                  <a:solidFill>
                    <a:schemeClr val="tx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D95A1F-749A-CA2E-DA84-98217FA73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886" y="2137362"/>
                <a:ext cx="7856381" cy="1154162"/>
              </a:xfrm>
              <a:prstGeom prst="rect">
                <a:avLst/>
              </a:prstGeom>
              <a:blipFill>
                <a:blip r:embed="rId3"/>
                <a:stretch>
                  <a:fillRect l="-968" t="-434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BFAED0-0EFB-8BF1-0CB2-ECE941E49BB2}"/>
                  </a:ext>
                </a:extLst>
              </p:cNvPr>
              <p:cNvSpPr txBox="1"/>
              <p:nvPr/>
            </p:nvSpPr>
            <p:spPr>
              <a:xfrm>
                <a:off x="1029694" y="2983774"/>
                <a:ext cx="1095582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ko-Kore-KR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kumimoji="1" lang="en-US" altLang="ko-Kore-KR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𝑚𝐺</m:t>
                    </m:r>
                    <m:r>
                      <a:rPr kumimoji="1" lang="en-US" altLang="ko-Kore-KR" sz="23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kumimoji="1" lang="en-US" altLang="ko-Kore-KR" sz="23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sSub>
                      <m:sSubPr>
                        <m:ctrlPr>
                          <a:rPr kumimoji="1" lang="en-US" altLang="ko-KR" sz="230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300" b="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ko-KR" sz="2300" b="0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sz="2300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sz="2300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kumimoji="1" lang="en-US" altLang="ko-KR" sz="2300" b="0" dirty="0">
                  <a:solidFill>
                    <a:schemeClr val="accent1">
                      <a:lumMod val="75000"/>
                    </a:schemeClr>
                  </a:solidFill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sz="300" b="0" dirty="0">
                  <a:solidFill>
                    <a:srgbClr val="C00000"/>
                  </a:solidFill>
                  <a:latin typeface="+mn-ea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ko-KR" altLang="en-US" sz="2300" dirty="0"/>
                  <a:t>행렬과 벡터 곱 </a:t>
                </a:r>
                <a:r>
                  <a:rPr lang="en-US" altLang="ko-KR" sz="2300" dirty="0"/>
                  <a:t>(</a:t>
                </a:r>
                <a14:m>
                  <m:oMath xmlns:m="http://schemas.openxmlformats.org/officeDocument/2006/math">
                    <m:r>
                      <a:rPr kumimoji="1" lang="en-US" altLang="ko-Kore-KR" sz="2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𝑚𝐺</m:t>
                    </m:r>
                  </m:oMath>
                </a14:m>
                <a:r>
                  <a:rPr lang="en-US" altLang="ko-KR" sz="2300" dirty="0"/>
                  <a:t>)</a:t>
                </a:r>
                <a:r>
                  <a:rPr lang="ko-KR" altLang="en-US" sz="2300" dirty="0"/>
                  <a:t> </a:t>
                </a:r>
                <a:r>
                  <a:rPr lang="en-US" altLang="ko-KR" sz="2300" dirty="0"/>
                  <a:t>+</a:t>
                </a:r>
                <a:r>
                  <a:rPr lang="ko-KR" altLang="en-US" sz="2300" dirty="0"/>
                  <a:t> </a:t>
                </a:r>
                <a:r>
                  <a:rPr lang="en-US" altLang="ko-KR" sz="2300" b="1" dirty="0">
                    <a:solidFill>
                      <a:schemeClr val="accent1">
                        <a:lumMod val="75000"/>
                      </a:schemeClr>
                    </a:solidFill>
                  </a:rPr>
                  <a:t>Binary Field </a:t>
                </a:r>
                <a:r>
                  <a:rPr lang="ko-KR" altLang="en-US" sz="2300" b="1" dirty="0">
                    <a:solidFill>
                      <a:schemeClr val="accent1">
                        <a:lumMod val="75000"/>
                      </a:schemeClr>
                    </a:solidFill>
                  </a:rPr>
                  <a:t>산술</a:t>
                </a:r>
                <a:r>
                  <a:rPr lang="ko-KR" altLang="en-US" sz="2300" dirty="0"/>
                  <a:t>을</a:t>
                </a:r>
                <a:r>
                  <a:rPr lang="ko-KR" altLang="en-US" sz="2300" dirty="0">
                    <a:solidFill>
                      <a:schemeClr val="tx1"/>
                    </a:solidFill>
                  </a:rPr>
                  <a:t> 통한 신드롬</a:t>
                </a:r>
                <a:r>
                  <a:rPr lang="en-US" altLang="ko-KR" sz="23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ore-KR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ko-KR" sz="2300" dirty="0">
                    <a:solidFill>
                      <a:schemeClr val="tx1"/>
                    </a:solidFill>
                  </a:rPr>
                  <a:t>) </a:t>
                </a:r>
                <a:r>
                  <a:rPr lang="ko-KR" altLang="en-US" sz="2300" dirty="0">
                    <a:solidFill>
                      <a:schemeClr val="tx1"/>
                    </a:solidFill>
                  </a:rPr>
                  <a:t>계산</a:t>
                </a:r>
                <a:endParaRPr lang="en-US" altLang="ko-KR" sz="23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ko-Kore-KR" altLang="en-US" sz="2300" dirty="0">
                  <a:solidFill>
                    <a:schemeClr val="tx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BFAED0-0EFB-8BF1-0CB2-ECE941E49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694" y="2983774"/>
                <a:ext cx="10955824" cy="1200329"/>
              </a:xfrm>
              <a:prstGeom prst="rect">
                <a:avLst/>
              </a:prstGeom>
              <a:blipFill>
                <a:blip r:embed="rId4"/>
                <a:stretch>
                  <a:fillRect l="-811" t="-104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D83962-56D0-C6DA-ABA0-F5E8746B6A9A}"/>
                  </a:ext>
                </a:extLst>
              </p:cNvPr>
              <p:cNvSpPr txBox="1"/>
              <p:nvPr/>
            </p:nvSpPr>
            <p:spPr>
              <a:xfrm>
                <a:off x="716665" y="1715541"/>
                <a:ext cx="6149788" cy="446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sz="2300" dirty="0">
                    <a:latin typeface="+mn-ea"/>
                  </a:rPr>
                  <a:t>암호문</a:t>
                </a:r>
                <a:r>
                  <a:rPr kumimoji="1" lang="en-US" altLang="ko-Kore-KR" sz="23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ore-KR" sz="23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ore-KR" sz="23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ko-Kore-KR" sz="23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ko-Kore-KR" sz="23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ore-KR" sz="23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ko-Kore-KR" sz="23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2300" dirty="0">
                    <a:latin typeface="+mn-ea"/>
                  </a:rPr>
                  <a:t> </a:t>
                </a:r>
                <a:endParaRPr kumimoji="1" lang="ko-Kore-KR" altLang="en-US" sz="2300" dirty="0">
                  <a:latin typeface="+mn-ea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D83962-56D0-C6DA-ABA0-F5E8746B6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65" y="1715541"/>
                <a:ext cx="6149788" cy="446276"/>
              </a:xfrm>
              <a:prstGeom prst="rect">
                <a:avLst/>
              </a:prstGeom>
              <a:blipFill>
                <a:blip r:embed="rId5"/>
                <a:stretch>
                  <a:fillRect l="-1237" t="-10811" b="-2432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F2ED7E5-0349-14A2-CDFB-83DFAD439E12}"/>
              </a:ext>
            </a:extLst>
          </p:cNvPr>
          <p:cNvSpPr txBox="1"/>
          <p:nvPr/>
        </p:nvSpPr>
        <p:spPr>
          <a:xfrm>
            <a:off x="290540" y="1253876"/>
            <a:ext cx="6303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" sz="2400" b="1" dirty="0"/>
              <a:t>HQC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Encryption</a:t>
            </a:r>
            <a:r>
              <a:rPr lang="ko-KR" altLang="en-US" sz="2400" b="1" dirty="0"/>
              <a:t> 및 핵심 연산</a:t>
            </a:r>
            <a:endParaRPr lang="ko-Kore-KR" altLang="en-US" sz="2400" dirty="0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0996F500-B64C-6298-C647-116B4D9AAD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89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0977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AFC87961-2D37-A19F-DBFD-47E30F4523D9}"/>
              </a:ext>
            </a:extLst>
          </p:cNvPr>
          <p:cNvSpPr/>
          <p:nvPr/>
        </p:nvSpPr>
        <p:spPr>
          <a:xfrm>
            <a:off x="190123" y="136525"/>
            <a:ext cx="11651810" cy="91367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표 7">
                <a:extLst>
                  <a:ext uri="{FF2B5EF4-FFF2-40B4-BE49-F238E27FC236}">
                    <a16:creationId xmlns:a16="http://schemas.microsoft.com/office/drawing/2014/main" id="{6AF04E8F-77D2-013E-E890-A7E596592A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2686901"/>
                  </p:ext>
                </p:extLst>
              </p:nvPr>
            </p:nvGraphicFramePr>
            <p:xfrm>
              <a:off x="190123" y="684129"/>
              <a:ext cx="11731110" cy="36482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55185">
                      <a:extLst>
                        <a:ext uri="{9D8B030D-6E8A-4147-A177-3AD203B41FA5}">
                          <a16:colId xmlns:a16="http://schemas.microsoft.com/office/drawing/2014/main" val="827069777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798006651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3840252995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106788732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634148424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346097689"/>
                        </a:ext>
                      </a:extLst>
                    </a:gridCol>
                  </a:tblGrid>
                  <a:tr h="19849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b="0" dirty="0">
                              <a:solidFill>
                                <a:schemeClr val="bg1"/>
                              </a:solidFill>
                            </a:rPr>
                            <a:t>Code-based PQC</a:t>
                          </a:r>
                          <a:endParaRPr lang="ko-Kore-KR" altLang="en-US" sz="12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b="0" dirty="0">
                              <a:solidFill>
                                <a:schemeClr val="bg1"/>
                              </a:solidFill>
                            </a:rPr>
                            <a:t>Function</a:t>
                          </a:r>
                          <a:endParaRPr lang="ko-Kore-KR" altLang="en-US" sz="12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b="0" dirty="0">
                              <a:solidFill>
                                <a:schemeClr val="bg1"/>
                              </a:solidFill>
                            </a:rPr>
                            <a:t>Version</a:t>
                          </a:r>
                          <a:endParaRPr lang="ko-Kore-KR" altLang="en-US" sz="12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b="0" dirty="0">
                              <a:solidFill>
                                <a:schemeClr val="bg1"/>
                              </a:solidFill>
                            </a:rPr>
                            <a:t>Key Operation</a:t>
                          </a:r>
                          <a:endParaRPr lang="ko-Kore-KR" altLang="en-US" sz="12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b="0" dirty="0">
                              <a:solidFill>
                                <a:schemeClr val="bg1"/>
                              </a:solidFill>
                            </a:rPr>
                            <a:t>Formular</a:t>
                          </a:r>
                          <a:endParaRPr lang="ko-Kore-KR" altLang="en-US" sz="12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8291709"/>
                      </a:ext>
                    </a:extLst>
                  </a:tr>
                  <a:tr h="213994">
                    <a:tc rowSpan="10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1" dirty="0">
                              <a:solidFill>
                                <a:schemeClr val="tx1"/>
                              </a:solidFill>
                            </a:rPr>
                            <a:t>HQC</a:t>
                          </a:r>
                          <a:endParaRPr lang="ko-Kore-KR" altLang="en-US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Key Pair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Binary Field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17668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dirty="0"/>
                            <a:t> Arithmetic</a:t>
                          </a: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Addition, Multiplication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sz="100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h𝑦</m:t>
                                </m:r>
                              </m:oMath>
                            </m:oMathPara>
                          </a14:m>
                          <a:endParaRPr lang="ko-Kore-KR" altLang="en-US" sz="1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97709390"/>
                      </a:ext>
                    </a:extLst>
                  </a:tr>
                  <a:tr h="133399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Binary Field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3585</m:t>
                                      </m:r>
                                      <m:r>
                                        <a:rPr kumimoji="1" lang="en-US" altLang="ko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dirty="0"/>
                            <a:t> Arithmetic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Multiplication, Squaring, Inversion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9004357"/>
                      </a:ext>
                    </a:extLst>
                  </a:tr>
                  <a:tr h="133399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Binary Field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5763</m:t>
                                      </m:r>
                                      <m:r>
                                        <a:rPr kumimoji="1" lang="en-US" altLang="ko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dirty="0"/>
                            <a:t> Arithmetic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Squaring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9389587"/>
                      </a:ext>
                    </a:extLst>
                  </a:tr>
                  <a:tr h="133399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Encryption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(Matrix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ore-KR" sz="1000" dirty="0"/>
                            <a:t> Vector) </a:t>
                          </a:r>
                        </a:p>
                        <a:p>
                          <a:pPr algn="ctr"/>
                          <a:r>
                            <a:rPr lang="en-US" altLang="ko-Kore-KR" sz="1000" dirty="0"/>
                            <a:t>Multiplication</a:t>
                          </a:r>
                          <a:br>
                            <a:rPr lang="en-US" altLang="ko-Kore-KR" sz="1000" dirty="0"/>
                          </a:br>
                          <a:r>
                            <a:rPr lang="en-US" altLang="ko-Kore-KR" sz="1000" dirty="0"/>
                            <a:t>&amp;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Binary Field Arithmetic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dirty="0"/>
                            <a:t>(Addition, Multiplication)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(256 X 17669)  X 256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&amp;</a:t>
                          </a:r>
                        </a:p>
                        <a:p>
                          <a:pPr algn="ctr"/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Binary Field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17668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 Arithmetic</a:t>
                          </a: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=(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ko-Kore-KR" sz="1000" i="1" dirty="0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ko-Kore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sSub>
                                  <m:sSubPr>
                                    <m:ctrlPr>
                                      <a:rPr lang="en-US" altLang="ko-Kore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ore-KR" sz="1000" b="0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𝑚𝐺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sSub>
                                  <m:sSubPr>
                                    <m:ctrlPr>
                                      <a:rPr lang="en-US" altLang="ko-Kore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ore-KR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ore-KR" sz="1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oMath>
                            </m:oMathPara>
                          </a14:m>
                          <a:endParaRPr lang="en-US" altLang="ko-Kore-KR" sz="10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87642211"/>
                      </a:ext>
                    </a:extLst>
                  </a:tr>
                  <a:tr h="133399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(256 X 35851)  X 256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&amp;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Binary Field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3585</m:t>
                                      </m:r>
                                      <m:r>
                                        <a:rPr kumimoji="1" lang="en-US" altLang="ko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 Arithmetic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9975618"/>
                      </a:ext>
                    </a:extLst>
                  </a:tr>
                  <a:tr h="234183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(256 X 57637)  X 256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&amp;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Binary Field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5763</m:t>
                                      </m:r>
                                      <m:r>
                                        <a:rPr kumimoji="1" lang="en-US" altLang="ko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 Arithmetic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9571193"/>
                      </a:ext>
                    </a:extLst>
                  </a:tr>
                  <a:tr h="213994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Decryption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Reed-Muller and Reed-Solomon concatenated codes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Binary Field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17668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 Arithmetic</a:t>
                          </a: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C.Decode(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000" b="0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ore-KR" sz="1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ore-KR" sz="1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ore-KR" sz="1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ore-KR" sz="1000" b="0" i="1" smtClean="0">
                                  <a:latin typeface="Cambria Math" panose="02040503050406030204" pitchFamily="18" charset="0"/>
                                </a:rPr>
                                <m:t>), </m:t>
                              </m:r>
                              <m:r>
                                <a:rPr lang="en-US" altLang="ko-Kore-KR" sz="1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oMath>
                          </a14:m>
                          <a:r>
                            <a:rPr lang="en-US" altLang="ko-Kore-KR" sz="1000" dirty="0"/>
                            <a:t>)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92833123"/>
                      </a:ext>
                    </a:extLst>
                  </a:tr>
                  <a:tr h="133955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Binary Field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3585</m:t>
                                      </m:r>
                                      <m:r>
                                        <a:rPr kumimoji="1" lang="en-US" altLang="ko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 Arithmetic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873070"/>
                      </a:ext>
                    </a:extLst>
                  </a:tr>
                  <a:tr h="133955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Binary Field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𝔽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5763</m:t>
                                      </m:r>
                                      <m:r>
                                        <a:rPr kumimoji="1" lang="en-US" altLang="ko-KR" sz="1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ko-Kore-KR" sz="1000" b="0" dirty="0">
                              <a:solidFill>
                                <a:schemeClr val="tx1"/>
                              </a:solidFill>
                            </a:rPr>
                            <a:t> Arithmetic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4754773"/>
                      </a:ext>
                    </a:extLst>
                  </a:tr>
                  <a:tr h="213438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Encapsulation, Decapsulation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Level-1, 3, 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Hash Function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SHAKE-256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371924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표 7">
                <a:extLst>
                  <a:ext uri="{FF2B5EF4-FFF2-40B4-BE49-F238E27FC236}">
                    <a16:creationId xmlns:a16="http://schemas.microsoft.com/office/drawing/2014/main" id="{6AF04E8F-77D2-013E-E890-A7E596592A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2686901"/>
                  </p:ext>
                </p:extLst>
              </p:nvPr>
            </p:nvGraphicFramePr>
            <p:xfrm>
              <a:off x="190123" y="684129"/>
              <a:ext cx="11731110" cy="36482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55185">
                      <a:extLst>
                        <a:ext uri="{9D8B030D-6E8A-4147-A177-3AD203B41FA5}">
                          <a16:colId xmlns:a16="http://schemas.microsoft.com/office/drawing/2014/main" val="827069777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798006651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3840252995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106788732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634148424"/>
                        </a:ext>
                      </a:extLst>
                    </a:gridCol>
                    <a:gridCol w="1955185">
                      <a:extLst>
                        <a:ext uri="{9D8B030D-6E8A-4147-A177-3AD203B41FA5}">
                          <a16:colId xmlns:a16="http://schemas.microsoft.com/office/drawing/2014/main" val="346097689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b="0" dirty="0">
                              <a:solidFill>
                                <a:schemeClr val="bg1"/>
                              </a:solidFill>
                            </a:rPr>
                            <a:t>Code-based PQC</a:t>
                          </a:r>
                          <a:endParaRPr lang="ko-Kore-KR" altLang="en-US" sz="12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b="0" dirty="0">
                              <a:solidFill>
                                <a:schemeClr val="bg1"/>
                              </a:solidFill>
                            </a:rPr>
                            <a:t>Function</a:t>
                          </a:r>
                          <a:endParaRPr lang="ko-Kore-KR" altLang="en-US" sz="12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b="0" dirty="0">
                              <a:solidFill>
                                <a:schemeClr val="bg1"/>
                              </a:solidFill>
                            </a:rPr>
                            <a:t>Version</a:t>
                          </a:r>
                          <a:endParaRPr lang="ko-Kore-KR" altLang="en-US" sz="12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b="0" dirty="0">
                              <a:solidFill>
                                <a:schemeClr val="bg1"/>
                              </a:solidFill>
                            </a:rPr>
                            <a:t>Key Operation</a:t>
                          </a:r>
                          <a:endParaRPr lang="ko-Kore-KR" altLang="en-US" sz="12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b="0" dirty="0">
                              <a:solidFill>
                                <a:schemeClr val="bg1"/>
                              </a:solidFill>
                            </a:rPr>
                            <a:t>Formular</a:t>
                          </a:r>
                          <a:endParaRPr lang="ko-Kore-KR" altLang="en-US" sz="12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8291709"/>
                      </a:ext>
                    </a:extLst>
                  </a:tr>
                  <a:tr h="245047">
                    <a:tc rowSpan="10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b="1" dirty="0">
                              <a:solidFill>
                                <a:schemeClr val="tx1"/>
                              </a:solidFill>
                            </a:rPr>
                            <a:t>HQC</a:t>
                          </a:r>
                          <a:endParaRPr lang="ko-Kore-KR" altLang="en-US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Key Pair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649" t="-115789" r="-201299" b="-1315789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Addition, Multiplication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37931" r="-1299" b="-36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7709390"/>
                      </a:ext>
                    </a:extLst>
                  </a:tr>
                  <a:tr h="24676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649" t="-205000" r="-201299" b="-1150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Multiplication, Squaring, Inversion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9004357"/>
                      </a:ext>
                    </a:extLst>
                  </a:tr>
                  <a:tr h="24676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649" t="-321053" r="-201299" b="-111052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800" dirty="0"/>
                            <a:t>Squaring</a:t>
                          </a:r>
                          <a:endParaRPr lang="ko-Kore-KR" altLang="en-US" sz="8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9389587"/>
                      </a:ext>
                    </a:extLst>
                  </a:tr>
                  <a:tr h="549847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Encryption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649" t="-61069" r="-201299" b="-610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81818" r="-101299" b="-379545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61069" r="-1299" b="-610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7642211"/>
                      </a:ext>
                    </a:extLst>
                  </a:tr>
                  <a:tr h="55156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288372" r="-101299" b="-288372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9975618"/>
                      </a:ext>
                    </a:extLst>
                  </a:tr>
                  <a:tr h="55156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379545" r="-101299" b="-181818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9571193"/>
                      </a:ext>
                    </a:extLst>
                  </a:tr>
                  <a:tr h="245047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Decryption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Level-1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Reed-Muller and Reed-Solomon concatenated codes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055000" r="-101299" b="-300000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649" t="-357627" r="-1299" b="-355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833123"/>
                      </a:ext>
                    </a:extLst>
                  </a:tr>
                  <a:tr h="24676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Level-3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215789" r="-101299" b="-215789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873070"/>
                      </a:ext>
                    </a:extLst>
                  </a:tr>
                  <a:tr h="246761"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000" dirty="0"/>
                            <a:t>Level-5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649" t="-1250000" r="-101299" b="-105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ko-Kore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4754773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Encapsulation, Decapsulation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Level-1, 3, 5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Hash Function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000" dirty="0"/>
                            <a:t>SHAKE-256</a:t>
                          </a:r>
                          <a:endParaRPr lang="ko-Kore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371924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2A22FDA-A132-C4C7-5EF3-A5CAB29C4A20}"/>
              </a:ext>
            </a:extLst>
          </p:cNvPr>
          <p:cNvSpPr txBox="1"/>
          <p:nvPr/>
        </p:nvSpPr>
        <p:spPr>
          <a:xfrm>
            <a:off x="0" y="114709"/>
            <a:ext cx="64139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200" dirty="0"/>
              <a:t>Code</a:t>
            </a:r>
            <a:r>
              <a:rPr kumimoji="1" lang="ko-Kore-KR" altLang="en-US" sz="2200" dirty="0"/>
              <a:t> 기반 </a:t>
            </a:r>
            <a:r>
              <a:rPr kumimoji="1" lang="en-US" altLang="ko-Kore-KR" sz="2200" dirty="0"/>
              <a:t>PQC </a:t>
            </a:r>
            <a:r>
              <a:rPr kumimoji="1" lang="ko-Kore-KR" altLang="en-US" sz="2200" dirty="0"/>
              <a:t>핵심 연산 및 파라미터 정리 </a:t>
            </a:r>
            <a:r>
              <a:rPr kumimoji="1" lang="en-US" altLang="ko-Kore-KR" sz="2200" dirty="0"/>
              <a:t>(HQC)</a:t>
            </a:r>
            <a:endParaRPr kumimoji="1" lang="ko-Kore-KR" altLang="en-US" sz="2200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DC787F-0C13-722B-11BF-05B63C5B5F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981761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67;p28">
            <a:extLst>
              <a:ext uri="{FF2B5EF4-FFF2-40B4-BE49-F238E27FC236}">
                <a16:creationId xmlns:a16="http://schemas.microsoft.com/office/drawing/2014/main" id="{0F58DA9E-27BB-6270-0E27-2B3CB98D7E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altLang="ko" b="1" dirty="0"/>
              <a:t>HQC </a:t>
            </a:r>
            <a:r>
              <a:rPr lang="ko" altLang="ko-Kore-KR" dirty="0"/>
              <a:t>양자 구현</a:t>
            </a:r>
            <a:r>
              <a:rPr lang="en-US" altLang="ko" dirty="0"/>
              <a:t>: </a:t>
            </a:r>
            <a:r>
              <a:rPr lang="en-US" altLang="ko" b="1" dirty="0"/>
              <a:t>Encoding</a:t>
            </a:r>
            <a:endParaRPr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4814621-465F-B339-E351-C04AB834D2FF}"/>
                  </a:ext>
                </a:extLst>
              </p:cNvPr>
              <p:cNvSpPr txBox="1"/>
              <p:nvPr/>
            </p:nvSpPr>
            <p:spPr>
              <a:xfrm>
                <a:off x="175552" y="1147039"/>
                <a:ext cx="10860409" cy="1174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2300" b="1" dirty="0"/>
                  <a:t>Classical</a:t>
                </a:r>
                <a:r>
                  <a:rPr kumimoji="1" lang="en-US" altLang="ko-Kore-KR" sz="2300" b="1" dirty="0"/>
                  <a:t> – Quantum </a:t>
                </a:r>
                <a:r>
                  <a:rPr kumimoji="1" lang="ko-Kore-KR" altLang="en-US" sz="2300" b="1" dirty="0"/>
                  <a:t>구현</a:t>
                </a:r>
                <a:r>
                  <a:rPr kumimoji="1" lang="en-US" altLang="ko-Kore-KR" sz="2300" b="1" dirty="0"/>
                  <a:t> </a:t>
                </a:r>
                <a:r>
                  <a:rPr kumimoji="1" lang="en-US" altLang="ko-KR" sz="2300" b="1" dirty="0"/>
                  <a:t>(Naïve, out-of-place)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ko" altLang="en-US" sz="2200" dirty="0"/>
                  <a:t>행렬</a:t>
                </a:r>
                <a:r>
                  <a:rPr lang="en-US" altLang="ko" sz="2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" sz="2200" dirty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US" altLang="ko" sz="2200" dirty="0">
                    <a:solidFill>
                      <a:schemeClr val="tx1"/>
                    </a:solidFill>
                  </a:rPr>
                  <a:t> (</a:t>
                </a:r>
                <a:r>
                  <a:rPr lang="en-US" altLang="ko" sz="2200" dirty="0"/>
                  <a:t>Generator</a:t>
                </a:r>
                <a:r>
                  <a:rPr lang="en-US" altLang="ko-KR" sz="2200" dirty="0">
                    <a:solidFill>
                      <a:schemeClr val="tx1"/>
                    </a:solidFill>
                  </a:rPr>
                  <a:t>)</a:t>
                </a:r>
                <a:r>
                  <a:rPr lang="ko" altLang="en-US" sz="2200" dirty="0">
                    <a:solidFill>
                      <a:schemeClr val="tx1"/>
                    </a:solidFill>
                  </a:rPr>
                  <a:t>는 고전 상태</a:t>
                </a:r>
                <a:r>
                  <a:rPr lang="en-US" altLang="ko" sz="2200" dirty="0">
                    <a:solidFill>
                      <a:schemeClr val="tx1"/>
                    </a:solidFill>
                  </a:rPr>
                  <a:t>, </a:t>
                </a:r>
                <a:r>
                  <a:rPr lang="ko" altLang="en-US" sz="2200" dirty="0">
                    <a:solidFill>
                      <a:schemeClr val="tx1"/>
                    </a:solidFill>
                  </a:rPr>
                  <a:t>벡터 </a:t>
                </a:r>
                <a14:m>
                  <m:oMath xmlns:m="http://schemas.openxmlformats.org/officeDocument/2006/math">
                    <m:r>
                      <a:rPr lang="en-US" altLang="ko-Kore-KR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ko" sz="2200" dirty="0">
                    <a:solidFill>
                      <a:schemeClr val="tx1"/>
                    </a:solidFill>
                  </a:rPr>
                  <a:t> (</a:t>
                </a:r>
                <a:r>
                  <a:rPr lang="en-US" altLang="ko" sz="2200" dirty="0"/>
                  <a:t>message</a:t>
                </a:r>
                <a:r>
                  <a:rPr lang="en-US" altLang="ko" sz="2200" dirty="0">
                    <a:solidFill>
                      <a:schemeClr val="tx1"/>
                    </a:solidFill>
                  </a:rPr>
                  <a:t>)</a:t>
                </a:r>
                <a:r>
                  <a:rPr lang="ko" altLang="en-US" sz="2200" dirty="0">
                    <a:solidFill>
                      <a:schemeClr val="tx1"/>
                    </a:solidFill>
                  </a:rPr>
                  <a:t>만이 양자 상태</a:t>
                </a:r>
                <a:endParaRPr lang="en-US" altLang="ko" sz="2200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kumimoji="1" lang="ko-Kore-KR" altLang="en-US" sz="2200" dirty="0"/>
                  <a:t>결과 값을 위한 큐비트 </a:t>
                </a:r>
                <a:r>
                  <a:rPr kumimoji="1" lang="en-US" altLang="ko-Kore-KR" sz="2200" dirty="0"/>
                  <a:t>Vector </a:t>
                </a:r>
                <a:r>
                  <a:rPr kumimoji="1" lang="ko-Kore-KR" altLang="en-US" sz="2200" dirty="0"/>
                  <a:t>할당</a:t>
                </a:r>
                <a:r>
                  <a:rPr kumimoji="1" lang="en-US" altLang="ko-Kore-KR" sz="2200" dirty="0"/>
                  <a:t> </a:t>
                </a:r>
                <a:r>
                  <a:rPr kumimoji="1" lang="ko-Kore-KR" altLang="en-US" sz="2200" dirty="0"/>
                  <a:t>후</a:t>
                </a:r>
                <a:r>
                  <a:rPr kumimoji="1" lang="en-US" altLang="ko-Kore-KR" sz="2200" dirty="0"/>
                  <a:t>, Generator</a:t>
                </a:r>
                <a:r>
                  <a:rPr kumimoji="1" lang="ko-Kore-KR" altLang="en-US" sz="2200" dirty="0"/>
                  <a:t>의 비트</a:t>
                </a:r>
                <a:r>
                  <a:rPr kumimoji="1" lang="en-US" altLang="ko-Kore-KR" sz="2200" dirty="0"/>
                  <a:t> </a:t>
                </a:r>
                <a:r>
                  <a:rPr kumimoji="1" lang="ko-Kore-KR" altLang="en-US" sz="2200" dirty="0"/>
                  <a:t>값</a:t>
                </a:r>
                <a:r>
                  <a:rPr kumimoji="1" lang="en-US" altLang="ko-Kore-KR" sz="2200" dirty="0"/>
                  <a:t>(</a:t>
                </a:r>
                <a:r>
                  <a:rPr kumimoji="1" lang="en-US" altLang="ko-KR" sz="2200" dirty="0"/>
                  <a:t>1)</a:t>
                </a:r>
                <a:r>
                  <a:rPr kumimoji="1" lang="ko-Kore-KR" altLang="en-US" sz="2200" dirty="0"/>
                  <a:t>에 맞춰 </a:t>
                </a:r>
                <a:r>
                  <a:rPr kumimoji="1" lang="en-US" altLang="ko-Kore-KR" sz="2200" dirty="0"/>
                  <a:t>CNOT </a:t>
                </a:r>
                <a:r>
                  <a:rPr kumimoji="1" lang="ko-Kore-KR" altLang="en-US" sz="2200" dirty="0"/>
                  <a:t>게이트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4814621-465F-B339-E351-C04AB834D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52" y="1147039"/>
                <a:ext cx="10860409" cy="1174681"/>
              </a:xfrm>
              <a:prstGeom prst="rect">
                <a:avLst/>
              </a:prstGeom>
              <a:blipFill>
                <a:blip r:embed="rId2"/>
                <a:stretch>
                  <a:fillRect l="-701" t="-5376" b="-967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B8C4E6AA-3077-25EF-258B-58CE0B0A29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5502212"/>
                  </p:ext>
                </p:extLst>
              </p:nvPr>
            </p:nvGraphicFramePr>
            <p:xfrm>
              <a:off x="1057315" y="3707769"/>
              <a:ext cx="9316720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44393">
                      <a:extLst>
                        <a:ext uri="{9D8B030D-6E8A-4147-A177-3AD203B41FA5}">
                          <a16:colId xmlns:a16="http://schemas.microsoft.com/office/drawing/2014/main" val="4155497221"/>
                        </a:ext>
                      </a:extLst>
                    </a:gridCol>
                    <a:gridCol w="1417447">
                      <a:extLst>
                        <a:ext uri="{9D8B030D-6E8A-4147-A177-3AD203B41FA5}">
                          <a16:colId xmlns:a16="http://schemas.microsoft.com/office/drawing/2014/main" val="2638702582"/>
                        </a:ext>
                      </a:extLst>
                    </a:gridCol>
                    <a:gridCol w="1330960">
                      <a:extLst>
                        <a:ext uri="{9D8B030D-6E8A-4147-A177-3AD203B41FA5}">
                          <a16:colId xmlns:a16="http://schemas.microsoft.com/office/drawing/2014/main" val="1035755998"/>
                        </a:ext>
                      </a:extLst>
                    </a:gridCol>
                    <a:gridCol w="1560576">
                      <a:extLst>
                        <a:ext uri="{9D8B030D-6E8A-4147-A177-3AD203B41FA5}">
                          <a16:colId xmlns:a16="http://schemas.microsoft.com/office/drawing/2014/main" val="1225664742"/>
                        </a:ext>
                      </a:extLst>
                    </a:gridCol>
                    <a:gridCol w="1863344">
                      <a:extLst>
                        <a:ext uri="{9D8B030D-6E8A-4147-A177-3AD203B41FA5}">
                          <a16:colId xmlns:a16="http://schemas.microsoft.com/office/drawing/2014/main" val="2888329754"/>
                        </a:ext>
                      </a:extLst>
                    </a:gridCol>
                  </a:tblGrid>
                  <a:tr h="238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/>
                            <a:t>Method</a:t>
                          </a:r>
                          <a:endParaRPr lang="ko-Kore-KR" altLang="en-US"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/>
                            <a:t>Qubits</a:t>
                          </a:r>
                          <a:endParaRPr lang="ko-Kore-KR" altLang="en-US"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/>
                            <a:t>CNOT</a:t>
                          </a:r>
                          <a:endParaRPr lang="ko-Kore-KR" altLang="en-US"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/>
                            <a:t>Toffoli</a:t>
                          </a:r>
                          <a:endParaRPr lang="ko-Kore-KR" altLang="en-US"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/>
                            <a:t>Full Depth</a:t>
                          </a:r>
                          <a:endParaRPr lang="ko-Kore-KR" altLang="en-US" sz="18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73021987"/>
                      </a:ext>
                    </a:extLst>
                  </a:tr>
                  <a:tr h="2735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>
                              <a:solidFill>
                                <a:schemeClr val="tx1"/>
                              </a:solidFill>
                            </a:rPr>
                            <a:t>C-Q (Naïve, out-of-place)</a:t>
                          </a:r>
                          <a:endParaRPr lang="ko-Kore-KR" alt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>
                              <a:solidFill>
                                <a:schemeClr val="tx1"/>
                              </a:solidFill>
                            </a:rPr>
                            <a:t>36</a:t>
                          </a:r>
                          <a:endParaRPr lang="ko-Kore-KR" alt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>
                              <a:solidFill>
                                <a:schemeClr val="tx1"/>
                              </a:solidFill>
                            </a:rPr>
                            <a:t>78</a:t>
                          </a:r>
                          <a:endParaRPr lang="ko-Kore-KR" alt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ore-KR" alt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</m:oMath>
                            </m:oMathPara>
                          </a14:m>
                          <a:endParaRPr lang="ko-Kore-KR" alt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ko-Kore-KR" alt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32455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B8C4E6AA-3077-25EF-258B-58CE0B0A29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5502212"/>
                  </p:ext>
                </p:extLst>
              </p:nvPr>
            </p:nvGraphicFramePr>
            <p:xfrm>
              <a:off x="1057315" y="3707769"/>
              <a:ext cx="9316720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44393">
                      <a:extLst>
                        <a:ext uri="{9D8B030D-6E8A-4147-A177-3AD203B41FA5}">
                          <a16:colId xmlns:a16="http://schemas.microsoft.com/office/drawing/2014/main" val="4155497221"/>
                        </a:ext>
                      </a:extLst>
                    </a:gridCol>
                    <a:gridCol w="1417447">
                      <a:extLst>
                        <a:ext uri="{9D8B030D-6E8A-4147-A177-3AD203B41FA5}">
                          <a16:colId xmlns:a16="http://schemas.microsoft.com/office/drawing/2014/main" val="2638702582"/>
                        </a:ext>
                      </a:extLst>
                    </a:gridCol>
                    <a:gridCol w="1330960">
                      <a:extLst>
                        <a:ext uri="{9D8B030D-6E8A-4147-A177-3AD203B41FA5}">
                          <a16:colId xmlns:a16="http://schemas.microsoft.com/office/drawing/2014/main" val="1035755998"/>
                        </a:ext>
                      </a:extLst>
                    </a:gridCol>
                    <a:gridCol w="1560576">
                      <a:extLst>
                        <a:ext uri="{9D8B030D-6E8A-4147-A177-3AD203B41FA5}">
                          <a16:colId xmlns:a16="http://schemas.microsoft.com/office/drawing/2014/main" val="1225664742"/>
                        </a:ext>
                      </a:extLst>
                    </a:gridCol>
                    <a:gridCol w="1863344">
                      <a:extLst>
                        <a:ext uri="{9D8B030D-6E8A-4147-A177-3AD203B41FA5}">
                          <a16:colId xmlns:a16="http://schemas.microsoft.com/office/drawing/2014/main" val="288832975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/>
                            <a:t>Method</a:t>
                          </a:r>
                          <a:endParaRPr lang="ko-Kore-KR" altLang="en-US"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/>
                            <a:t>Qubits</a:t>
                          </a:r>
                          <a:endParaRPr lang="ko-Kore-KR" altLang="en-US"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/>
                            <a:t>CNOT</a:t>
                          </a:r>
                          <a:endParaRPr lang="ko-Kore-KR" altLang="en-US"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/>
                            <a:t>Toffoli</a:t>
                          </a:r>
                          <a:endParaRPr lang="ko-Kore-KR" altLang="en-US" sz="1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/>
                            <a:t>Full Depth</a:t>
                          </a:r>
                          <a:endParaRPr lang="ko-Kore-KR" altLang="en-US" sz="18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7302198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>
                              <a:solidFill>
                                <a:schemeClr val="tx1"/>
                              </a:solidFill>
                            </a:rPr>
                            <a:t>C-Q (Naïve, out-of-place)</a:t>
                          </a:r>
                          <a:endParaRPr lang="ko-Kore-KR" alt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>
                              <a:solidFill>
                                <a:schemeClr val="tx1"/>
                              </a:solidFill>
                            </a:rPr>
                            <a:t>36</a:t>
                          </a:r>
                          <a:endParaRPr lang="ko-Kore-KR" alt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>
                              <a:solidFill>
                                <a:schemeClr val="tx1"/>
                              </a:solidFill>
                            </a:rPr>
                            <a:t>78</a:t>
                          </a:r>
                          <a:endParaRPr lang="ko-Kore-KR" alt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3"/>
                          <a:stretch>
                            <a:fillRect l="-378049" t="-110345" r="-121138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ko-Kore-KR" alt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32455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D699E1F-062A-0566-1F82-1F22BE638FE3}"/>
              </a:ext>
            </a:extLst>
          </p:cNvPr>
          <p:cNvSpPr txBox="1"/>
          <p:nvPr/>
        </p:nvSpPr>
        <p:spPr>
          <a:xfrm>
            <a:off x="175552" y="2332633"/>
            <a:ext cx="7417415" cy="11746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300" b="1" dirty="0"/>
              <a:t>Encoding (Matrix X Vector) </a:t>
            </a:r>
            <a:r>
              <a:rPr kumimoji="1" lang="ko-KR" altLang="en-US" sz="2300" b="1" dirty="0"/>
              <a:t>자원 비교</a:t>
            </a:r>
            <a:endParaRPr kumimoji="1" lang="en-US" altLang="ko-KR" sz="23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sz="2200" dirty="0"/>
              <a:t>12 x 24 </a:t>
            </a:r>
            <a:r>
              <a:rPr kumimoji="1" lang="ko-Kore-KR" altLang="en-US" sz="2200" dirty="0"/>
              <a:t>행렬</a:t>
            </a:r>
            <a:r>
              <a:rPr kumimoji="1" lang="en-US" altLang="ko-Kore-KR" sz="2200" dirty="0"/>
              <a:t> </a:t>
            </a:r>
            <a:r>
              <a:rPr kumimoji="1" lang="ko-KR" altLang="en-US" sz="2200" dirty="0"/>
              <a:t>대상</a:t>
            </a:r>
            <a:r>
              <a:rPr kumimoji="1" lang="en-US" altLang="ko-KR" sz="2200" dirty="0"/>
              <a:t>, </a:t>
            </a:r>
            <a:r>
              <a:rPr kumimoji="1" lang="ko-KR" altLang="en-US" sz="2200" dirty="0"/>
              <a:t>확장 가능하며</a:t>
            </a:r>
            <a:r>
              <a:rPr kumimoji="1" lang="en-US" altLang="ko-KR" sz="2200" dirty="0"/>
              <a:t> </a:t>
            </a:r>
            <a:r>
              <a:rPr kumimoji="1" lang="ko-KR" altLang="en-US" sz="2200" dirty="0"/>
              <a:t>실제 행렬은 매우 큼</a:t>
            </a:r>
            <a:endParaRPr kumimoji="1" lang="en-US" altLang="ko-KR" sz="2200" dirty="0"/>
          </a:p>
          <a:p>
            <a:pPr marL="742950" lvl="1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kumimoji="1" lang="ko-KR" altLang="en-US" sz="2200" dirty="0"/>
              <a:t>아래는</a:t>
            </a:r>
            <a:r>
              <a:rPr kumimoji="1" lang="en-US" altLang="ko-KR" sz="2200" dirty="0"/>
              <a:t> </a:t>
            </a:r>
            <a:r>
              <a:rPr kumimoji="1" lang="ko-KR" altLang="en-US" sz="2200" dirty="0"/>
              <a:t>작은 행렬 </a:t>
            </a:r>
            <a:r>
              <a:rPr kumimoji="1" lang="en-US" altLang="ko-KR" sz="2200" dirty="0"/>
              <a:t>(12</a:t>
            </a:r>
            <a:r>
              <a:rPr kumimoji="1" lang="en-US" altLang="ko-Kore-KR" sz="2200" dirty="0"/>
              <a:t> x 24</a:t>
            </a:r>
            <a:r>
              <a:rPr kumimoji="1" lang="en-US" altLang="ko-KR" sz="2200" dirty="0"/>
              <a:t>)</a:t>
            </a:r>
            <a:r>
              <a:rPr kumimoji="1" lang="ko-KR" altLang="en-US" sz="2200" dirty="0"/>
              <a:t>에 대한 예외적인 결과</a:t>
            </a:r>
            <a:endParaRPr kumimoji="1" lang="en-US" altLang="ko-KR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표 5">
                <a:extLst>
                  <a:ext uri="{FF2B5EF4-FFF2-40B4-BE49-F238E27FC236}">
                    <a16:creationId xmlns:a16="http://schemas.microsoft.com/office/drawing/2014/main" id="{38752165-3FC8-A808-9016-0702B63DBA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0355439"/>
                  </p:ext>
                </p:extLst>
              </p:nvPr>
            </p:nvGraphicFramePr>
            <p:xfrm>
              <a:off x="794962" y="5160559"/>
              <a:ext cx="10985158" cy="110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50269">
                      <a:extLst>
                        <a:ext uri="{9D8B030D-6E8A-4147-A177-3AD203B41FA5}">
                          <a16:colId xmlns:a16="http://schemas.microsoft.com/office/drawing/2014/main" val="1830733937"/>
                        </a:ext>
                      </a:extLst>
                    </a:gridCol>
                    <a:gridCol w="2696669">
                      <a:extLst>
                        <a:ext uri="{9D8B030D-6E8A-4147-A177-3AD203B41FA5}">
                          <a16:colId xmlns:a16="http://schemas.microsoft.com/office/drawing/2014/main" val="3873269207"/>
                        </a:ext>
                      </a:extLst>
                    </a:gridCol>
                    <a:gridCol w="1124188">
                      <a:extLst>
                        <a:ext uri="{9D8B030D-6E8A-4147-A177-3AD203B41FA5}">
                          <a16:colId xmlns:a16="http://schemas.microsoft.com/office/drawing/2014/main" val="703694978"/>
                        </a:ext>
                      </a:extLst>
                    </a:gridCol>
                    <a:gridCol w="1710419">
                      <a:extLst>
                        <a:ext uri="{9D8B030D-6E8A-4147-A177-3AD203B41FA5}">
                          <a16:colId xmlns:a16="http://schemas.microsoft.com/office/drawing/2014/main" val="2890938066"/>
                        </a:ext>
                      </a:extLst>
                    </a:gridCol>
                    <a:gridCol w="1179362">
                      <a:extLst>
                        <a:ext uri="{9D8B030D-6E8A-4147-A177-3AD203B41FA5}">
                          <a16:colId xmlns:a16="http://schemas.microsoft.com/office/drawing/2014/main" val="3264205585"/>
                        </a:ext>
                      </a:extLst>
                    </a:gridCol>
                    <a:gridCol w="1117290">
                      <a:extLst>
                        <a:ext uri="{9D8B030D-6E8A-4147-A177-3AD203B41FA5}">
                          <a16:colId xmlns:a16="http://schemas.microsoft.com/office/drawing/2014/main" val="3191435331"/>
                        </a:ext>
                      </a:extLst>
                    </a:gridCol>
                    <a:gridCol w="1406961">
                      <a:extLst>
                        <a:ext uri="{9D8B030D-6E8A-4147-A177-3AD203B41FA5}">
                          <a16:colId xmlns:a16="http://schemas.microsoft.com/office/drawing/2014/main" val="2165170384"/>
                        </a:ext>
                      </a:extLst>
                    </a:gridCol>
                  </a:tblGrid>
                  <a:tr h="25435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STEP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Arithmetic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Qubits</a:t>
                          </a:r>
                          <a:endParaRPr lang="ko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Clifford gates</a:t>
                          </a:r>
                          <a:endParaRPr lang="ko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T gates</a:t>
                          </a:r>
                          <a:endParaRPr lang="ko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T-depth</a:t>
                          </a:r>
                          <a:endParaRPr lang="ko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Full depth</a:t>
                          </a:r>
                          <a:endParaRPr lang="ko-KR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09025600"/>
                      </a:ext>
                    </a:extLst>
                  </a:tr>
                  <a:tr h="29923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" altLang="ko-KR" sz="1800" dirty="0"/>
                            <a:t>Key Generation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Addition, Multiplication</a:t>
                          </a:r>
                          <a:endParaRPr lang="ko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174</a:t>
                          </a:r>
                          <a:endParaRPr lang="ko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939</a:t>
                          </a:r>
                          <a:endParaRPr lang="ko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378</a:t>
                          </a:r>
                          <a:endParaRPr lang="ko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4</a:t>
                          </a:r>
                          <a:endParaRPr lang="ko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40</a:t>
                          </a:r>
                          <a:endParaRPr lang="ko-KR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03377033"/>
                      </a:ext>
                    </a:extLst>
                  </a:tr>
                  <a:tr h="37528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" altLang="ko-KR" sz="1800" dirty="0"/>
                            <a:t>Encoding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800" dirty="0"/>
                            <a:t>(Matrix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ore-KR" sz="1800" dirty="0"/>
                            <a:t> Vector)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234</a:t>
                          </a:r>
                          <a:endParaRPr lang="ko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1968</a:t>
                          </a:r>
                          <a:endParaRPr lang="ko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756</a:t>
                          </a:r>
                          <a:endParaRPr lang="ko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8</a:t>
                          </a:r>
                          <a:endParaRPr lang="ko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72</a:t>
                          </a:r>
                          <a:endParaRPr lang="ko-KR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294286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표 5">
                <a:extLst>
                  <a:ext uri="{FF2B5EF4-FFF2-40B4-BE49-F238E27FC236}">
                    <a16:creationId xmlns:a16="http://schemas.microsoft.com/office/drawing/2014/main" id="{38752165-3FC8-A808-9016-0702B63DBA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0355439"/>
                  </p:ext>
                </p:extLst>
              </p:nvPr>
            </p:nvGraphicFramePr>
            <p:xfrm>
              <a:off x="794962" y="5160559"/>
              <a:ext cx="10985158" cy="110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50269">
                      <a:extLst>
                        <a:ext uri="{9D8B030D-6E8A-4147-A177-3AD203B41FA5}">
                          <a16:colId xmlns:a16="http://schemas.microsoft.com/office/drawing/2014/main" val="1830733937"/>
                        </a:ext>
                      </a:extLst>
                    </a:gridCol>
                    <a:gridCol w="2696669">
                      <a:extLst>
                        <a:ext uri="{9D8B030D-6E8A-4147-A177-3AD203B41FA5}">
                          <a16:colId xmlns:a16="http://schemas.microsoft.com/office/drawing/2014/main" val="3873269207"/>
                        </a:ext>
                      </a:extLst>
                    </a:gridCol>
                    <a:gridCol w="1124188">
                      <a:extLst>
                        <a:ext uri="{9D8B030D-6E8A-4147-A177-3AD203B41FA5}">
                          <a16:colId xmlns:a16="http://schemas.microsoft.com/office/drawing/2014/main" val="703694978"/>
                        </a:ext>
                      </a:extLst>
                    </a:gridCol>
                    <a:gridCol w="1710419">
                      <a:extLst>
                        <a:ext uri="{9D8B030D-6E8A-4147-A177-3AD203B41FA5}">
                          <a16:colId xmlns:a16="http://schemas.microsoft.com/office/drawing/2014/main" val="2890938066"/>
                        </a:ext>
                      </a:extLst>
                    </a:gridCol>
                    <a:gridCol w="1179362">
                      <a:extLst>
                        <a:ext uri="{9D8B030D-6E8A-4147-A177-3AD203B41FA5}">
                          <a16:colId xmlns:a16="http://schemas.microsoft.com/office/drawing/2014/main" val="3264205585"/>
                        </a:ext>
                      </a:extLst>
                    </a:gridCol>
                    <a:gridCol w="1117290">
                      <a:extLst>
                        <a:ext uri="{9D8B030D-6E8A-4147-A177-3AD203B41FA5}">
                          <a16:colId xmlns:a16="http://schemas.microsoft.com/office/drawing/2014/main" val="3191435331"/>
                        </a:ext>
                      </a:extLst>
                    </a:gridCol>
                    <a:gridCol w="1406961">
                      <a:extLst>
                        <a:ext uri="{9D8B030D-6E8A-4147-A177-3AD203B41FA5}">
                          <a16:colId xmlns:a16="http://schemas.microsoft.com/office/drawing/2014/main" val="216517038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STEP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Arithmetic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Qubits</a:t>
                          </a:r>
                          <a:endParaRPr lang="ko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Clifford gates</a:t>
                          </a:r>
                          <a:endParaRPr lang="ko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T gates</a:t>
                          </a:r>
                          <a:endParaRPr lang="ko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T-depth</a:t>
                          </a:r>
                          <a:endParaRPr lang="ko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Full depth</a:t>
                          </a:r>
                          <a:endParaRPr lang="ko-KR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090256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" altLang="ko-KR" sz="1800" dirty="0"/>
                            <a:t>Key Generation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Addition, Multiplication</a:t>
                          </a:r>
                          <a:endParaRPr lang="ko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174</a:t>
                          </a:r>
                          <a:endParaRPr lang="ko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939</a:t>
                          </a:r>
                          <a:endParaRPr lang="ko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378</a:t>
                          </a:r>
                          <a:endParaRPr lang="ko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4</a:t>
                          </a:r>
                          <a:endParaRPr lang="ko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40</a:t>
                          </a:r>
                          <a:endParaRPr lang="ko-KR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03377033"/>
                      </a:ext>
                    </a:extLst>
                  </a:tr>
                  <a:tr h="37528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" altLang="ko-KR" sz="1800" dirty="0"/>
                            <a:t>Encoding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5258" t="-200000" r="-242723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234</a:t>
                          </a:r>
                          <a:endParaRPr lang="ko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1968</a:t>
                          </a:r>
                          <a:endParaRPr lang="ko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756</a:t>
                          </a:r>
                          <a:endParaRPr lang="ko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8</a:t>
                          </a:r>
                          <a:endParaRPr lang="ko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72</a:t>
                          </a:r>
                          <a:endParaRPr lang="ko-KR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294286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Google Shape;169;p28">
            <a:extLst>
              <a:ext uri="{FF2B5EF4-FFF2-40B4-BE49-F238E27FC236}">
                <a16:creationId xmlns:a16="http://schemas.microsoft.com/office/drawing/2014/main" id="{30849B3D-54BB-221F-5EA0-AB7221EC1B67}"/>
              </a:ext>
            </a:extLst>
          </p:cNvPr>
          <p:cNvSpPr txBox="1"/>
          <p:nvPr/>
        </p:nvSpPr>
        <p:spPr>
          <a:xfrm>
            <a:off x="175552" y="4607376"/>
            <a:ext cx="12016034" cy="489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457200">
              <a:lnSpc>
                <a:spcPct val="90000"/>
              </a:lnSpc>
              <a:buClr>
                <a:prstClr val="black"/>
              </a:buClr>
              <a:buSzPts val="2800"/>
              <a:buFont typeface="Arial" panose="020B0604020202020204" pitchFamily="34" charset="0"/>
              <a:buChar char="•"/>
              <a:defRPr/>
            </a:pPr>
            <a:r>
              <a:rPr lang="en" altLang="ko" sz="2200" b="1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HQC</a:t>
            </a:r>
            <a:r>
              <a:rPr lang="en" altLang="ko" sz="2200" b="1" kern="12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 Key pair &amp; Encoding</a:t>
            </a:r>
            <a:r>
              <a:rPr lang="ko-KR" altLang="en-US" sz="2200" b="1" kern="12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 양자 회로 구현 비용 </a:t>
            </a:r>
            <a:r>
              <a:rPr lang="en-US" altLang="ko-KR" sz="2200" kern="12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sz="2200" kern="12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축소 파라미터</a:t>
            </a:r>
            <a:r>
              <a:rPr lang="en-US" altLang="ko-KR" sz="2200" kern="12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lang="en" altLang="ko" sz="2200" kern="1200" dirty="0">
              <a:solidFill>
                <a:prstClr val="black"/>
              </a:solidFill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C32EFFA-E912-AD1D-8050-79D13774E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90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30113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/>
          <p:nvPr/>
        </p:nvSpPr>
        <p:spPr>
          <a:xfrm>
            <a:off x="309150" y="168558"/>
            <a:ext cx="11526600" cy="87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7"/>
          <p:cNvSpPr txBox="1"/>
          <p:nvPr/>
        </p:nvSpPr>
        <p:spPr>
          <a:xfrm>
            <a:off x="1789083" y="2913489"/>
            <a:ext cx="8566734" cy="1031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 err="1"/>
              <a:t>향</a:t>
            </a:r>
            <a:r>
              <a:rPr lang="ko-KR" altLang="en-US" sz="5500" dirty="0"/>
              <a:t>후</a:t>
            </a:r>
            <a:r>
              <a:rPr lang="en-US" sz="5500" dirty="0"/>
              <a:t> </a:t>
            </a:r>
            <a:r>
              <a:rPr lang="ko-KR" altLang="en-US" sz="5500" dirty="0"/>
              <a:t>계획</a:t>
            </a:r>
            <a:endParaRPr sz="55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342F31-10B6-9D74-AA5F-8344F98A93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852B28-D290-2A4B-A90A-47EAEF72A8E4}" type="slidenum">
              <a:rPr kumimoji="1" lang="ko-Kore-KR" altLang="en-US" smtClean="0"/>
              <a:t>91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4561549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7;p28">
            <a:extLst>
              <a:ext uri="{FF2B5EF4-FFF2-40B4-BE49-F238E27FC236}">
                <a16:creationId xmlns:a16="http://schemas.microsoft.com/office/drawing/2014/main" id="{4F76ECF9-2EC6-A801-453F-5472BD8D99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" b="1" dirty="0"/>
              <a:t>Code</a:t>
            </a:r>
            <a:r>
              <a:rPr lang="ko" dirty="0"/>
              <a:t> 기반 </a:t>
            </a:r>
            <a:r>
              <a:rPr lang="ko" b="1" dirty="0"/>
              <a:t>PQC</a:t>
            </a:r>
            <a:r>
              <a:rPr lang="ko" dirty="0"/>
              <a:t> 양자 구현</a:t>
            </a:r>
            <a:r>
              <a:rPr lang="en-US" altLang="ko" dirty="0"/>
              <a:t> </a:t>
            </a:r>
            <a:r>
              <a:rPr lang="ko" altLang="en-US" dirty="0"/>
              <a:t>향후 계획</a:t>
            </a:r>
            <a:endParaRPr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1DD96-82FB-953D-8A6F-F5BEB29F2A52}"/>
              </a:ext>
            </a:extLst>
          </p:cNvPr>
          <p:cNvSpPr txBox="1"/>
          <p:nvPr/>
        </p:nvSpPr>
        <p:spPr>
          <a:xfrm>
            <a:off x="65051" y="1202040"/>
            <a:ext cx="12017713" cy="541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ore-KR" sz="2400" b="1" dirty="0">
                <a:solidFill>
                  <a:schemeClr val="accent1">
                    <a:lumMod val="75000"/>
                  </a:schemeClr>
                </a:solidFill>
              </a:rPr>
              <a:t>Quantum Information Set Decoding </a:t>
            </a:r>
            <a:r>
              <a:rPr kumimoji="1" lang="ko-Kore-KR" altLang="en-US" sz="2400" b="1" dirty="0">
                <a:solidFill>
                  <a:schemeClr val="accent1">
                    <a:lumMod val="75000"/>
                  </a:schemeClr>
                </a:solidFill>
              </a:rPr>
              <a:t>완전</a:t>
            </a:r>
            <a:r>
              <a:rPr kumimoji="1"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 구현 및 최적화</a:t>
            </a:r>
            <a:endParaRPr kumimoji="1" lang="en-US" altLang="ko-KR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ko-Kore-KR" sz="2400" b="1" dirty="0"/>
              <a:t>Classic McEliece</a:t>
            </a:r>
            <a:r>
              <a:rPr kumimoji="1" lang="ko-KR" altLang="en-US" sz="2400" b="1" dirty="0"/>
              <a:t> </a:t>
            </a:r>
            <a:r>
              <a:rPr kumimoji="1" lang="ko-KR" altLang="en-US" sz="2400" dirty="0"/>
              <a:t>파라미터</a:t>
            </a:r>
            <a:r>
              <a:rPr kumimoji="1" lang="ko-Kore-KR" altLang="en-US" sz="2400" dirty="0"/>
              <a:t>에</a:t>
            </a:r>
            <a:r>
              <a:rPr kumimoji="1" lang="ko-KR" altLang="en-US" sz="2400" dirty="0"/>
              <a:t> 대한 </a:t>
            </a:r>
            <a:r>
              <a:rPr kumimoji="1" lang="en-US" altLang="ko-KR" sz="2400" dirty="0"/>
              <a:t>Grover </a:t>
            </a:r>
            <a:r>
              <a:rPr kumimoji="1" lang="ko-KR" altLang="en-US" sz="2400" dirty="0"/>
              <a:t>공격 비용 추정 </a:t>
            </a:r>
            <a:endParaRPr kumimoji="1" lang="en-US" altLang="ko-KR" sz="2400" dirty="0"/>
          </a:p>
          <a:p>
            <a:pPr lvl="2"/>
            <a:r>
              <a:rPr kumimoji="1" lang="en-US" altLang="ko-KR" sz="2400" dirty="0"/>
              <a:t>(BIKE, HQC</a:t>
            </a:r>
            <a:r>
              <a:rPr kumimoji="1" lang="ko-KR" altLang="en-US" sz="2400" dirty="0"/>
              <a:t>도 파라미터만 변경한다면 쉽게 확장 될 것으로 예상</a:t>
            </a:r>
            <a:r>
              <a:rPr kumimoji="1" lang="en-US" altLang="ko-KR" sz="2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주요 모듈 최적화</a:t>
            </a:r>
            <a:r>
              <a:rPr kumimoji="1" lang="en-US" altLang="ko-KR" sz="2400" dirty="0"/>
              <a:t>: </a:t>
            </a:r>
            <a:r>
              <a:rPr kumimoji="1" lang="en-US" altLang="ko-KR" sz="2400" b="1" dirty="0">
                <a:sym typeface="Wingdings" pitchFamily="2" charset="2"/>
              </a:rPr>
              <a:t>Input Setting, Gaussian Elimination, </a:t>
            </a:r>
            <a:r>
              <a:rPr kumimoji="1" lang="ko-KR" altLang="en-US" sz="2400" b="1" dirty="0">
                <a:sym typeface="Wingdings" pitchFamily="2" charset="2"/>
              </a:rPr>
              <a:t>양자 덧셈 기반 </a:t>
            </a:r>
            <a:r>
              <a:rPr kumimoji="1" lang="en-US" altLang="ko-KR" sz="2400" b="1" dirty="0">
                <a:sym typeface="Wingdings" pitchFamily="2" charset="2"/>
              </a:rPr>
              <a:t>Weight check </a:t>
            </a:r>
            <a:endParaRPr kumimoji="1" lang="en-US" altLang="ko-Kore-KR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ko-Kore-KR" sz="3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ore-KR" sz="2400" b="1" dirty="0"/>
              <a:t> </a:t>
            </a:r>
            <a:r>
              <a:rPr kumimoji="1" lang="ko-KR" altLang="en-US" sz="2400" b="1" dirty="0"/>
              <a:t>기타 </a:t>
            </a:r>
            <a:r>
              <a:rPr kumimoji="1" lang="ko-KR" altLang="en-US" sz="2400" b="1" dirty="0">
                <a:solidFill>
                  <a:schemeClr val="accent2"/>
                </a:solidFill>
              </a:rPr>
              <a:t>메모리 이슈</a:t>
            </a:r>
            <a:r>
              <a:rPr kumimoji="1" lang="ko-KR" altLang="en-US" sz="2400" b="1" dirty="0"/>
              <a:t>로 인한 구현 및 자원 추정 이슈</a:t>
            </a:r>
            <a:endParaRPr kumimoji="1" lang="en-US" altLang="ko-Kore-KR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모듈들은 부분적으로 </a:t>
            </a:r>
            <a:r>
              <a:rPr kumimoji="1" lang="ko-Kore-KR" altLang="en-US" sz="2400" dirty="0"/>
              <a:t>오랜 시간 시뮬레이션 </a:t>
            </a:r>
            <a:r>
              <a:rPr kumimoji="1" lang="ko-KR" altLang="en-US" sz="2400" dirty="0"/>
              <a:t>한다</a:t>
            </a:r>
            <a:r>
              <a:rPr kumimoji="1" lang="ko-Kore-KR" altLang="en-US" sz="2400" dirty="0"/>
              <a:t>면 가능할 수</a:t>
            </a:r>
            <a:r>
              <a:rPr kumimoji="1" lang="en-US" altLang="en-US" sz="2400" dirty="0"/>
              <a:t> </a:t>
            </a:r>
            <a:r>
              <a:rPr kumimoji="1" lang="ko-KR" altLang="en-US" sz="2400" dirty="0"/>
              <a:t>있음</a:t>
            </a:r>
            <a:endParaRPr kumimoji="1" lang="en-US" altLang="ko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이외 불가능한 부분들은 </a:t>
            </a:r>
            <a:r>
              <a:rPr kumimoji="1" lang="ko-KR" altLang="en-US" sz="2400" dirty="0" err="1"/>
              <a:t>휴리스틱하게</a:t>
            </a:r>
            <a:r>
              <a:rPr kumimoji="1" lang="ko-KR" altLang="en-US" sz="2400" dirty="0"/>
              <a:t> 추정</a:t>
            </a:r>
            <a:r>
              <a:rPr kumimoji="1" lang="en-US" altLang="ko-KR" sz="2400" dirty="0"/>
              <a:t> </a:t>
            </a:r>
            <a:r>
              <a:rPr kumimoji="1" lang="ko-KR" altLang="en-US" sz="2400" dirty="0"/>
              <a:t>후 최종 </a:t>
            </a:r>
            <a:r>
              <a:rPr kumimoji="1" lang="en-US" altLang="ko-KR" sz="2400" dirty="0"/>
              <a:t>Grover </a:t>
            </a:r>
            <a:r>
              <a:rPr kumimoji="1" lang="ko-KR" altLang="en-US" sz="2400" dirty="0"/>
              <a:t>공격 비용 제시</a:t>
            </a:r>
            <a:endParaRPr kumimoji="1" lang="en-US" altLang="ko-Kore-KR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ko-KR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ore-KR" sz="2400" b="1" dirty="0"/>
              <a:t>BIKE</a:t>
            </a:r>
            <a:r>
              <a:rPr kumimoji="1" lang="en-US" altLang="ko-KR" sz="2400" b="1" dirty="0"/>
              <a:t>, HQC</a:t>
            </a:r>
            <a:r>
              <a:rPr kumimoji="1" lang="en-US" altLang="ko-Kore-KR" sz="2400" b="1" dirty="0"/>
              <a:t> Decoding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(Decoder)</a:t>
            </a:r>
            <a:r>
              <a:rPr kumimoji="1" lang="en-US" altLang="ko-Kore-KR" sz="2400" b="1" dirty="0"/>
              <a:t> </a:t>
            </a:r>
            <a:r>
              <a:rPr kumimoji="1" lang="ko-Kore-KR" altLang="en-US" sz="2400" b="1" dirty="0"/>
              <a:t>구현</a:t>
            </a:r>
            <a:endParaRPr kumimoji="1" lang="en-US" altLang="ko-Kore-KR" sz="2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ko-Kore-KR" sz="2400" b="1" dirty="0"/>
              <a:t>Classic McEliece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kumimoji="1"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구현 </a:t>
            </a:r>
            <a:r>
              <a:rPr kumimoji="1" lang="ko-KR" altLang="en-US" sz="2400" b="1" dirty="0" err="1">
                <a:solidFill>
                  <a:schemeClr val="accent1">
                    <a:lumMod val="75000"/>
                  </a:schemeClr>
                </a:solidFill>
              </a:rPr>
              <a:t>완</a:t>
            </a:r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r>
              <a:rPr kumimoji="1" lang="en-US" altLang="ko-Kore-KR" sz="2400" dirty="0"/>
              <a:t>: Berlekamp-</a:t>
            </a:r>
            <a:r>
              <a:rPr kumimoji="1" lang="en-US" altLang="ko-Kore-KR" sz="2400" dirty="0" err="1"/>
              <a:t>massey</a:t>
            </a:r>
            <a:r>
              <a:rPr kumimoji="1" lang="en-US" altLang="ko-Kore-KR" sz="2400" dirty="0"/>
              <a:t> Decoder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sz="2400" b="1" dirty="0"/>
              <a:t> </a:t>
            </a:r>
            <a:r>
              <a:rPr kumimoji="1" lang="en-US" altLang="ko-Kore-KR" sz="2400" b="1" dirty="0"/>
              <a:t>BIKE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>
                <a:solidFill>
                  <a:srgbClr val="C00000"/>
                </a:solidFill>
              </a:rPr>
              <a:t>(</a:t>
            </a:r>
            <a:r>
              <a:rPr kumimoji="1" lang="ko-KR" altLang="en-US" sz="2400" b="1" dirty="0">
                <a:solidFill>
                  <a:srgbClr val="C00000"/>
                </a:solidFill>
              </a:rPr>
              <a:t>미 구현</a:t>
            </a:r>
            <a:r>
              <a:rPr kumimoji="1" lang="en-US" altLang="ko-KR" sz="2400" b="1" dirty="0">
                <a:solidFill>
                  <a:srgbClr val="C00000"/>
                </a:solidFill>
              </a:rPr>
              <a:t>)</a:t>
            </a:r>
            <a:r>
              <a:rPr kumimoji="1" lang="en-US" altLang="ko-Kore-KR" sz="2400" b="1" dirty="0"/>
              <a:t>:</a:t>
            </a:r>
            <a:r>
              <a:rPr kumimoji="1" lang="en-US" altLang="ko-Kore-KR" sz="2400" dirty="0"/>
              <a:t> Black-Gray-Flip (BGP) Decoder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sz="2400" b="1" dirty="0"/>
              <a:t> </a:t>
            </a:r>
            <a:r>
              <a:rPr kumimoji="1" lang="en-US" altLang="ko-Kore-KR" sz="2400" b="1" dirty="0"/>
              <a:t>HQC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>
                <a:solidFill>
                  <a:srgbClr val="C00000"/>
                </a:solidFill>
              </a:rPr>
              <a:t>(</a:t>
            </a:r>
            <a:r>
              <a:rPr kumimoji="1" lang="ko-KR" altLang="en-US" sz="2400" b="1" dirty="0">
                <a:solidFill>
                  <a:srgbClr val="C00000"/>
                </a:solidFill>
              </a:rPr>
              <a:t>미 구현</a:t>
            </a:r>
            <a:r>
              <a:rPr kumimoji="1" lang="en-US" altLang="ko-KR" sz="2400" b="1" dirty="0">
                <a:solidFill>
                  <a:srgbClr val="C00000"/>
                </a:solidFill>
              </a:rPr>
              <a:t>)</a:t>
            </a:r>
            <a:r>
              <a:rPr kumimoji="1" lang="en-US" altLang="ko-Kore-KR" sz="2400" b="1" dirty="0"/>
              <a:t>:</a:t>
            </a:r>
            <a:r>
              <a:rPr kumimoji="1" lang="en-US" altLang="ko-Kore-KR" sz="2400" dirty="0"/>
              <a:t> Reed-Muller and Reed-Solomon (RMRS) Decoder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ko-KR" altLang="en-US" sz="2400" dirty="0" err="1"/>
              <a:t>디코더</a:t>
            </a:r>
            <a:r>
              <a:rPr kumimoji="1" lang="ko-KR" altLang="en-US" sz="2400" dirty="0"/>
              <a:t> 양자 회로의 필요성</a:t>
            </a:r>
            <a:r>
              <a:rPr kumimoji="1" lang="en-US" altLang="ko-KR" sz="2400" dirty="0"/>
              <a:t>??</a:t>
            </a:r>
            <a:endParaRPr kumimoji="1" lang="en-US" altLang="ko-Kore-KR" sz="1000" dirty="0"/>
          </a:p>
        </p:txBody>
      </p:sp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53F434BC-32C7-960E-FFEC-683F82E3BC68}"/>
              </a:ext>
            </a:extLst>
          </p:cNvPr>
          <p:cNvSpPr txBox="1">
            <a:spLocks/>
          </p:cNvSpPr>
          <p:nvPr/>
        </p:nvSpPr>
        <p:spPr>
          <a:xfrm>
            <a:off x="11017827" y="6402954"/>
            <a:ext cx="371560" cy="365125"/>
          </a:xfrm>
          <a:prstGeom prst="rect">
            <a:avLst/>
          </a:prstGeom>
        </p:spPr>
        <p:txBody>
          <a:bodyPr/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852B28-D290-2A4B-A90A-47EAEF72A8E4}" type="slidenum">
              <a:rPr kumimoji="1" lang="ko-Kore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92</a:t>
            </a:fld>
            <a:endParaRPr kumimoji="1" lang="ko-Kore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80972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80"/>
          <p:cNvSpPr/>
          <p:nvPr/>
        </p:nvSpPr>
        <p:spPr>
          <a:xfrm>
            <a:off x="304800" y="142875"/>
            <a:ext cx="11639550" cy="104775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80"/>
          <p:cNvSpPr txBox="1"/>
          <p:nvPr/>
        </p:nvSpPr>
        <p:spPr>
          <a:xfrm>
            <a:off x="3766332" y="2844244"/>
            <a:ext cx="4659336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altLang="en-US" sz="70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감사합니다</a:t>
            </a:r>
            <a:endParaRPr sz="7000" b="0" i="0" u="none" strike="noStrike" cap="none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27052</TotalTime>
  <Words>10050</Words>
  <Application>Microsoft Macintosh PowerPoint</Application>
  <PresentationFormat>와이드스크린</PresentationFormat>
  <Paragraphs>2849</Paragraphs>
  <Slides>93</Slides>
  <Notes>71</Notes>
  <HiddenSlides>1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93</vt:i4>
      </vt:variant>
    </vt:vector>
  </HeadingPairs>
  <TitlesOfParts>
    <vt:vector size="104" baseType="lpstr">
      <vt:lpstr>서울남산체 M</vt:lpstr>
      <vt:lpstr>맑은 고딕</vt:lpstr>
      <vt:lpstr>Aptos</vt:lpstr>
      <vt:lpstr>Arial</vt:lpstr>
      <vt:lpstr>Calibri</vt:lpstr>
      <vt:lpstr>Calibri Light</vt:lpstr>
      <vt:lpstr>Cambria Math</vt:lpstr>
      <vt:lpstr>Helvetica</vt:lpstr>
      <vt:lpstr>Noto Sans</vt:lpstr>
      <vt:lpstr>Wingdings</vt:lpstr>
      <vt:lpstr>Office 테마</vt:lpstr>
      <vt:lpstr>미래컴퓨팅 환경에 대비한 계산 복잡도 기반   (코드기반) 암호 안전성 검증 기술개발</vt:lpstr>
      <vt:lpstr>6차년도 계획</vt:lpstr>
      <vt:lpstr>올해 실적</vt:lpstr>
      <vt:lpstr>PowerPoint 프레젠테이션</vt:lpstr>
      <vt:lpstr>NIST Post-Quantum Cryptography Standardization: Round 4</vt:lpstr>
      <vt:lpstr>BIKE &amp; HQC: Round 4 Candidates (Code-based)</vt:lpstr>
      <vt:lpstr>Classic McEliece: Round 4 Candidate (Code-based)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Code 기반 PQC 양자 구현: Classic McEliece</vt:lpstr>
      <vt:lpstr>PowerPoint 프레젠테이션</vt:lpstr>
      <vt:lpstr>Classic McEliece 양자 구현: Key Pair</vt:lpstr>
      <vt:lpstr>Classic McEliece 양자 구현: Key Pair</vt:lpstr>
      <vt:lpstr>Classic McEliece 양자 구현: Key Pair</vt:lpstr>
      <vt:lpstr>Classic McEliece 양자 구현: Key Pair</vt:lpstr>
      <vt:lpstr>Classic McEliece 양자 구현: Key Pair</vt:lpstr>
      <vt:lpstr>Classic McEliece 양자 구현: Key Pair</vt:lpstr>
      <vt:lpstr>Classic McEliece 양자 구현: Key Pair</vt:lpstr>
      <vt:lpstr>Code 기반 PQC 양자 구현: Classic McEliece</vt:lpstr>
      <vt:lpstr>PowerPoint 프레젠테이션</vt:lpstr>
      <vt:lpstr>Classic McEliece 양자 구현: Key Pair</vt:lpstr>
      <vt:lpstr>Classic McEliece 양자 구현: Key Pair</vt:lpstr>
      <vt:lpstr>Classic McEliece 양자 구현: Key Pair</vt:lpstr>
      <vt:lpstr>Classic McEliece 양자 구현: Key Pair</vt:lpstr>
      <vt:lpstr>Classic McEliece 양자 구현: Key Pair</vt:lpstr>
      <vt:lpstr>Classic McEliece 양자 구현: Key Pair</vt:lpstr>
      <vt:lpstr>Classic McEliece 양자 구현: Key Pair</vt:lpstr>
      <vt:lpstr>Code 기반 PQC 양자 구현: Classic McEliece</vt:lpstr>
      <vt:lpstr>PowerPoint 프레젠테이션</vt:lpstr>
      <vt:lpstr>Classic McEliece 양자 구현: Encoding</vt:lpstr>
      <vt:lpstr>Classic McEliece 양자 구현: Encoding (Q-Q)</vt:lpstr>
      <vt:lpstr>Classic McEliece 양자 구현: Encoding (C-Q, out-of-place)</vt:lpstr>
      <vt:lpstr>Classic McEliece 양자 구현: Encoding (C-Q, PLU)</vt:lpstr>
      <vt:lpstr>Classic McEliece 양자 구현: Encoding</vt:lpstr>
      <vt:lpstr>Classic McEliece 양자 구현: Encoding</vt:lpstr>
      <vt:lpstr>Classic McEliece 양자 구현: Encoding</vt:lpstr>
      <vt:lpstr>Code 기반 PQC 양자 구현: Classic McEliece</vt:lpstr>
      <vt:lpstr>PowerPoint 프레젠테이션</vt:lpstr>
      <vt:lpstr>Classic McEliece 양자 구현: Decoding</vt:lpstr>
      <vt:lpstr>Classic McEliece 양자 구현: Decoding</vt:lpstr>
      <vt:lpstr>Classic McEliece 양자 구현: Decoding</vt:lpstr>
      <vt:lpstr>Classic McEliece 핵심 연산자 양자 회로 구현 완료</vt:lpstr>
      <vt:lpstr>PowerPoint 프레젠테이션</vt:lpstr>
      <vt:lpstr>SHA3 양자 구현: SHAKE-256, SHA3-384</vt:lpstr>
      <vt:lpstr>PowerPoint 프레젠테이션</vt:lpstr>
      <vt:lpstr>PowerPoint 프레젠테이션</vt:lpstr>
      <vt:lpstr>SHA3 양자 구현: SHAKE-256, SHA3-384</vt:lpstr>
      <vt:lpstr>SHA3 양자 구현: SHAKE-256, SHA3-384</vt:lpstr>
      <vt:lpstr>PowerPoint 프레젠테이션</vt:lpstr>
      <vt:lpstr>코드기반암호 분석: Information Set Decoding (ISD)</vt:lpstr>
      <vt:lpstr>Code-based Cryptography: Syndrome Decoding</vt:lpstr>
      <vt:lpstr>  </vt:lpstr>
      <vt:lpstr>Information Set Decoding (ISD)</vt:lpstr>
      <vt:lpstr>Quantum Information Set Decoding (QISD)</vt:lpstr>
      <vt:lpstr>Quantum Information Set Decoding (QISD)</vt:lpstr>
      <vt:lpstr>Quantum Information Set Decoding (QISD): Input Setting</vt:lpstr>
      <vt:lpstr>Input Setting: Butterfly Network (기존)</vt:lpstr>
      <vt:lpstr>Input Setting: Information Set (Superposition state)</vt:lpstr>
      <vt:lpstr>Input Setting: Dicke State (신규)</vt:lpstr>
      <vt:lpstr>Input Setting: Dicke State (신규)</vt:lpstr>
      <vt:lpstr>Quantum Information Set Decoding (QISD): Gaussian Elimination</vt:lpstr>
      <vt:lpstr>Quantum Information Set Decoding (QISD): Gaussian Elimination</vt:lpstr>
      <vt:lpstr>Quantum Information Set Decoding (QISD): Gaussian Elimination</vt:lpstr>
      <vt:lpstr>Gaussian Elimination: Parallelization</vt:lpstr>
      <vt:lpstr>Gaussian Elimination: Parallelization</vt:lpstr>
      <vt:lpstr>Quantum Information Set Decoding (QISD): Weight check</vt:lpstr>
      <vt:lpstr>Quantum Information Set Decoding (QISD): Weight check</vt:lpstr>
      <vt:lpstr>Quantum Attack on Code-based Cryptography</vt:lpstr>
      <vt:lpstr>Quantum Attack on Code-based Cryptography</vt:lpstr>
      <vt:lpstr>PowerPoint 프레젠테이션</vt:lpstr>
      <vt:lpstr>Code 기반 PQC 양자 구현: BIKE</vt:lpstr>
      <vt:lpstr>PowerPoint 프레젠테이션</vt:lpstr>
      <vt:lpstr>BIKE 양자 구현: Key Pair</vt:lpstr>
      <vt:lpstr>BIKE 양자 구현: Key Pair</vt:lpstr>
      <vt:lpstr>BIKE 양자 구현: Key Pair</vt:lpstr>
      <vt:lpstr>Code 기반 PQC 양자 구현: BIKE</vt:lpstr>
      <vt:lpstr>PowerPoint 프레젠테이션</vt:lpstr>
      <vt:lpstr>BIKE 양자 구현: Encryption</vt:lpstr>
      <vt:lpstr>BIKE 양자 구현: Key Generation &amp; Encryption</vt:lpstr>
      <vt:lpstr>Code 기반 PQC 양자 구현: HQC</vt:lpstr>
      <vt:lpstr>PowerPoint 프레젠테이션</vt:lpstr>
      <vt:lpstr>HQC 양자 구현: Key Pair</vt:lpstr>
      <vt:lpstr>HQC 양자 구현: Key Pair</vt:lpstr>
      <vt:lpstr>Code 기반 PQC 양자 구현: HQC</vt:lpstr>
      <vt:lpstr>PowerPoint 프레젠테이션</vt:lpstr>
      <vt:lpstr>HQC 양자 구현: Encoding</vt:lpstr>
      <vt:lpstr>HQC 양자 구현: Encoding</vt:lpstr>
      <vt:lpstr>PowerPoint 프레젠테이션</vt:lpstr>
      <vt:lpstr>Code 기반 PQC 양자 구현 향후 계획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미래컴퓨팅 환경에 대비한 계산 복잡도 기반   (코드기반) 암호 안전성 검증 기술개발</dc:title>
  <dc:creator>장경배</dc:creator>
  <cp:lastModifiedBy>장경배</cp:lastModifiedBy>
  <cp:revision>164</cp:revision>
  <dcterms:created xsi:type="dcterms:W3CDTF">2022-09-29T01:28:09Z</dcterms:created>
  <dcterms:modified xsi:type="dcterms:W3CDTF">2024-04-26T08:50:12Z</dcterms:modified>
</cp:coreProperties>
</file>